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59" r:id="rId3"/>
    <p:sldId id="338" r:id="rId4"/>
    <p:sldId id="348" r:id="rId5"/>
    <p:sldId id="372" r:id="rId6"/>
    <p:sldId id="373" r:id="rId7"/>
    <p:sldId id="369" r:id="rId8"/>
    <p:sldId id="294" r:id="rId9"/>
    <p:sldId id="370" r:id="rId10"/>
    <p:sldId id="332" r:id="rId11"/>
    <p:sldId id="371" r:id="rId12"/>
    <p:sldId id="346" r:id="rId13"/>
    <p:sldId id="345" r:id="rId14"/>
    <p:sldId id="344" r:id="rId15"/>
    <p:sldId id="349" r:id="rId16"/>
    <p:sldId id="354" r:id="rId17"/>
    <p:sldId id="374" r:id="rId18"/>
    <p:sldId id="357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3300"/>
    <a:srgbClr val="FF6600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7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CE4455-08F8-4AA2-BF5A-F132498C9219}" type="doc">
      <dgm:prSet loTypeId="urn:microsoft.com/office/officeart/2008/layout/VerticalCurvedList" loCatId="list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ACF65D6-0810-42B1-9466-E87062BACD30}">
      <dgm:prSet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rtl="0">
            <a:spcAft>
              <a:spcPts val="0"/>
            </a:spcAft>
          </a:pPr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Сентябрь: информационно-мотивационная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кампания </a:t>
          </a:r>
        </a:p>
        <a:p>
          <a:pPr rtl="0">
            <a:spcAft>
              <a:spcPts val="0"/>
            </a:spcAft>
          </a:pPr>
          <a:r>
            <a:rPr lang="ru-RU" sz="1600" b="0" i="1" dirty="0" smtClean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(разъяснительная работа, сбор добровольных информированных согласий)</a:t>
          </a:r>
          <a:endParaRPr lang="ru-RU" sz="1600" b="0" i="1" dirty="0">
            <a:solidFill>
              <a:schemeClr val="tx1"/>
            </a:solidFill>
            <a:latin typeface="Times New Roman" panose="02020603050405020304" pitchFamily="18" charset="0"/>
            <a:ea typeface="Verdana" pitchFamily="34" charset="0"/>
            <a:cs typeface="Times New Roman" panose="02020603050405020304" pitchFamily="18" charset="0"/>
          </a:endParaRPr>
        </a:p>
      </dgm:t>
    </dgm:pt>
    <dgm:pt modelId="{2AB14C50-9AD7-4816-B0C0-CF2F6BBF2865}" type="parTrans" cxnId="{2FD5E45D-021E-4C34-92F6-64706EA6BF9A}">
      <dgm:prSet/>
      <dgm:spPr/>
      <dgm:t>
        <a:bodyPr/>
        <a:lstStyle/>
        <a:p>
          <a:endParaRPr lang="ru-RU"/>
        </a:p>
      </dgm:t>
    </dgm:pt>
    <dgm:pt modelId="{F64C9D65-4433-42AE-8B80-C757122F7AFB}" type="sibTrans" cxnId="{2FD5E45D-021E-4C34-92F6-64706EA6BF9A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F9ECBAC5-9E66-4A72-8D49-2420A4749EE2}">
      <dgm:prSet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rtl="0"/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Сентябрь-ноябрь: социально-психологическое тестирование</a:t>
          </a:r>
          <a:r>
            <a:rPr lang="en-US" sz="1600" b="1" dirty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 </a:t>
          </a:r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обучающихся</a:t>
          </a:r>
        </a:p>
      </dgm:t>
    </dgm:pt>
    <dgm:pt modelId="{8FE01102-9FFE-4954-8B6B-9ABCD746D642}" type="parTrans" cxnId="{9236E77D-DB7B-4052-92A9-EBCD542DA611}">
      <dgm:prSet/>
      <dgm:spPr/>
      <dgm:t>
        <a:bodyPr/>
        <a:lstStyle/>
        <a:p>
          <a:endParaRPr lang="ru-RU"/>
        </a:p>
      </dgm:t>
    </dgm:pt>
    <dgm:pt modelId="{DDEF29C2-79A5-414E-AF98-3FD092B1F5F6}" type="sibTrans" cxnId="{9236E77D-DB7B-4052-92A9-EBCD542DA611}">
      <dgm:prSet/>
      <dgm:spPr/>
      <dgm:t>
        <a:bodyPr/>
        <a:lstStyle/>
        <a:p>
          <a:endParaRPr lang="ru-RU"/>
        </a:p>
      </dgm:t>
    </dgm:pt>
    <dgm:pt modelId="{1F146E2C-4A90-47B8-B8C1-30EF47F156EB}">
      <dgm:prSet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Ноябрь-декабрь: обработка результатов, формирование контингента ПМО 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ea typeface="Verdana" pitchFamily="34" charset="0"/>
            <a:cs typeface="Times New Roman" panose="02020603050405020304" pitchFamily="18" charset="0"/>
          </a:endParaRPr>
        </a:p>
      </dgm:t>
    </dgm:pt>
    <dgm:pt modelId="{E331B682-D210-41E9-8C18-88855949A5D1}" type="parTrans" cxnId="{6B9287F1-DFD1-41C3-AB5C-BF2F79F7C3BF}">
      <dgm:prSet/>
      <dgm:spPr/>
      <dgm:t>
        <a:bodyPr/>
        <a:lstStyle/>
        <a:p>
          <a:endParaRPr lang="ru-RU"/>
        </a:p>
      </dgm:t>
    </dgm:pt>
    <dgm:pt modelId="{4CE2F1D3-B705-4D5E-9D66-B99285B77907}" type="sibTrans" cxnId="{6B9287F1-DFD1-41C3-AB5C-BF2F79F7C3BF}">
      <dgm:prSet/>
      <dgm:spPr/>
      <dgm:t>
        <a:bodyPr/>
        <a:lstStyle/>
        <a:p>
          <a:endParaRPr lang="ru-RU"/>
        </a:p>
      </dgm:t>
    </dgm:pt>
    <dgm:pt modelId="{ED2B68E5-AAEA-482E-AD91-2E3C449920FE}">
      <dgm:prSet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rtl="0"/>
          <a:r>
            <a:rPr lang="ru-RU" sz="1550" b="1" dirty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Январь – апрель: профилактические медицинские осмотры</a:t>
          </a:r>
        </a:p>
      </dgm:t>
    </dgm:pt>
    <dgm:pt modelId="{7BFBD78A-89DB-42A3-8215-34DB7716366C}" type="parTrans" cxnId="{CD6698F4-55F1-42FE-B52E-4FD7802AA748}">
      <dgm:prSet/>
      <dgm:spPr/>
      <dgm:t>
        <a:bodyPr/>
        <a:lstStyle/>
        <a:p>
          <a:endParaRPr lang="ru-RU"/>
        </a:p>
      </dgm:t>
    </dgm:pt>
    <dgm:pt modelId="{3ED66CEF-92F4-4B5E-BBBF-4A0927644663}" type="sibTrans" cxnId="{CD6698F4-55F1-42FE-B52E-4FD7802AA748}">
      <dgm:prSet/>
      <dgm:spPr/>
      <dgm:t>
        <a:bodyPr/>
        <a:lstStyle/>
        <a:p>
          <a:endParaRPr lang="ru-RU"/>
        </a:p>
      </dgm:t>
    </dgm:pt>
    <dgm:pt modelId="{1DC8B535-C424-485D-BD2A-68BB1679CC45}">
      <dgm:prSet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rtl="0"/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Май-июнь: сбор информации, анализ результатов</a:t>
          </a:r>
        </a:p>
      </dgm:t>
    </dgm:pt>
    <dgm:pt modelId="{776F55CD-302E-49E9-9229-C7D2AFC4D558}" type="parTrans" cxnId="{67C9A33C-2F85-4F49-941B-5B10D53E237A}">
      <dgm:prSet/>
      <dgm:spPr/>
      <dgm:t>
        <a:bodyPr/>
        <a:lstStyle/>
        <a:p>
          <a:endParaRPr lang="ru-RU"/>
        </a:p>
      </dgm:t>
    </dgm:pt>
    <dgm:pt modelId="{AEBDDF67-CEBF-42E3-80D8-B1ECF9553F9A}" type="sibTrans" cxnId="{67C9A33C-2F85-4F49-941B-5B10D53E237A}">
      <dgm:prSet/>
      <dgm:spPr/>
      <dgm:t>
        <a:bodyPr/>
        <a:lstStyle/>
        <a:p>
          <a:endParaRPr lang="ru-RU"/>
        </a:p>
      </dgm:t>
    </dgm:pt>
    <dgm:pt modelId="{7BB52F8C-5568-4F38-85F5-B9894CD2F6ED}" type="pres">
      <dgm:prSet presAssocID="{B0CE4455-08F8-4AA2-BF5A-F132498C921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FCE9722-4B26-40D8-A765-30DB623AB3BE}" type="pres">
      <dgm:prSet presAssocID="{B0CE4455-08F8-4AA2-BF5A-F132498C9219}" presName="Name1" presStyleCnt="0"/>
      <dgm:spPr/>
    </dgm:pt>
    <dgm:pt modelId="{36CC328D-D747-4BCB-AE35-0256554E18F6}" type="pres">
      <dgm:prSet presAssocID="{B0CE4455-08F8-4AA2-BF5A-F132498C9219}" presName="cycle" presStyleCnt="0"/>
      <dgm:spPr/>
    </dgm:pt>
    <dgm:pt modelId="{EF7B5E14-3BD8-4AF0-8F58-B61EC712E3A2}" type="pres">
      <dgm:prSet presAssocID="{B0CE4455-08F8-4AA2-BF5A-F132498C9219}" presName="srcNode" presStyleLbl="node1" presStyleIdx="0" presStyleCnt="5"/>
      <dgm:spPr/>
    </dgm:pt>
    <dgm:pt modelId="{EF3A0E1D-2AD0-4784-A49E-13BE16FE8971}" type="pres">
      <dgm:prSet presAssocID="{B0CE4455-08F8-4AA2-BF5A-F132498C9219}" presName="conn" presStyleLbl="parChTrans1D2" presStyleIdx="0" presStyleCnt="1"/>
      <dgm:spPr/>
      <dgm:t>
        <a:bodyPr/>
        <a:lstStyle/>
        <a:p>
          <a:endParaRPr lang="ru-RU"/>
        </a:p>
      </dgm:t>
    </dgm:pt>
    <dgm:pt modelId="{8904B44E-5B57-4255-8B11-C41FD65DCC2E}" type="pres">
      <dgm:prSet presAssocID="{B0CE4455-08F8-4AA2-BF5A-F132498C9219}" presName="extraNode" presStyleLbl="node1" presStyleIdx="0" presStyleCnt="5"/>
      <dgm:spPr/>
    </dgm:pt>
    <dgm:pt modelId="{98078C38-0C6D-4C62-9ACC-3D61F28CBBC6}" type="pres">
      <dgm:prSet presAssocID="{B0CE4455-08F8-4AA2-BF5A-F132498C9219}" presName="dstNode" presStyleLbl="node1" presStyleIdx="0" presStyleCnt="5"/>
      <dgm:spPr/>
    </dgm:pt>
    <dgm:pt modelId="{917E2A5D-A261-4905-A772-E13FF1F9C50D}" type="pres">
      <dgm:prSet presAssocID="{4ACF65D6-0810-42B1-9466-E87062BACD30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49F738-F884-479A-8A54-3D41AD05AE2E}" type="pres">
      <dgm:prSet presAssocID="{4ACF65D6-0810-42B1-9466-E87062BACD30}" presName="accent_1" presStyleCnt="0"/>
      <dgm:spPr/>
    </dgm:pt>
    <dgm:pt modelId="{ABFAA668-253A-417D-9833-AC03CFB645A1}" type="pres">
      <dgm:prSet presAssocID="{4ACF65D6-0810-42B1-9466-E87062BACD30}" presName="accentRepeatNode" presStyleLbl="solidFgAcc1" presStyleIdx="0" presStyleCnt="5"/>
      <dgm:spPr>
        <a:solidFill>
          <a:schemeClr val="accent2">
            <a:lumMod val="40000"/>
            <a:lumOff val="60000"/>
          </a:schemeClr>
        </a:solidFill>
        <a:ln>
          <a:noFill/>
        </a:ln>
      </dgm:spPr>
      <dgm:t>
        <a:bodyPr/>
        <a:lstStyle/>
        <a:p>
          <a:endParaRPr lang="ru-RU"/>
        </a:p>
      </dgm:t>
    </dgm:pt>
    <dgm:pt modelId="{FBD8E821-DBE9-48D8-B635-A3714F5E1F10}" type="pres">
      <dgm:prSet presAssocID="{F9ECBAC5-9E66-4A72-8D49-2420A4749EE2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BBDEF5-BCEA-4CF6-94CB-14E6DFE678C8}" type="pres">
      <dgm:prSet presAssocID="{F9ECBAC5-9E66-4A72-8D49-2420A4749EE2}" presName="accent_2" presStyleCnt="0"/>
      <dgm:spPr/>
    </dgm:pt>
    <dgm:pt modelId="{C47CEAB5-F6AC-4606-A6F0-82DA535BCB86}" type="pres">
      <dgm:prSet presAssocID="{F9ECBAC5-9E66-4A72-8D49-2420A4749EE2}" presName="accentRepeatNode" presStyleLbl="solidFgAcc1" presStyleIdx="1" presStyleCnt="5"/>
      <dgm:spPr>
        <a:solidFill>
          <a:schemeClr val="accent2">
            <a:lumMod val="75000"/>
          </a:schemeClr>
        </a:solidFill>
        <a:ln>
          <a:noFill/>
        </a:ln>
      </dgm:spPr>
      <dgm:t>
        <a:bodyPr/>
        <a:lstStyle/>
        <a:p>
          <a:endParaRPr lang="ru-RU"/>
        </a:p>
      </dgm:t>
    </dgm:pt>
    <dgm:pt modelId="{36F60EEA-78F8-46CA-A830-BAC3455FC583}" type="pres">
      <dgm:prSet presAssocID="{1F146E2C-4A90-47B8-B8C1-30EF47F156EB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29F1DC-6F85-4FF6-8C78-9085A88021C5}" type="pres">
      <dgm:prSet presAssocID="{1F146E2C-4A90-47B8-B8C1-30EF47F156EB}" presName="accent_3" presStyleCnt="0"/>
      <dgm:spPr/>
    </dgm:pt>
    <dgm:pt modelId="{D941D21D-6F07-46C6-B488-2E65E5068E62}" type="pres">
      <dgm:prSet presAssocID="{1F146E2C-4A90-47B8-B8C1-30EF47F156EB}" presName="accentRepeatNode" presStyleLbl="solidFgAcc1" presStyleIdx="2" presStyleCnt="5"/>
      <dgm:spPr>
        <a:solidFill>
          <a:schemeClr val="accent2">
            <a:lumMod val="40000"/>
            <a:lumOff val="60000"/>
          </a:schemeClr>
        </a:solidFill>
        <a:ln>
          <a:noFill/>
        </a:ln>
      </dgm:spPr>
      <dgm:t>
        <a:bodyPr/>
        <a:lstStyle/>
        <a:p>
          <a:endParaRPr lang="ru-RU"/>
        </a:p>
      </dgm:t>
    </dgm:pt>
    <dgm:pt modelId="{5FB6FEE7-09C2-4810-B8DF-551B6E7A99AA}" type="pres">
      <dgm:prSet presAssocID="{ED2B68E5-AAEA-482E-AD91-2E3C449920FE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13CEAB-B6D6-4479-A471-2052B7C34D8D}" type="pres">
      <dgm:prSet presAssocID="{ED2B68E5-AAEA-482E-AD91-2E3C449920FE}" presName="accent_4" presStyleCnt="0"/>
      <dgm:spPr/>
    </dgm:pt>
    <dgm:pt modelId="{165AF560-116E-49B2-89E3-D79EEBF29988}" type="pres">
      <dgm:prSet presAssocID="{ED2B68E5-AAEA-482E-AD91-2E3C449920FE}" presName="accentRepeatNode" presStyleLbl="solidFgAcc1" presStyleIdx="3" presStyleCnt="5"/>
      <dgm:spPr>
        <a:solidFill>
          <a:schemeClr val="accent2">
            <a:lumMod val="75000"/>
          </a:schemeClr>
        </a:solidFill>
        <a:ln>
          <a:noFill/>
        </a:ln>
      </dgm:spPr>
      <dgm:t>
        <a:bodyPr/>
        <a:lstStyle/>
        <a:p>
          <a:endParaRPr lang="ru-RU"/>
        </a:p>
      </dgm:t>
    </dgm:pt>
    <dgm:pt modelId="{FFDECDF2-4A5C-488C-9EF7-998C4ACC3ACC}" type="pres">
      <dgm:prSet presAssocID="{1DC8B535-C424-485D-BD2A-68BB1679CC45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DE6993-61BC-40B2-8CB5-AA62C547A86F}" type="pres">
      <dgm:prSet presAssocID="{1DC8B535-C424-485D-BD2A-68BB1679CC45}" presName="accent_5" presStyleCnt="0"/>
      <dgm:spPr/>
    </dgm:pt>
    <dgm:pt modelId="{A4D17607-7600-4AE8-B80E-58C6344F2365}" type="pres">
      <dgm:prSet presAssocID="{1DC8B535-C424-485D-BD2A-68BB1679CC45}" presName="accentRepeatNode" presStyleLbl="solidFgAcc1" presStyleIdx="4" presStyleCnt="5"/>
      <dgm:spPr>
        <a:solidFill>
          <a:schemeClr val="accent2">
            <a:lumMod val="40000"/>
            <a:lumOff val="60000"/>
          </a:schemeClr>
        </a:solidFill>
        <a:ln>
          <a:noFill/>
        </a:ln>
      </dgm:spPr>
      <dgm:t>
        <a:bodyPr/>
        <a:lstStyle/>
        <a:p>
          <a:endParaRPr lang="ru-RU"/>
        </a:p>
      </dgm:t>
    </dgm:pt>
  </dgm:ptLst>
  <dgm:cxnLst>
    <dgm:cxn modelId="{449A3FE1-70C4-417D-9257-9BBB1759C7D5}" type="presOf" srcId="{F64C9D65-4433-42AE-8B80-C757122F7AFB}" destId="{EF3A0E1D-2AD0-4784-A49E-13BE16FE8971}" srcOrd="0" destOrd="0" presId="urn:microsoft.com/office/officeart/2008/layout/VerticalCurvedList"/>
    <dgm:cxn modelId="{9236E77D-DB7B-4052-92A9-EBCD542DA611}" srcId="{B0CE4455-08F8-4AA2-BF5A-F132498C9219}" destId="{F9ECBAC5-9E66-4A72-8D49-2420A4749EE2}" srcOrd="1" destOrd="0" parTransId="{8FE01102-9FFE-4954-8B6B-9ABCD746D642}" sibTransId="{DDEF29C2-79A5-414E-AF98-3FD092B1F5F6}"/>
    <dgm:cxn modelId="{54239002-959D-4458-B73A-57AB74DE8741}" type="presOf" srcId="{B0CE4455-08F8-4AA2-BF5A-F132498C9219}" destId="{7BB52F8C-5568-4F38-85F5-B9894CD2F6ED}" srcOrd="0" destOrd="0" presId="urn:microsoft.com/office/officeart/2008/layout/VerticalCurvedList"/>
    <dgm:cxn modelId="{510B5D84-CA29-43B3-AEE3-D5E302A53756}" type="presOf" srcId="{1F146E2C-4A90-47B8-B8C1-30EF47F156EB}" destId="{36F60EEA-78F8-46CA-A830-BAC3455FC583}" srcOrd="0" destOrd="0" presId="urn:microsoft.com/office/officeart/2008/layout/VerticalCurvedList"/>
    <dgm:cxn modelId="{884705F6-8B39-4AE9-B14A-70ECF2553BC4}" type="presOf" srcId="{4ACF65D6-0810-42B1-9466-E87062BACD30}" destId="{917E2A5D-A261-4905-A772-E13FF1F9C50D}" srcOrd="0" destOrd="0" presId="urn:microsoft.com/office/officeart/2008/layout/VerticalCurvedList"/>
    <dgm:cxn modelId="{FFA06E52-76D8-422A-81E5-8C418980869A}" type="presOf" srcId="{F9ECBAC5-9E66-4A72-8D49-2420A4749EE2}" destId="{FBD8E821-DBE9-48D8-B635-A3714F5E1F10}" srcOrd="0" destOrd="0" presId="urn:microsoft.com/office/officeart/2008/layout/VerticalCurvedList"/>
    <dgm:cxn modelId="{CF6E8676-B043-4EB5-BC08-7BEF194372AC}" type="presOf" srcId="{ED2B68E5-AAEA-482E-AD91-2E3C449920FE}" destId="{5FB6FEE7-09C2-4810-B8DF-551B6E7A99AA}" srcOrd="0" destOrd="0" presId="urn:microsoft.com/office/officeart/2008/layout/VerticalCurvedList"/>
    <dgm:cxn modelId="{67C9A33C-2F85-4F49-941B-5B10D53E237A}" srcId="{B0CE4455-08F8-4AA2-BF5A-F132498C9219}" destId="{1DC8B535-C424-485D-BD2A-68BB1679CC45}" srcOrd="4" destOrd="0" parTransId="{776F55CD-302E-49E9-9229-C7D2AFC4D558}" sibTransId="{AEBDDF67-CEBF-42E3-80D8-B1ECF9553F9A}"/>
    <dgm:cxn modelId="{6B9287F1-DFD1-41C3-AB5C-BF2F79F7C3BF}" srcId="{B0CE4455-08F8-4AA2-BF5A-F132498C9219}" destId="{1F146E2C-4A90-47B8-B8C1-30EF47F156EB}" srcOrd="2" destOrd="0" parTransId="{E331B682-D210-41E9-8C18-88855949A5D1}" sibTransId="{4CE2F1D3-B705-4D5E-9D66-B99285B77907}"/>
    <dgm:cxn modelId="{2FD5E45D-021E-4C34-92F6-64706EA6BF9A}" srcId="{B0CE4455-08F8-4AA2-BF5A-F132498C9219}" destId="{4ACF65D6-0810-42B1-9466-E87062BACD30}" srcOrd="0" destOrd="0" parTransId="{2AB14C50-9AD7-4816-B0C0-CF2F6BBF2865}" sibTransId="{F64C9D65-4433-42AE-8B80-C757122F7AFB}"/>
    <dgm:cxn modelId="{7DD23575-7062-4D0C-BD22-533769B6FFEC}" type="presOf" srcId="{1DC8B535-C424-485D-BD2A-68BB1679CC45}" destId="{FFDECDF2-4A5C-488C-9EF7-998C4ACC3ACC}" srcOrd="0" destOrd="0" presId="urn:microsoft.com/office/officeart/2008/layout/VerticalCurvedList"/>
    <dgm:cxn modelId="{CD6698F4-55F1-42FE-B52E-4FD7802AA748}" srcId="{B0CE4455-08F8-4AA2-BF5A-F132498C9219}" destId="{ED2B68E5-AAEA-482E-AD91-2E3C449920FE}" srcOrd="3" destOrd="0" parTransId="{7BFBD78A-89DB-42A3-8215-34DB7716366C}" sibTransId="{3ED66CEF-92F4-4B5E-BBBF-4A0927644663}"/>
    <dgm:cxn modelId="{38CFD215-1A2D-4747-B5F0-53B89273F6F5}" type="presParOf" srcId="{7BB52F8C-5568-4F38-85F5-B9894CD2F6ED}" destId="{FFCE9722-4B26-40D8-A765-30DB623AB3BE}" srcOrd="0" destOrd="0" presId="urn:microsoft.com/office/officeart/2008/layout/VerticalCurvedList"/>
    <dgm:cxn modelId="{8B1CE427-C18F-455A-9411-673FFF8704E1}" type="presParOf" srcId="{FFCE9722-4B26-40D8-A765-30DB623AB3BE}" destId="{36CC328D-D747-4BCB-AE35-0256554E18F6}" srcOrd="0" destOrd="0" presId="urn:microsoft.com/office/officeart/2008/layout/VerticalCurvedList"/>
    <dgm:cxn modelId="{71121CB9-2124-4377-9D47-D4B43BB71FC8}" type="presParOf" srcId="{36CC328D-D747-4BCB-AE35-0256554E18F6}" destId="{EF7B5E14-3BD8-4AF0-8F58-B61EC712E3A2}" srcOrd="0" destOrd="0" presId="urn:microsoft.com/office/officeart/2008/layout/VerticalCurvedList"/>
    <dgm:cxn modelId="{69439E3A-F482-407D-854E-4B81610DD0BE}" type="presParOf" srcId="{36CC328D-D747-4BCB-AE35-0256554E18F6}" destId="{EF3A0E1D-2AD0-4784-A49E-13BE16FE8971}" srcOrd="1" destOrd="0" presId="urn:microsoft.com/office/officeart/2008/layout/VerticalCurvedList"/>
    <dgm:cxn modelId="{18BA052A-D3F3-4042-A2F4-071A1E049975}" type="presParOf" srcId="{36CC328D-D747-4BCB-AE35-0256554E18F6}" destId="{8904B44E-5B57-4255-8B11-C41FD65DCC2E}" srcOrd="2" destOrd="0" presId="urn:microsoft.com/office/officeart/2008/layout/VerticalCurvedList"/>
    <dgm:cxn modelId="{D107FD64-3F1C-4394-BABD-03E20A3A7323}" type="presParOf" srcId="{36CC328D-D747-4BCB-AE35-0256554E18F6}" destId="{98078C38-0C6D-4C62-9ACC-3D61F28CBBC6}" srcOrd="3" destOrd="0" presId="urn:microsoft.com/office/officeart/2008/layout/VerticalCurvedList"/>
    <dgm:cxn modelId="{6AAF77C6-80E2-4D42-A8C1-C7ABF28440C0}" type="presParOf" srcId="{FFCE9722-4B26-40D8-A765-30DB623AB3BE}" destId="{917E2A5D-A261-4905-A772-E13FF1F9C50D}" srcOrd="1" destOrd="0" presId="urn:microsoft.com/office/officeart/2008/layout/VerticalCurvedList"/>
    <dgm:cxn modelId="{5DD3D51D-67BD-41B3-AECE-78EB4C210FAA}" type="presParOf" srcId="{FFCE9722-4B26-40D8-A765-30DB623AB3BE}" destId="{5E49F738-F884-479A-8A54-3D41AD05AE2E}" srcOrd="2" destOrd="0" presId="urn:microsoft.com/office/officeart/2008/layout/VerticalCurvedList"/>
    <dgm:cxn modelId="{311DFF77-1B53-40FB-8550-05E8C87BEFBD}" type="presParOf" srcId="{5E49F738-F884-479A-8A54-3D41AD05AE2E}" destId="{ABFAA668-253A-417D-9833-AC03CFB645A1}" srcOrd="0" destOrd="0" presId="urn:microsoft.com/office/officeart/2008/layout/VerticalCurvedList"/>
    <dgm:cxn modelId="{14268422-8300-4309-A5DE-B03499DCE550}" type="presParOf" srcId="{FFCE9722-4B26-40D8-A765-30DB623AB3BE}" destId="{FBD8E821-DBE9-48D8-B635-A3714F5E1F10}" srcOrd="3" destOrd="0" presId="urn:microsoft.com/office/officeart/2008/layout/VerticalCurvedList"/>
    <dgm:cxn modelId="{F13B3EF1-77EA-40A6-8480-9E43FA1267D9}" type="presParOf" srcId="{FFCE9722-4B26-40D8-A765-30DB623AB3BE}" destId="{9CBBDEF5-BCEA-4CF6-94CB-14E6DFE678C8}" srcOrd="4" destOrd="0" presId="urn:microsoft.com/office/officeart/2008/layout/VerticalCurvedList"/>
    <dgm:cxn modelId="{B2BA253B-12E6-4262-BEA6-9C34DBA5E713}" type="presParOf" srcId="{9CBBDEF5-BCEA-4CF6-94CB-14E6DFE678C8}" destId="{C47CEAB5-F6AC-4606-A6F0-82DA535BCB86}" srcOrd="0" destOrd="0" presId="urn:microsoft.com/office/officeart/2008/layout/VerticalCurvedList"/>
    <dgm:cxn modelId="{2546432F-3957-4A24-B1E8-DCE1320E4524}" type="presParOf" srcId="{FFCE9722-4B26-40D8-A765-30DB623AB3BE}" destId="{36F60EEA-78F8-46CA-A830-BAC3455FC583}" srcOrd="5" destOrd="0" presId="urn:microsoft.com/office/officeart/2008/layout/VerticalCurvedList"/>
    <dgm:cxn modelId="{BEABE395-92EB-40B4-A7E9-ACA286819D9C}" type="presParOf" srcId="{FFCE9722-4B26-40D8-A765-30DB623AB3BE}" destId="{C529F1DC-6F85-4FF6-8C78-9085A88021C5}" srcOrd="6" destOrd="0" presId="urn:microsoft.com/office/officeart/2008/layout/VerticalCurvedList"/>
    <dgm:cxn modelId="{48EA9CDF-05BD-4A32-8A5F-394DA6AC1697}" type="presParOf" srcId="{C529F1DC-6F85-4FF6-8C78-9085A88021C5}" destId="{D941D21D-6F07-46C6-B488-2E65E5068E62}" srcOrd="0" destOrd="0" presId="urn:microsoft.com/office/officeart/2008/layout/VerticalCurvedList"/>
    <dgm:cxn modelId="{0E5B0A18-B9E1-4983-881E-9019C82FA7B1}" type="presParOf" srcId="{FFCE9722-4B26-40D8-A765-30DB623AB3BE}" destId="{5FB6FEE7-09C2-4810-B8DF-551B6E7A99AA}" srcOrd="7" destOrd="0" presId="urn:microsoft.com/office/officeart/2008/layout/VerticalCurvedList"/>
    <dgm:cxn modelId="{985F8A82-B55B-4B79-9770-873FD6BCB2CC}" type="presParOf" srcId="{FFCE9722-4B26-40D8-A765-30DB623AB3BE}" destId="{FF13CEAB-B6D6-4479-A471-2052B7C34D8D}" srcOrd="8" destOrd="0" presId="urn:microsoft.com/office/officeart/2008/layout/VerticalCurvedList"/>
    <dgm:cxn modelId="{4DAE12C0-772E-4AC7-9F3B-0AC92B433E74}" type="presParOf" srcId="{FF13CEAB-B6D6-4479-A471-2052B7C34D8D}" destId="{165AF560-116E-49B2-89E3-D79EEBF29988}" srcOrd="0" destOrd="0" presId="urn:microsoft.com/office/officeart/2008/layout/VerticalCurvedList"/>
    <dgm:cxn modelId="{177E1497-DC95-4A31-B1E1-4C43DC8D96A4}" type="presParOf" srcId="{FFCE9722-4B26-40D8-A765-30DB623AB3BE}" destId="{FFDECDF2-4A5C-488C-9EF7-998C4ACC3ACC}" srcOrd="9" destOrd="0" presId="urn:microsoft.com/office/officeart/2008/layout/VerticalCurvedList"/>
    <dgm:cxn modelId="{ACF93470-5C5E-4966-A200-CB870A5D2797}" type="presParOf" srcId="{FFCE9722-4B26-40D8-A765-30DB623AB3BE}" destId="{00DE6993-61BC-40B2-8CB5-AA62C547A86F}" srcOrd="10" destOrd="0" presId="urn:microsoft.com/office/officeart/2008/layout/VerticalCurvedList"/>
    <dgm:cxn modelId="{CB7FCA83-FD37-471E-B836-34FFFC63B7B4}" type="presParOf" srcId="{00DE6993-61BC-40B2-8CB5-AA62C547A86F}" destId="{A4D17607-7600-4AE8-B80E-58C6344F2365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3A0E1D-2AD0-4784-A49E-13BE16FE8971}">
      <dsp:nvSpPr>
        <dsp:cNvPr id="0" name=""/>
        <dsp:cNvSpPr/>
      </dsp:nvSpPr>
      <dsp:spPr>
        <a:xfrm>
          <a:off x="-5660483" y="-866490"/>
          <a:ext cx="6739322" cy="6739322"/>
        </a:xfrm>
        <a:prstGeom prst="blockArc">
          <a:avLst>
            <a:gd name="adj1" fmla="val 18900000"/>
            <a:gd name="adj2" fmla="val 2700000"/>
            <a:gd name="adj3" fmla="val 321"/>
          </a:avLst>
        </a:pr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7E2A5D-A261-4905-A772-E13FF1F9C50D}">
      <dsp:nvSpPr>
        <dsp:cNvPr id="0" name=""/>
        <dsp:cNvSpPr/>
      </dsp:nvSpPr>
      <dsp:spPr>
        <a:xfrm>
          <a:off x="471616" y="312796"/>
          <a:ext cx="10625092" cy="625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6882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Сентябрь: информационно-мотивационная 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кампания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0" i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(разъяснительная работа, сбор добровольных информированных согласий)</a:t>
          </a:r>
          <a:endParaRPr lang="ru-RU" sz="1600" b="0" i="1" kern="1200" dirty="0">
            <a:solidFill>
              <a:schemeClr val="tx1"/>
            </a:solidFill>
            <a:latin typeface="Times New Roman" panose="02020603050405020304" pitchFamily="18" charset="0"/>
            <a:ea typeface="Verdana" pitchFamily="34" charset="0"/>
            <a:cs typeface="Times New Roman" panose="02020603050405020304" pitchFamily="18" charset="0"/>
          </a:endParaRPr>
        </a:p>
      </dsp:txBody>
      <dsp:txXfrm>
        <a:off x="471616" y="312796"/>
        <a:ext cx="10625092" cy="625992"/>
      </dsp:txXfrm>
    </dsp:sp>
    <dsp:sp modelId="{ABFAA668-253A-417D-9833-AC03CFB645A1}">
      <dsp:nvSpPr>
        <dsp:cNvPr id="0" name=""/>
        <dsp:cNvSpPr/>
      </dsp:nvSpPr>
      <dsp:spPr>
        <a:xfrm>
          <a:off x="80370" y="234547"/>
          <a:ext cx="782491" cy="782491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8E821-DBE9-48D8-B635-A3714F5E1F10}">
      <dsp:nvSpPr>
        <dsp:cNvPr id="0" name=""/>
        <dsp:cNvSpPr/>
      </dsp:nvSpPr>
      <dsp:spPr>
        <a:xfrm>
          <a:off x="920184" y="1251485"/>
          <a:ext cx="10176524" cy="625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6882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Сентябрь-ноябрь: социально-психологическое тестирование</a:t>
          </a:r>
          <a:r>
            <a:rPr lang="en-US" sz="1600" b="1" kern="1200" dirty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 </a:t>
          </a: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обучающихся</a:t>
          </a:r>
        </a:p>
      </dsp:txBody>
      <dsp:txXfrm>
        <a:off x="920184" y="1251485"/>
        <a:ext cx="10176524" cy="625992"/>
      </dsp:txXfrm>
    </dsp:sp>
    <dsp:sp modelId="{C47CEAB5-F6AC-4606-A6F0-82DA535BCB86}">
      <dsp:nvSpPr>
        <dsp:cNvPr id="0" name=""/>
        <dsp:cNvSpPr/>
      </dsp:nvSpPr>
      <dsp:spPr>
        <a:xfrm>
          <a:off x="528938" y="1173236"/>
          <a:ext cx="782491" cy="782491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F60EEA-78F8-46CA-A830-BAC3455FC583}">
      <dsp:nvSpPr>
        <dsp:cNvPr id="0" name=""/>
        <dsp:cNvSpPr/>
      </dsp:nvSpPr>
      <dsp:spPr>
        <a:xfrm>
          <a:off x="1057858" y="2190174"/>
          <a:ext cx="10038850" cy="625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6882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Ноябрь-декабрь: обработка результатов, формирование контингента ПМО </a:t>
          </a:r>
          <a:endParaRPr lang="ru-RU" sz="1600" b="1" kern="1200" dirty="0">
            <a:solidFill>
              <a:schemeClr val="tx1"/>
            </a:solidFill>
            <a:latin typeface="Times New Roman" panose="02020603050405020304" pitchFamily="18" charset="0"/>
            <a:ea typeface="Verdana" pitchFamily="34" charset="0"/>
            <a:cs typeface="Times New Roman" panose="02020603050405020304" pitchFamily="18" charset="0"/>
          </a:endParaRPr>
        </a:p>
      </dsp:txBody>
      <dsp:txXfrm>
        <a:off x="1057858" y="2190174"/>
        <a:ext cx="10038850" cy="625992"/>
      </dsp:txXfrm>
    </dsp:sp>
    <dsp:sp modelId="{D941D21D-6F07-46C6-B488-2E65E5068E62}">
      <dsp:nvSpPr>
        <dsp:cNvPr id="0" name=""/>
        <dsp:cNvSpPr/>
      </dsp:nvSpPr>
      <dsp:spPr>
        <a:xfrm>
          <a:off x="666613" y="2111924"/>
          <a:ext cx="782491" cy="782491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6FEE7-09C2-4810-B8DF-551B6E7A99AA}">
      <dsp:nvSpPr>
        <dsp:cNvPr id="0" name=""/>
        <dsp:cNvSpPr/>
      </dsp:nvSpPr>
      <dsp:spPr>
        <a:xfrm>
          <a:off x="920184" y="3128862"/>
          <a:ext cx="10176524" cy="625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6882" tIns="40640" rIns="40640" bIns="40640" numCol="1" spcCol="1270" anchor="ctr" anchorCtr="0">
          <a:noAutofit/>
        </a:bodyPr>
        <a:lstStyle/>
        <a:p>
          <a:pPr lvl="0" algn="l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50" b="1" kern="1200" dirty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Январь – апрель: профилактические медицинские осмотры</a:t>
          </a:r>
        </a:p>
      </dsp:txBody>
      <dsp:txXfrm>
        <a:off x="920184" y="3128862"/>
        <a:ext cx="10176524" cy="625992"/>
      </dsp:txXfrm>
    </dsp:sp>
    <dsp:sp modelId="{165AF560-116E-49B2-89E3-D79EEBF29988}">
      <dsp:nvSpPr>
        <dsp:cNvPr id="0" name=""/>
        <dsp:cNvSpPr/>
      </dsp:nvSpPr>
      <dsp:spPr>
        <a:xfrm>
          <a:off x="528938" y="3050613"/>
          <a:ext cx="782491" cy="782491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DECDF2-4A5C-488C-9EF7-998C4ACC3ACC}">
      <dsp:nvSpPr>
        <dsp:cNvPr id="0" name=""/>
        <dsp:cNvSpPr/>
      </dsp:nvSpPr>
      <dsp:spPr>
        <a:xfrm>
          <a:off x="471616" y="4067551"/>
          <a:ext cx="10625092" cy="625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6882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rPr>
            <a:t>Май-июнь: сбор информации, анализ результатов</a:t>
          </a:r>
        </a:p>
      </dsp:txBody>
      <dsp:txXfrm>
        <a:off x="471616" y="4067551"/>
        <a:ext cx="10625092" cy="625992"/>
      </dsp:txXfrm>
    </dsp:sp>
    <dsp:sp modelId="{A4D17607-7600-4AE8-B80E-58C6344F2365}">
      <dsp:nvSpPr>
        <dsp:cNvPr id="0" name=""/>
        <dsp:cNvSpPr/>
      </dsp:nvSpPr>
      <dsp:spPr>
        <a:xfrm>
          <a:off x="80370" y="3989302"/>
          <a:ext cx="782491" cy="782491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996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041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8599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333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839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985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281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663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004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5500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103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249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F39A1-5CC8-425C-BB7D-F31BC1192725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476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rdrmc@mail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972732"/>
            <a:ext cx="9144000" cy="375073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Единая методика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социально-психологического тестирования обучающихся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\\Pmcc\рмсс\11 ОПАП\2019\ГП ПП 2019\6.Полиграфия\Буклет срп\Логотип МОН РС(Я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868" y="177801"/>
            <a:ext cx="1811866" cy="1805766"/>
          </a:xfrm>
          <a:prstGeom prst="rect">
            <a:avLst/>
          </a:prstGeom>
          <a:noFill/>
        </p:spPr>
      </p:pic>
      <p:pic>
        <p:nvPicPr>
          <p:cNvPr id="1027" name="Picture 3" descr="\\Pmcc\рмсс\11 ОПАП\2019\ГП ПП 2019\6.Полиграфия\Буклет срп\ЛОГОТИП_РЦ ПМСС новы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1734" y="173397"/>
            <a:ext cx="3308096" cy="17987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721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562" y="166017"/>
            <a:ext cx="9268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построения и формы проведения и ЕМ СПТ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37568" y="689237"/>
            <a:ext cx="101131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33763" y="2608842"/>
            <a:ext cx="4567157" cy="3170099"/>
          </a:xfrm>
          <a:prstGeom prst="rect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</p:pic>
      <p:sp>
        <p:nvSpPr>
          <p:cNvPr id="17" name="Прямоугольник 16"/>
          <p:cNvSpPr/>
          <p:nvPr/>
        </p:nvSpPr>
        <p:spPr>
          <a:xfrm>
            <a:off x="1020907" y="2608842"/>
            <a:ext cx="4563724" cy="31700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Научность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Достоверность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развития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Единообразие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Систематичность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20907" y="1068524"/>
            <a:ext cx="4563725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Принципы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построения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методики</a:t>
            </a:r>
          </a:p>
          <a:p>
            <a:pPr algn="ctr"/>
            <a:endParaRPr lang="ru-RU" sz="2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533763" y="1068524"/>
            <a:ext cx="4563725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модификации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методики социально-психологического тестирования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40220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: скругленные углы 15">
            <a:extLst>
              <a:ext uri="{FF2B5EF4-FFF2-40B4-BE49-F238E27FC236}">
                <a16:creationId xmlns="" xmlns:a16="http://schemas.microsoft.com/office/drawing/2014/main" id="{E307DB9D-8F3F-4AE9-B14C-9EA4F4426351}"/>
              </a:ext>
            </a:extLst>
          </p:cNvPr>
          <p:cNvSpPr/>
          <p:nvPr/>
        </p:nvSpPr>
        <p:spPr>
          <a:xfrm>
            <a:off x="1235068" y="1162317"/>
            <a:ext cx="11366341" cy="1453939"/>
          </a:xfrm>
          <a:prstGeom prst="roundRect">
            <a:avLst>
              <a:gd name="adj" fmla="val 5172"/>
            </a:avLst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842644" lvl="1" algn="just" defTabSz="854075">
              <a:tabLst>
                <a:tab pos="6815138" algn="l"/>
              </a:tabLst>
            </a:pPr>
            <a:endParaRPr lang="ru-RU" dirty="0">
              <a:solidFill>
                <a:schemeClr val="tx2">
                  <a:lumMod val="75000"/>
                </a:schemeClr>
              </a:solidFill>
              <a:ea typeface="Verdana" panose="020B0604030504040204" pitchFamily="34" charset="0"/>
              <a:cs typeface="PT Sans"/>
            </a:endParaRPr>
          </a:p>
        </p:txBody>
      </p:sp>
      <p:sp>
        <p:nvSpPr>
          <p:cNvPr id="17" name="Прямоугольник: скругленные углы 15">
            <a:extLst>
              <a:ext uri="{FF2B5EF4-FFF2-40B4-BE49-F238E27FC236}">
                <a16:creationId xmlns="" xmlns:a16="http://schemas.microsoft.com/office/drawing/2014/main" id="{E307DB9D-8F3F-4AE9-B14C-9EA4F4426351}"/>
              </a:ext>
            </a:extLst>
          </p:cNvPr>
          <p:cNvSpPr/>
          <p:nvPr/>
        </p:nvSpPr>
        <p:spPr>
          <a:xfrm>
            <a:off x="1235068" y="4313481"/>
            <a:ext cx="11432655" cy="2283581"/>
          </a:xfrm>
          <a:prstGeom prst="roundRect">
            <a:avLst>
              <a:gd name="adj" fmla="val 5172"/>
            </a:avLst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842644" lvl="1" algn="just" defTabSz="896938"/>
            <a:endParaRPr lang="ru-RU" dirty="0">
              <a:solidFill>
                <a:schemeClr val="tx2">
                  <a:lumMod val="75000"/>
                </a:schemeClr>
              </a:solidFill>
              <a:ea typeface="Verdana" panose="020B0604030504040204" pitchFamily="34" charset="0"/>
              <a:cs typeface="PT Sans"/>
            </a:endParaRPr>
          </a:p>
        </p:txBody>
      </p:sp>
      <p:sp>
        <p:nvSpPr>
          <p:cNvPr id="22" name="Заголовок 1">
            <a:extLst>
              <a:ext uri="{FF2B5EF4-FFF2-40B4-BE49-F238E27FC236}">
                <a16:creationId xmlns="" xmlns:a16="http://schemas.microsoft.com/office/drawing/2014/main" id="{79E1831B-1C19-463D-87D7-8D4EF6FE37CC}"/>
              </a:ext>
            </a:extLst>
          </p:cNvPr>
          <p:cNvSpPr txBox="1">
            <a:spLocks/>
          </p:cNvSpPr>
          <p:nvPr/>
        </p:nvSpPr>
        <p:spPr>
          <a:xfrm>
            <a:off x="955737" y="260940"/>
            <a:ext cx="8242146" cy="5929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Схема организации мероприятий социально-психологического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тестирования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7112" y="980728"/>
            <a:ext cx="10103276" cy="50405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 исполнительной власти субъекта РФ,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ответственный за реализацию государственной политики в сфере образования 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3985" y="1844824"/>
            <a:ext cx="5494764" cy="50405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Региональный оператор СПТ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3985" y="2708920"/>
            <a:ext cx="6203766" cy="50405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Ответственные за СПТ в образовательных организациях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36753" y="2708920"/>
            <a:ext cx="3633634" cy="50405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Директорский корпус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86998" y="3573016"/>
            <a:ext cx="3279134" cy="50405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Родительская общественность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3985" y="3573016"/>
            <a:ext cx="3899510" cy="50405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Собрания для работников педагогических коллективов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77996" y="4509120"/>
            <a:ext cx="3988135" cy="50405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Родительские собрания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5360" y="5229200"/>
            <a:ext cx="11344030" cy="50405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социально-психологического тестирования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5360" y="6165304"/>
            <a:ext cx="2215631" cy="43204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Обучающиеся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728241" y="6165304"/>
            <a:ext cx="2658757" cy="43204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Родители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41499" y="6165304"/>
            <a:ext cx="2658757" cy="43204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 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577507" y="6165304"/>
            <a:ext cx="3101883" cy="43204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Органы здравоохранения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(обезличенная информация)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3985" y="4509120"/>
            <a:ext cx="3988135" cy="50405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Мотивационная работа с обучающимися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3259993" y="1484784"/>
            <a:ext cx="0" cy="36004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8754757" y="1484784"/>
            <a:ext cx="0" cy="1152128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462366" y="3212976"/>
            <a:ext cx="0" cy="36004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2" idx="1"/>
            <a:endCxn id="10" idx="3"/>
          </p:cNvCxnSpPr>
          <p:nvPr/>
        </p:nvCxnSpPr>
        <p:spPr>
          <a:xfrm flipH="1">
            <a:off x="6627751" y="2960948"/>
            <a:ext cx="709002" cy="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9" idx="2"/>
          </p:cNvCxnSpPr>
          <p:nvPr/>
        </p:nvCxnSpPr>
        <p:spPr>
          <a:xfrm>
            <a:off x="3171367" y="2348880"/>
            <a:ext cx="0" cy="36004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5918750" y="3212976"/>
            <a:ext cx="0" cy="36004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14" idx="2"/>
          </p:cNvCxnSpPr>
          <p:nvPr/>
        </p:nvCxnSpPr>
        <p:spPr>
          <a:xfrm>
            <a:off x="2373740" y="4077072"/>
            <a:ext cx="0" cy="36004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4943872" y="3212976"/>
            <a:ext cx="0" cy="1224136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6805002" y="4149080"/>
            <a:ext cx="0" cy="36004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1398863" y="5733256"/>
            <a:ext cx="0" cy="36004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21" idx="0"/>
          </p:cNvCxnSpPr>
          <p:nvPr/>
        </p:nvCxnSpPr>
        <p:spPr>
          <a:xfrm>
            <a:off x="4057620" y="5733256"/>
            <a:ext cx="0" cy="432048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endCxn id="24" idx="0"/>
          </p:cNvCxnSpPr>
          <p:nvPr/>
        </p:nvCxnSpPr>
        <p:spPr>
          <a:xfrm>
            <a:off x="10084135" y="5733256"/>
            <a:ext cx="44313" cy="432048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6982252" y="5733256"/>
            <a:ext cx="0" cy="432048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067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 rot="16200000">
            <a:off x="3912808" y="3973286"/>
            <a:ext cx="1124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Фильтры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8745" y="3689255"/>
            <a:ext cx="3480179" cy="1213704"/>
          </a:xfrm>
          <a:prstGeom prst="rect">
            <a:avLst/>
          </a:prstGeom>
        </p:spPr>
      </p:pic>
      <p:sp>
        <p:nvSpPr>
          <p:cNvPr id="15" name="Стрелка вниз 14"/>
          <p:cNvSpPr/>
          <p:nvPr/>
        </p:nvSpPr>
        <p:spPr>
          <a:xfrm>
            <a:off x="1497905" y="2158415"/>
            <a:ext cx="2259881" cy="1205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7497" y="1552285"/>
            <a:ext cx="4794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 1.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тсев недостоверных ответов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трелка вверх 22"/>
          <p:cNvSpPr/>
          <p:nvPr/>
        </p:nvSpPr>
        <p:spPr>
          <a:xfrm rot="18066562">
            <a:off x="1943313" y="3171632"/>
            <a:ext cx="294156" cy="998670"/>
          </a:xfrm>
          <a:prstGeom prst="upArrow">
            <a:avLst>
              <a:gd name="adj1" fmla="val 50000"/>
              <a:gd name="adj2" fmla="val 9594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верх 23"/>
          <p:cNvSpPr/>
          <p:nvPr/>
        </p:nvSpPr>
        <p:spPr>
          <a:xfrm rot="3257494">
            <a:off x="3286489" y="3078446"/>
            <a:ext cx="294156" cy="1456379"/>
          </a:xfrm>
          <a:prstGeom prst="upArrow">
            <a:avLst>
              <a:gd name="adj1" fmla="val 50000"/>
              <a:gd name="adj2" fmla="val 9594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1953258" y="5041504"/>
            <a:ext cx="1407572" cy="83653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79198" y="5030532"/>
            <a:ext cx="1552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863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Достоверные</a:t>
            </a:r>
          </a:p>
          <a:p>
            <a:pPr algn="ctr"/>
            <a:r>
              <a:rPr lang="ru-RU" b="1" dirty="0" smtClean="0">
                <a:solidFill>
                  <a:srgbClr val="00863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</a:t>
            </a:r>
            <a:endParaRPr lang="ru-RU" b="1" dirty="0">
              <a:solidFill>
                <a:srgbClr val="00863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6998" y="2086878"/>
            <a:ext cx="1775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A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всех </a:t>
            </a:r>
          </a:p>
          <a:p>
            <a:pPr algn="ctr"/>
            <a:r>
              <a:rPr lang="ru-RU" b="1" dirty="0" smtClean="0">
                <a:solidFill>
                  <a:srgbClr val="004A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обследованных</a:t>
            </a:r>
            <a:endParaRPr lang="ru-RU" b="1" dirty="0">
              <a:solidFill>
                <a:srgbClr val="004A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6156" y="2922413"/>
            <a:ext cx="161364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C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Недостоверные</a:t>
            </a:r>
          </a:p>
          <a:p>
            <a:pPr algn="ctr"/>
            <a:r>
              <a:rPr lang="ru-RU" sz="1600" b="1" dirty="0">
                <a:solidFill>
                  <a:srgbClr val="FC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b="1" dirty="0" smtClean="0">
                <a:solidFill>
                  <a:srgbClr val="FC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тветы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- 30 %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06155" y="2041018"/>
            <a:ext cx="4701779" cy="45086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34076" y="6025925"/>
            <a:ext cx="4245935" cy="3758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Достоверный массив данных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09684" y="224383"/>
            <a:ext cx="10811355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Цель ЕМ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СПТ-2019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«Выявить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обучающихся с показателями повышенной вероятности вовлечения в зависимое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поведение»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187838" y="1552285"/>
            <a:ext cx="5608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 2.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вероятность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вовлечения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в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зависимое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79948" y="2276082"/>
            <a:ext cx="6241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решения задачи используются два взаимодополняющих и проверяющих алгоритма анализа данных: количественный и качественный.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79947" y="3287048"/>
            <a:ext cx="6241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основываются на соотношении критических значений факторов риска и факторов защиты.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94455" y="4050782"/>
            <a:ext cx="62410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не оценивает обучающихся, она оценивает степень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рискогенности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социально-психологических условий в которых находятся обучающиеся на основе процедуры опроса.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94455" y="5341420"/>
            <a:ext cx="6241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высокой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рискогенностью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социально-психологических условий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повышенную вероятность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вовлечения в зависимое поведение.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622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1963271" y="1640541"/>
            <a:ext cx="7996517" cy="314661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руглая лента лицом вверх 1"/>
          <p:cNvSpPr/>
          <p:nvPr/>
        </p:nvSpPr>
        <p:spPr>
          <a:xfrm>
            <a:off x="4637210" y="2724361"/>
            <a:ext cx="2832847" cy="1129553"/>
          </a:xfrm>
          <a:prstGeom prst="ellipseRibbon2">
            <a:avLst>
              <a:gd name="adj1" fmla="val 25000"/>
              <a:gd name="adj2" fmla="val 69165"/>
              <a:gd name="adj3" fmla="val 1170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 СПТ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2117" y="5616605"/>
            <a:ext cx="11183036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К </a:t>
            </a:r>
            <a:r>
              <a:rPr lang="ru-RU" b="1" dirty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использованию </a:t>
            </a:r>
            <a:r>
              <a:rPr lang="ru-RU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в консультационной, коррекционной и профилактической работе </a:t>
            </a:r>
          </a:p>
          <a:p>
            <a:pPr algn="ctr"/>
            <a:r>
              <a:rPr lang="ru-RU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допускаются специалисты, имеющие </a:t>
            </a:r>
            <a:r>
              <a:rPr lang="ru-RU" b="1" dirty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высшее </a:t>
            </a:r>
            <a:r>
              <a:rPr lang="ru-RU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психологическое образование, </a:t>
            </a:r>
          </a:p>
          <a:p>
            <a:pPr algn="ctr"/>
            <a:r>
              <a:rPr lang="ru-RU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прошедшие повышение квалификации по </a:t>
            </a:r>
            <a:r>
              <a:rPr lang="ru-RU" b="1" dirty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применению ЕМ СПТ</a:t>
            </a:r>
            <a:endParaRPr lang="ru-RU" b="1" dirty="0" smtClean="0">
              <a:ln>
                <a:solidFill>
                  <a:schemeClr val="accent4">
                    <a:lumMod val="75000"/>
                  </a:schemeClr>
                </a:solidFill>
              </a:ln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2480" y="1293515"/>
            <a:ext cx="4502308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Основа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выводов - соотношение факторов риска (ФР) и факторов защиты (ФЗ)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3444" y="4097812"/>
            <a:ext cx="4502308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Переход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от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оценки обучающихся («группы риска»)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оценке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рискогенности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mtClean="0">
                <a:latin typeface="Times New Roman" panose="02020603050405020304" pitchFamily="18" charset="0"/>
                <a:ea typeface="Calibri" panose="020F0502020204030204" pitchFamily="34" charset="0"/>
              </a:rPr>
              <a:t>социально-психологических условий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8941" y="2653585"/>
            <a:ext cx="3917577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Введение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понятия и шкалы «Резистентность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17715" y="4097812"/>
            <a:ext cx="4502308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Разделение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обратной связи и профессиональной интерпретации результатов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879977" y="2635688"/>
            <a:ext cx="3917577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региональных норм</a:t>
            </a:r>
          </a:p>
          <a:p>
            <a:pPr algn="ctr"/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3508" y="286185"/>
            <a:ext cx="4332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ЕМ СПТ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43508" y="933902"/>
            <a:ext cx="105576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670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3592" y="1124744"/>
            <a:ext cx="7416824" cy="562015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90281" y="55775"/>
            <a:ext cx="109010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Социально-психологическое тестирование как диагностический компонент воспитательной деятельности образовательной организации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690282" y="882789"/>
            <a:ext cx="10390094" cy="3983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6074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: скругленные углы 15">
            <a:extLst>
              <a:ext uri="{FF2B5EF4-FFF2-40B4-BE49-F238E27FC236}">
                <a16:creationId xmlns="" xmlns:a16="http://schemas.microsoft.com/office/drawing/2014/main" id="{E307DB9D-8F3F-4AE9-B14C-9EA4F4426351}"/>
              </a:ext>
            </a:extLst>
          </p:cNvPr>
          <p:cNvSpPr/>
          <p:nvPr/>
        </p:nvSpPr>
        <p:spPr>
          <a:xfrm>
            <a:off x="1235068" y="1162317"/>
            <a:ext cx="11366341" cy="1453939"/>
          </a:xfrm>
          <a:prstGeom prst="roundRect">
            <a:avLst>
              <a:gd name="adj" fmla="val 5172"/>
            </a:avLst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842644" lvl="1" algn="just" defTabSz="854075">
              <a:tabLst>
                <a:tab pos="6815138" algn="l"/>
              </a:tabLst>
            </a:pPr>
            <a:endParaRPr lang="ru-RU" dirty="0">
              <a:solidFill>
                <a:schemeClr val="tx2">
                  <a:lumMod val="75000"/>
                </a:schemeClr>
              </a:solidFill>
              <a:ea typeface="Verdana" panose="020B0604030504040204" pitchFamily="34" charset="0"/>
              <a:cs typeface="PT Sans"/>
            </a:endParaRPr>
          </a:p>
        </p:txBody>
      </p:sp>
      <p:sp>
        <p:nvSpPr>
          <p:cNvPr id="17" name="Прямоугольник: скругленные углы 15">
            <a:extLst>
              <a:ext uri="{FF2B5EF4-FFF2-40B4-BE49-F238E27FC236}">
                <a16:creationId xmlns="" xmlns:a16="http://schemas.microsoft.com/office/drawing/2014/main" id="{E307DB9D-8F3F-4AE9-B14C-9EA4F4426351}"/>
              </a:ext>
            </a:extLst>
          </p:cNvPr>
          <p:cNvSpPr/>
          <p:nvPr/>
        </p:nvSpPr>
        <p:spPr>
          <a:xfrm>
            <a:off x="1235068" y="4313481"/>
            <a:ext cx="11432655" cy="2283581"/>
          </a:xfrm>
          <a:prstGeom prst="roundRect">
            <a:avLst>
              <a:gd name="adj" fmla="val 5172"/>
            </a:avLst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842644" lvl="1" algn="just" defTabSz="896938"/>
            <a:endParaRPr lang="ru-RU" dirty="0">
              <a:solidFill>
                <a:schemeClr val="tx2">
                  <a:lumMod val="75000"/>
                </a:schemeClr>
              </a:solidFill>
              <a:ea typeface="Verdana" panose="020B0604030504040204" pitchFamily="34" charset="0"/>
              <a:cs typeface="PT Sans"/>
            </a:endParaRPr>
          </a:p>
        </p:txBody>
      </p:sp>
      <p:sp>
        <p:nvSpPr>
          <p:cNvPr id="22" name="Заголовок 1">
            <a:extLst>
              <a:ext uri="{FF2B5EF4-FFF2-40B4-BE49-F238E27FC236}">
                <a16:creationId xmlns="" xmlns:a16="http://schemas.microsoft.com/office/drawing/2014/main" id="{79E1831B-1C19-463D-87D7-8D4EF6FE37CC}"/>
              </a:ext>
            </a:extLst>
          </p:cNvPr>
          <p:cNvSpPr txBox="1">
            <a:spLocks/>
          </p:cNvSpPr>
          <p:nvPr/>
        </p:nvSpPr>
        <p:spPr>
          <a:xfrm>
            <a:off x="955736" y="260940"/>
            <a:ext cx="10635028" cy="5929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Какие организационно-управленческие действия необходимы, чтобы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сделать социально-психологическое тестирование «привлекательным»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03119" y="1196752"/>
            <a:ext cx="7887646" cy="648072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Грамотно объяснять цель, задачи, возможности использования его результатов всем участникам СПТ.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03119" y="2132856"/>
            <a:ext cx="7887646" cy="72008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Автоматизировать процесс проведения и обработки результатов СПТ и минимизировать трудозатраты.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03119" y="3068960"/>
            <a:ext cx="7976271" cy="72008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Своевременно представлять «обратную связь» о результатах тестирования всем его участникам: обучающимся, их родителям, педагогам и администрации.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03119" y="4005064"/>
            <a:ext cx="7976271" cy="792088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Разъяснить руководителям и педагогическим работникам, что профилактический медицинский осмотр – эффективный инструмент, сдерживающий «первые пробы».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703119" y="5013176"/>
            <a:ext cx="8064896" cy="72008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Обучающиеся, с выявленными положительными результатами, «переходят в зону ответственности» наркологической службы.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03119" y="5877272"/>
            <a:ext cx="8064896" cy="64807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Обобщенная информация о результатах позволяет выстроить адресную профилактическую работу.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Вертикальный свиток 29"/>
          <p:cNvSpPr/>
          <p:nvPr/>
        </p:nvSpPr>
        <p:spPr>
          <a:xfrm>
            <a:off x="512611" y="1700808"/>
            <a:ext cx="3053549" cy="4425672"/>
          </a:xfrm>
          <a:prstGeom prst="verticalScroll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СПТ – «инструмент развития»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ПМО – «инструмент сдерживания»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67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: скругленные углы 15">
            <a:extLst>
              <a:ext uri="{FF2B5EF4-FFF2-40B4-BE49-F238E27FC236}">
                <a16:creationId xmlns="" xmlns:a16="http://schemas.microsoft.com/office/drawing/2014/main" id="{E307DB9D-8F3F-4AE9-B14C-9EA4F4426351}"/>
              </a:ext>
            </a:extLst>
          </p:cNvPr>
          <p:cNvSpPr/>
          <p:nvPr/>
        </p:nvSpPr>
        <p:spPr>
          <a:xfrm>
            <a:off x="1235068" y="1162317"/>
            <a:ext cx="11366341" cy="1453939"/>
          </a:xfrm>
          <a:prstGeom prst="roundRect">
            <a:avLst>
              <a:gd name="adj" fmla="val 5172"/>
            </a:avLst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842644" lvl="1" algn="just" defTabSz="854075">
              <a:tabLst>
                <a:tab pos="6815138" algn="l"/>
              </a:tabLst>
            </a:pPr>
            <a:endParaRPr lang="ru-RU" dirty="0">
              <a:solidFill>
                <a:schemeClr val="tx2">
                  <a:lumMod val="75000"/>
                </a:schemeClr>
              </a:solidFill>
              <a:ea typeface="Verdana" panose="020B0604030504040204" pitchFamily="34" charset="0"/>
              <a:cs typeface="PT Sans"/>
            </a:endParaRPr>
          </a:p>
        </p:txBody>
      </p:sp>
      <p:sp>
        <p:nvSpPr>
          <p:cNvPr id="17" name="Прямоугольник: скругленные углы 15">
            <a:extLst>
              <a:ext uri="{FF2B5EF4-FFF2-40B4-BE49-F238E27FC236}">
                <a16:creationId xmlns="" xmlns:a16="http://schemas.microsoft.com/office/drawing/2014/main" id="{E307DB9D-8F3F-4AE9-B14C-9EA4F4426351}"/>
              </a:ext>
            </a:extLst>
          </p:cNvPr>
          <p:cNvSpPr/>
          <p:nvPr/>
        </p:nvSpPr>
        <p:spPr>
          <a:xfrm>
            <a:off x="1235068" y="4313481"/>
            <a:ext cx="11432655" cy="2283581"/>
          </a:xfrm>
          <a:prstGeom prst="roundRect">
            <a:avLst>
              <a:gd name="adj" fmla="val 5172"/>
            </a:avLst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842644" lvl="1" algn="just" defTabSz="896938"/>
            <a:endParaRPr lang="ru-RU" dirty="0">
              <a:solidFill>
                <a:schemeClr val="tx2">
                  <a:lumMod val="75000"/>
                </a:schemeClr>
              </a:solidFill>
              <a:ea typeface="Verdana" panose="020B0604030504040204" pitchFamily="34" charset="0"/>
              <a:cs typeface="PT Sans"/>
            </a:endParaRPr>
          </a:p>
        </p:txBody>
      </p:sp>
      <p:sp>
        <p:nvSpPr>
          <p:cNvPr id="22" name="Заголовок 1">
            <a:extLst>
              <a:ext uri="{FF2B5EF4-FFF2-40B4-BE49-F238E27FC236}">
                <a16:creationId xmlns="" xmlns:a16="http://schemas.microsoft.com/office/drawing/2014/main" id="{79E1831B-1C19-463D-87D7-8D4EF6FE37CC}"/>
              </a:ext>
            </a:extLst>
          </p:cNvPr>
          <p:cNvSpPr txBox="1">
            <a:spLocks/>
          </p:cNvSpPr>
          <p:nvPr/>
        </p:nvSpPr>
        <p:spPr>
          <a:xfrm>
            <a:off x="955737" y="260940"/>
            <a:ext cx="8773898" cy="5929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Основные правила проведения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информационно-мотивационной кампании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71367" y="1196752"/>
            <a:ext cx="8330772" cy="144016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«Не трубить в трубы»: не проводить массовых мероприятий «для галочки», 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выкладывать «избыточной информации» на сайтах, в «открытом доступе»; 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всю информацию для СМИ согласовывать с пресс-службами. 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ПРОФИЛАКТИЧЕСКАЯ РАБОТА ДОЛЖНА БЫТЬ «ТИХОЙ».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71367" y="2924944"/>
            <a:ext cx="8330772" cy="72008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«Не гнать волну»: не делать провокационных заявлений, не пугать и не боятся.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71367" y="4005064"/>
            <a:ext cx="8330772" cy="79208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«Не искать крайних» в сложных и конфликтных ситуациях, стараться переформулировать проблему в задачу и найти ее решение. 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Выполнять работу в рамках своей компетнции. 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71367" y="5157192"/>
            <a:ext cx="8330772" cy="79208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«Развенчивать мифы»: концентрировать усилия на разъяснительной работе с педагогическими работниками и родительской общественностью.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ертикальный свиток 13"/>
          <p:cNvSpPr/>
          <p:nvPr/>
        </p:nvSpPr>
        <p:spPr>
          <a:xfrm>
            <a:off x="512610" y="1700808"/>
            <a:ext cx="2304256" cy="3384376"/>
          </a:xfrm>
          <a:prstGeom prst="verticalScroll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Профилактика зависимостей – область, связанная с безопасностью.</a:t>
            </a:r>
          </a:p>
        </p:txBody>
      </p:sp>
    </p:spTree>
    <p:extLst>
      <p:ext uri="{BB962C8B-B14F-4D97-AF65-F5344CB8AC3E}">
        <p14:creationId xmlns="" xmlns:p14="http://schemas.microsoft.com/office/powerpoint/2010/main" val="32067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Наши контакты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677000, г.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Якутск,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Вилюйский тракт, 3 километр, дом 47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8-(411-2)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40-35-17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rdrmc@mail.ru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pmss14.ru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5"/>
          <p:cNvSpPr/>
          <p:nvPr/>
        </p:nvSpPr>
        <p:spPr>
          <a:xfrm>
            <a:off x="1040914" y="256215"/>
            <a:ext cx="2232405" cy="515934"/>
          </a:xfrm>
          <a:custGeom>
            <a:avLst/>
            <a:gdLst/>
            <a:ahLst/>
            <a:cxnLst/>
            <a:rect l="l" t="t" r="r" b="b"/>
            <a:pathLst>
              <a:path w="2000250" h="568960">
                <a:moveTo>
                  <a:pt x="1997329" y="0"/>
                </a:moveTo>
                <a:lnTo>
                  <a:pt x="2336" y="0"/>
                </a:lnTo>
                <a:lnTo>
                  <a:pt x="0" y="2324"/>
                </a:lnTo>
                <a:lnTo>
                  <a:pt x="0" y="566331"/>
                </a:lnTo>
                <a:lnTo>
                  <a:pt x="2336" y="568667"/>
                </a:lnTo>
                <a:lnTo>
                  <a:pt x="1997329" y="568667"/>
                </a:lnTo>
                <a:lnTo>
                  <a:pt x="1999653" y="566331"/>
                </a:lnTo>
                <a:lnTo>
                  <a:pt x="1999653" y="564006"/>
                </a:lnTo>
                <a:lnTo>
                  <a:pt x="10871" y="564006"/>
                </a:lnTo>
                <a:lnTo>
                  <a:pt x="5435" y="558571"/>
                </a:lnTo>
                <a:lnTo>
                  <a:pt x="10871" y="558571"/>
                </a:lnTo>
                <a:lnTo>
                  <a:pt x="10871" y="10096"/>
                </a:lnTo>
                <a:lnTo>
                  <a:pt x="5435" y="10096"/>
                </a:lnTo>
                <a:lnTo>
                  <a:pt x="10871" y="4660"/>
                </a:lnTo>
                <a:lnTo>
                  <a:pt x="1999653" y="4660"/>
                </a:lnTo>
                <a:lnTo>
                  <a:pt x="1999653" y="2324"/>
                </a:lnTo>
                <a:lnTo>
                  <a:pt x="1997329" y="0"/>
                </a:lnTo>
                <a:close/>
              </a:path>
              <a:path w="2000250" h="568960">
                <a:moveTo>
                  <a:pt x="10871" y="558571"/>
                </a:moveTo>
                <a:lnTo>
                  <a:pt x="5435" y="558571"/>
                </a:lnTo>
                <a:lnTo>
                  <a:pt x="10871" y="564006"/>
                </a:lnTo>
                <a:lnTo>
                  <a:pt x="10871" y="558571"/>
                </a:lnTo>
                <a:close/>
              </a:path>
              <a:path w="2000250" h="568960">
                <a:moveTo>
                  <a:pt x="1989556" y="558571"/>
                </a:moveTo>
                <a:lnTo>
                  <a:pt x="10871" y="558571"/>
                </a:lnTo>
                <a:lnTo>
                  <a:pt x="10871" y="564006"/>
                </a:lnTo>
                <a:lnTo>
                  <a:pt x="1989556" y="564006"/>
                </a:lnTo>
                <a:lnTo>
                  <a:pt x="1989556" y="558571"/>
                </a:lnTo>
                <a:close/>
              </a:path>
              <a:path w="2000250" h="568960">
                <a:moveTo>
                  <a:pt x="1989556" y="4660"/>
                </a:moveTo>
                <a:lnTo>
                  <a:pt x="1989556" y="564006"/>
                </a:lnTo>
                <a:lnTo>
                  <a:pt x="1994217" y="558571"/>
                </a:lnTo>
                <a:lnTo>
                  <a:pt x="1999653" y="558571"/>
                </a:lnTo>
                <a:lnTo>
                  <a:pt x="1999653" y="10096"/>
                </a:lnTo>
                <a:lnTo>
                  <a:pt x="1994217" y="10096"/>
                </a:lnTo>
                <a:lnTo>
                  <a:pt x="1989556" y="4660"/>
                </a:lnTo>
                <a:close/>
              </a:path>
              <a:path w="2000250" h="568960">
                <a:moveTo>
                  <a:pt x="1999653" y="558571"/>
                </a:moveTo>
                <a:lnTo>
                  <a:pt x="1994217" y="558571"/>
                </a:lnTo>
                <a:lnTo>
                  <a:pt x="1989556" y="564006"/>
                </a:lnTo>
                <a:lnTo>
                  <a:pt x="1999653" y="564006"/>
                </a:lnTo>
                <a:lnTo>
                  <a:pt x="1999653" y="558571"/>
                </a:lnTo>
                <a:close/>
              </a:path>
              <a:path w="2000250" h="568960">
                <a:moveTo>
                  <a:pt x="10871" y="4660"/>
                </a:moveTo>
                <a:lnTo>
                  <a:pt x="5435" y="10096"/>
                </a:lnTo>
                <a:lnTo>
                  <a:pt x="10871" y="10096"/>
                </a:lnTo>
                <a:lnTo>
                  <a:pt x="10871" y="4660"/>
                </a:lnTo>
                <a:close/>
              </a:path>
              <a:path w="2000250" h="568960">
                <a:moveTo>
                  <a:pt x="1989556" y="4660"/>
                </a:moveTo>
                <a:lnTo>
                  <a:pt x="10871" y="4660"/>
                </a:lnTo>
                <a:lnTo>
                  <a:pt x="10871" y="10096"/>
                </a:lnTo>
                <a:lnTo>
                  <a:pt x="1989556" y="10096"/>
                </a:lnTo>
                <a:lnTo>
                  <a:pt x="1989556" y="4660"/>
                </a:lnTo>
                <a:close/>
              </a:path>
              <a:path w="2000250" h="568960">
                <a:moveTo>
                  <a:pt x="1999653" y="4660"/>
                </a:moveTo>
                <a:lnTo>
                  <a:pt x="1989556" y="4660"/>
                </a:lnTo>
                <a:lnTo>
                  <a:pt x="1994217" y="10096"/>
                </a:lnTo>
                <a:lnTo>
                  <a:pt x="1999653" y="10096"/>
                </a:lnTo>
                <a:lnTo>
                  <a:pt x="1999653" y="466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</p:spPr>
        <p:txBody>
          <a:bodyPr wrap="square" lIns="0" tIns="0" rIns="0" bIns="0" rtlCol="0"/>
          <a:lstStyle/>
          <a:p>
            <a:pPr defTabSz="829178"/>
            <a:endParaRPr sz="163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44363" y="293709"/>
            <a:ext cx="2127004" cy="289333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 defTabSz="829178">
              <a:lnSpc>
                <a:spcPct val="111100"/>
              </a:lnSpc>
              <a:spcBef>
                <a:spcPts val="91"/>
              </a:spcBef>
            </a:pPr>
            <a:r>
              <a:rPr sz="816" spc="-113" dirty="0">
                <a:solidFill>
                  <a:srgbClr val="FFFFFF"/>
                </a:solidFill>
                <a:latin typeface="PT Sans"/>
                <a:cs typeface="PT Sans"/>
              </a:rPr>
              <a:t> </a:t>
            </a:r>
            <a:endParaRPr sz="816" dirty="0">
              <a:solidFill>
                <a:prstClr val="black"/>
              </a:solidFill>
              <a:latin typeface="PT Sans"/>
              <a:cs typeface="PT Sans"/>
            </a:endParaRPr>
          </a:p>
          <a:p>
            <a:pPr marL="11516" defTabSz="829178">
              <a:spcBef>
                <a:spcPts val="109"/>
              </a:spcBef>
            </a:pPr>
            <a:r>
              <a:rPr sz="816" spc="-113" dirty="0" smtClean="0">
                <a:solidFill>
                  <a:srgbClr val="FFFFFF"/>
                </a:solidFill>
                <a:latin typeface="PT Sans"/>
                <a:cs typeface="PT Sans"/>
              </a:rPr>
              <a:t> </a:t>
            </a:r>
            <a:endParaRPr sz="816" dirty="0">
              <a:solidFill>
                <a:prstClr val="black"/>
              </a:solidFill>
              <a:latin typeface="PT Sans"/>
              <a:cs typeface="PT San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23672" y="3588166"/>
            <a:ext cx="7452918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="" xmlns:p14="http://schemas.microsoft.com/office/powerpoint/2010/main" val="178604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71517" y="2299813"/>
            <a:ext cx="104010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методика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социально-психологического тестирования (ЕМ СПТ):</a:t>
            </a:r>
          </a:p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собенности методики и возможности ее использования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21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548" y="2979353"/>
            <a:ext cx="11238271" cy="11387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Правообладателем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«Единой методики социально – психологического тестирования» </a:t>
            </a:r>
            <a:endParaRPr lang="ru-RU" sz="2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ЕМ СПТ) является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Министерство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просвещения Российской Федерации.</a:t>
            </a: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1548" y="1201348"/>
            <a:ext cx="11238271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«Единая методика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социально – психологического тестирования» (ЕМ СПТ)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разработана в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соответствии с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поручением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Государственного антинаркотического комитета </a:t>
            </a:r>
            <a:endParaRPr lang="ru-RU" sz="2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протокол от 11 декабря 2017 г. № 35)</a:t>
            </a:r>
            <a:endParaRPr lang="ru-RU" sz="2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1548" y="4429953"/>
            <a:ext cx="11242657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«Единая методика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социально – психологического тестирования» (ЕМ СПТ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 2019 года является обязательной для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использования </a:t>
            </a:r>
            <a:endParaRPr lang="ru-RU" sz="2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образовательных организациях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всех субъектов Российской Федерации</a:t>
            </a: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6581" y="257571"/>
            <a:ext cx="104910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ЕМ СПТ как единый измерительный инструмент </a:t>
            </a:r>
            <a:endParaRPr lang="ru-RU" sz="32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94736" y="933902"/>
            <a:ext cx="101131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6717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Объект 1">
            <a:extLst>
              <a:ext uri="{FF2B5EF4-FFF2-40B4-BE49-F238E27FC236}">
                <a16:creationId xmlns="" xmlns:a16="http://schemas.microsoft.com/office/drawing/2014/main" id="{E534D766-56A5-45CF-A529-CBE8478255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92329736"/>
              </p:ext>
            </p:extLst>
          </p:nvPr>
        </p:nvGraphicFramePr>
        <p:xfrm>
          <a:off x="867111" y="1484785"/>
          <a:ext cx="11166779" cy="5006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F265BEB-7954-4BC2-B3BD-E0A28C7AAAF9}"/>
              </a:ext>
            </a:extLst>
          </p:cNvPr>
          <p:cNvSpPr txBox="1"/>
          <p:nvPr/>
        </p:nvSpPr>
        <p:spPr>
          <a:xfrm>
            <a:off x="2790373" y="1146230"/>
            <a:ext cx="6939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Годовой цикл мероприятий в рамках учебного года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="" xmlns:a16="http://schemas.microsoft.com/office/drawing/2014/main" id="{79E1831B-1C19-463D-87D7-8D4EF6FE37CC}"/>
              </a:ext>
            </a:extLst>
          </p:cNvPr>
          <p:cNvSpPr txBox="1">
            <a:spLocks/>
          </p:cNvSpPr>
          <p:nvPr/>
        </p:nvSpPr>
        <p:spPr>
          <a:xfrm>
            <a:off x="344931" y="180125"/>
            <a:ext cx="11550636" cy="709127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«Дорожная карта» - алгоритм межведомственного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проведения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по раннему выявлению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 наркотиков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89861" y="908429"/>
            <a:ext cx="10860775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885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1926"/>
            <a:ext cx="10515600" cy="6085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образовательной организации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1133" y="691092"/>
          <a:ext cx="113030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587"/>
                <a:gridCol w="100744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Задача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Издать приказ о проведении тестирования (назначить ответственного; сроки; определить возрастную группу обучающихся, подлежащих тестированию; создать комиссию, обеспечивающую организационно-техническое сопровождение тестирования)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Обеспечить обмен оперативной информацией с куратором по проведению тестирования.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Провести разъяснительную работу о цели, особенностях процедуры, роли в воспитательном процессе социально-психологического тестирования на собрании педагогического коллектива.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Включить проведение СПТ в план воспитательной работы.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Провести разъяснительную работу о процедуре тестирования на классных и родительских собраниях (информационно-мотивационная компания).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Получить добровольные информированные согласия.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Утвердить поименные списки обучающихся на основе информированных согласий.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Утвердить график проведения тестирования по классам.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Авторизоваться на сайте, получить коды доступа для сеанса тестирования (в случае использования электронной тестовой оболочки).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Обеспечить техническую возможность для проведения тестирования (в случае использования электронной тестовой оболочки).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образовательной организации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50334" y="1346200"/>
          <a:ext cx="10972800" cy="4750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9753600"/>
              </a:tblGrid>
              <a:tr h="4269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Задача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Организовать тестирование с использованием ЕМ СПТ.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Осуществлять мониторинг за прохождением тестирования.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Заполнить отчетные формы в личном кабинете пользователя на сайте по итогам тестирования.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Обеспечить обратную связь обучающимся (родителям) по результатам тестирования.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Обеспечить конфиденциальность и невозможность несанкционированного доступа при хранении и использовании документов и персональных данных (списков и кодов учащихся, добровольных информированных согласий). Хранение данных на электронном носителе осуществляется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деперсонифицированном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виде.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Утвердить план коррекционной и профилактической работы по результатам СПТ, как части плана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вспитательной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работы.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Приступить к реализации плана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профилактической работы.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Группировка и пакетирование бланков ответов в соответствии с требованиями к сохранности данных.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2987" y="274638"/>
            <a:ext cx="10449413" cy="634082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Механизмы по раннему выявлению незаконного 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потребления наркотических средств и психотропных веществ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2610" y="1628800"/>
            <a:ext cx="3456384" cy="1224136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(анонимные) результаты ежегодного социально-психологического</a:t>
            </a: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тестирования</a:t>
            </a: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(более 4 млн.обучающихся)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1310237" y="2996952"/>
            <a:ext cx="1418004" cy="936104"/>
          </a:xfrm>
          <a:prstGeom prst="downArrow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конти-нгент</a:t>
            </a:r>
          </a:p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ПМО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1236" y="4005064"/>
            <a:ext cx="3101883" cy="864096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профилактический медицинский осмотр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(более 500 тыс. ч-к)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7996" y="1628800"/>
            <a:ext cx="3013258" cy="122413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конфиденциальные результаты ежегодного социально-психологического</a:t>
            </a: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12611" y="1124744"/>
            <a:ext cx="3545009" cy="36004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Действовавший механизм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1236" y="5229200"/>
            <a:ext cx="3101883" cy="648072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обучающиеся с выявленным положительным результатом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(0,07% , около 300 человек)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89371" y="1124744"/>
            <a:ext cx="4608512" cy="36004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Новый механизм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8843382" y="1916832"/>
            <a:ext cx="620377" cy="57606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00746" y="4005064"/>
            <a:ext cx="3279134" cy="86409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профилактический медицинский осмотр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412121" y="5301208"/>
            <a:ext cx="3367759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рост выявленных положительных результатов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4500746" y="2924944"/>
            <a:ext cx="1418004" cy="936104"/>
          </a:xfrm>
          <a:prstGeom prst="downArrow">
            <a:avLst/>
          </a:prstGeom>
          <a:solidFill>
            <a:schemeClr val="bg1"/>
          </a:solidFill>
          <a:ln w="38100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конти-нгент</a:t>
            </a:r>
          </a:p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ПМО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6184625" y="2924944"/>
            <a:ext cx="1418004" cy="936104"/>
          </a:xfrm>
          <a:prstGeom prst="downArrow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 фильтры</a:t>
            </a:r>
          </a:p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ПМО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 стрелкой 25"/>
          <p:cNvCxnSpPr>
            <a:stCxn id="12" idx="2"/>
            <a:endCxn id="15" idx="0"/>
          </p:cNvCxnSpPr>
          <p:nvPr/>
        </p:nvCxnSpPr>
        <p:spPr>
          <a:xfrm>
            <a:off x="2152177" y="4869160"/>
            <a:ext cx="0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6096000" y="4869160"/>
            <a:ext cx="0" cy="423664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9552384" y="1628800"/>
            <a:ext cx="2304256" cy="122413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воспитательной работы ОО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9463759" y="3501008"/>
            <a:ext cx="2481506" cy="1080120"/>
          </a:xfrm>
          <a:prstGeom prst="rect">
            <a:avLst/>
          </a:prstGeom>
          <a:solidFill>
            <a:schemeClr val="bg1"/>
          </a:solidFill>
          <a:ln>
            <a:solidFill>
              <a:srgbClr val="E02A0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профилактическая работа (индивидуальная, групповая)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10704512" y="2924944"/>
            <a:ext cx="0" cy="432048"/>
          </a:xfrm>
          <a:prstGeom prst="straightConnector1">
            <a:avLst/>
          </a:prstGeom>
          <a:ln w="28575">
            <a:solidFill>
              <a:srgbClr val="E02A0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601236" y="6237312"/>
            <a:ext cx="319050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специалисты наркологической службы: лечение, реабилитация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 стрелкой 60"/>
          <p:cNvCxnSpPr>
            <a:stCxn id="15" idx="2"/>
          </p:cNvCxnSpPr>
          <p:nvPr/>
        </p:nvCxnSpPr>
        <p:spPr>
          <a:xfrm>
            <a:off x="2152177" y="5877272"/>
            <a:ext cx="0" cy="36004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4412121" y="6237312"/>
            <a:ext cx="345638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специалисты наркологической службы: лечение, реабилитация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6096000" y="5805264"/>
            <a:ext cx="0" cy="36004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68562" y="166017"/>
            <a:ext cx="7349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и область применения ЕМ СПТ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37568" y="689237"/>
            <a:ext cx="101131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68561" y="1296407"/>
            <a:ext cx="11207580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вероятности вовлечения в зависимое поведение на основе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соотношения факторов риска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(ФР) 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(ФЗ)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воздействующих на обследуемых.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8562" y="3948009"/>
            <a:ext cx="1120758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повышенную и незначительную вероятность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вовлечения в зависимое поведение.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8562" y="5027146"/>
            <a:ext cx="1120758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ЕМ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СПТ применяется для тестирования лиц подросткового и юношеского возраста старше 13 лет.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6849" y="2751458"/>
            <a:ext cx="8971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не может быть использована для формулировки заключения о наркотической или иной зависимости респондента</a:t>
            </a:r>
          </a:p>
        </p:txBody>
      </p:sp>
    </p:spTree>
    <p:extLst>
      <p:ext uri="{BB962C8B-B14F-4D97-AF65-F5344CB8AC3E}">
        <p14:creationId xmlns="" xmlns:p14="http://schemas.microsoft.com/office/powerpoint/2010/main" val="304785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0933" y="448733"/>
            <a:ext cx="11573934" cy="6155267"/>
          </a:xfrm>
        </p:spPr>
        <p:txBody>
          <a:bodyPr>
            <a:normAutofit fontScale="90000"/>
          </a:bodyPr>
          <a:lstStyle/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Зачем проводится массовое 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социально-психологическое тестирование?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- Для построения научно обоснованной работы с детьми и родителями по снижению негативных явлений в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подростково-молодежной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среде, приобщения к наркотическим средствам и психотропным веществам.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3938</TotalTime>
  <Words>1131</Words>
  <Application>Microsoft Office PowerPoint</Application>
  <PresentationFormat>Произвольный</PresentationFormat>
  <Paragraphs>191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 Единая методика  социально-психологического тестирования обучающихся </vt:lpstr>
      <vt:lpstr>Слайд 2</vt:lpstr>
      <vt:lpstr>Слайд 3</vt:lpstr>
      <vt:lpstr>Слайд 4</vt:lpstr>
      <vt:lpstr>Задачи образовательной организации</vt:lpstr>
      <vt:lpstr>Задачи образовательной организации</vt:lpstr>
      <vt:lpstr>Механизмы по раннему выявлению незаконного  потребления наркотических средств и психотропных веществ</vt:lpstr>
      <vt:lpstr>Слайд 8</vt:lpstr>
      <vt:lpstr>Зачем проводится массовое  социально-психологическое тестирование?  - Для построения научно обоснованной работы с детьми и родителями по снижению негативных явлений в подростково-молодежной среде, приобщения к наркотическим средствам и психотропным веществам.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Наши контакты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Lubov</dc:creator>
  <cp:lastModifiedBy>Татьяна</cp:lastModifiedBy>
  <cp:revision>242</cp:revision>
  <dcterms:created xsi:type="dcterms:W3CDTF">2019-05-30T16:10:40Z</dcterms:created>
  <dcterms:modified xsi:type="dcterms:W3CDTF">2019-09-25T01:20:15Z</dcterms:modified>
</cp:coreProperties>
</file>