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RRa7BbLE9m75EQdhnJdHBAddu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45ABD2-F7A3-4E75-BF93-19F9B10F9B00}">
  <a:tblStyle styleId="{D945ABD2-F7A3-4E75-BF93-19F9B10F9B0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7A205F6-0893-4ED5-9CC4-7AE1104CEBBC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b86b4cc71a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g1b86b4cc71a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2" name="Google Shape;19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1" name="Google Shape;21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8199881b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g108199881b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sitf.lensky-kray.ru/2022/12/13/informatsiya-ob-oplate-organizatsionnogo-vznosa-uchastnikov-rekomendovannyh-k-uchastiyu-v-xxvii-respublikanskoj-nauchnoj-konferentsii-konkursa-molodyh-issledovatelej-imeni-v-p-larionova-innikige-hard/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://sitf.lensky-kray.ru/2022/12/09/instruktsiya-dlya-registratsii-na-sajte-rc14-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c14.ru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gle/81qfqM7sAwaL7PCM6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://sitf.lensky-kray.r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oster-svb@mail.r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://sitf.lensky-kray.ru/2022/11/30/priglashaem-prinyat-uchastie-v-konkurse-krea-sfera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itf.lensky-kray.r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vk.com/public217642490" TargetMode="Externa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ensky-kray.ru/" TargetMode="External"/><Relationship Id="rId5" Type="http://schemas.openxmlformats.org/officeDocument/2006/relationships/hyperlink" Target="http://sitf.lensky-kray.ru/" TargetMode="External"/><Relationship Id="rId4" Type="http://schemas.openxmlformats.org/officeDocument/2006/relationships/hyperlink" Target="https://t.me/+BlcorpEYZIw1MmN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206944" y="2048256"/>
            <a:ext cx="8676456" cy="296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70"/>
              <a:buFont typeface="Calibri"/>
              <a:buNone/>
            </a:pPr>
            <a:r>
              <a:rPr lang="ru-RU" sz="2970" b="1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XXVII </a:t>
            </a:r>
            <a:r>
              <a:rPr lang="ru-RU" sz="297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Республиканская конференция-конкурс </a:t>
            </a:r>
            <a:br>
              <a:rPr lang="ru-RU" sz="297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97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молодых исследователей имени академика </a:t>
            </a:r>
            <a:endParaRPr sz="2970" b="1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70"/>
              <a:buFont typeface="Calibri"/>
              <a:buNone/>
            </a:pPr>
            <a:r>
              <a:rPr lang="ru-RU" sz="297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В.П. Ларионова «</a:t>
            </a:r>
            <a:r>
              <a:rPr lang="ru-RU" sz="2970" b="1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Инникигэ</a:t>
            </a:r>
            <a:r>
              <a:rPr lang="ru-RU" sz="297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970" b="1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хардыы</a:t>
            </a:r>
            <a:r>
              <a:rPr lang="ru-RU" sz="297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− </a:t>
            </a:r>
            <a:endParaRPr sz="2970" b="1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70"/>
              <a:buFont typeface="Calibri"/>
              <a:buNone/>
            </a:pPr>
            <a:r>
              <a:rPr lang="ru-RU" sz="2970" b="1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Professor</a:t>
            </a:r>
            <a:r>
              <a:rPr lang="ru-RU" sz="297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V.P. </a:t>
            </a:r>
            <a:r>
              <a:rPr lang="ru-RU" sz="2970" b="1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Larionov</a:t>
            </a:r>
            <a:r>
              <a:rPr lang="ru-RU" sz="297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970" b="1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70"/>
              <a:buFont typeface="Calibri"/>
              <a:buNone/>
            </a:pPr>
            <a:r>
              <a:rPr lang="ru-RU" sz="297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«A </a:t>
            </a:r>
            <a:r>
              <a:rPr lang="ru-RU" sz="2970" b="1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</a:t>
            </a:r>
            <a:r>
              <a:rPr lang="ru-RU" sz="297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970" b="1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into</a:t>
            </a:r>
            <a:r>
              <a:rPr lang="ru-RU" sz="297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970" b="1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ru-RU" sz="297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970" b="1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Future</a:t>
            </a:r>
            <a:r>
              <a:rPr lang="ru-RU" sz="297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</a:t>
            </a:r>
            <a:r>
              <a:rPr lang="ru-RU" sz="2970" b="1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Science</a:t>
            </a:r>
            <a:r>
              <a:rPr lang="ru-RU" sz="297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970" b="1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Fair</a:t>
            </a:r>
            <a:r>
              <a:rPr lang="ru-RU" sz="297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r>
              <a:rPr lang="ru-RU" sz="2970" b="1" i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970" b="1" i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959" b="1" i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2022-2023 учебный год</a:t>
            </a:r>
            <a:endParaRPr sz="3959" b="1" i="1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9" name="Google Shape;89;p1" descr="Z:\☺Arkan☻\ШВБ logo 201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12" y="285728"/>
            <a:ext cx="1643075" cy="1571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4"/>
          <p:cNvPicPr preferRelativeResize="0"/>
          <p:nvPr/>
        </p:nvPicPr>
        <p:blipFill rotWithShape="1">
          <a:blip r:embed="rId3">
            <a:alphaModFix/>
          </a:blip>
          <a:srcRect t="10653" b="10661"/>
          <a:stretch/>
        </p:blipFill>
        <p:spPr>
          <a:xfrm>
            <a:off x="0" y="5"/>
            <a:ext cx="9144003" cy="107154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4"/>
          <p:cNvSpPr/>
          <p:nvPr/>
        </p:nvSpPr>
        <p:spPr>
          <a:xfrm>
            <a:off x="714350" y="1"/>
            <a:ext cx="7715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Республиканская конференция-конкурс  молодых исследователей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имени академика В.П. Ларионова «Инникигэ хардыы» −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Professor V.P. Larionov «A step into the Future» Science Fair»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850" y="20310"/>
            <a:ext cx="1002102" cy="103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30936" y="30000"/>
            <a:ext cx="983662" cy="101579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4"/>
          <p:cNvSpPr txBox="1">
            <a:spLocks noGrp="1"/>
          </p:cNvSpPr>
          <p:nvPr>
            <p:ph type="body" idx="1"/>
          </p:nvPr>
        </p:nvSpPr>
        <p:spPr>
          <a:xfrm>
            <a:off x="265176" y="1261872"/>
            <a:ext cx="8749422" cy="535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sz="2400" b="1" u="sng" dirty="0">
                <a:latin typeface="Times New Roman"/>
                <a:ea typeface="Times New Roman"/>
                <a:cs typeface="Times New Roman"/>
                <a:sym typeface="Times New Roman"/>
              </a:rPr>
              <a:t>Дорожная карта </a:t>
            </a:r>
            <a:endParaRPr dirty="0"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sz="1900" b="1" dirty="0">
                <a:latin typeface="Times New Roman"/>
                <a:ea typeface="Times New Roman"/>
                <a:cs typeface="Times New Roman"/>
                <a:sym typeface="Times New Roman"/>
              </a:rPr>
              <a:t>Регистрация</a:t>
            </a:r>
            <a:r>
              <a:rPr lang="ru-RU" sz="1900" dirty="0">
                <a:latin typeface="Times New Roman"/>
                <a:ea typeface="Times New Roman"/>
                <a:cs typeface="Times New Roman"/>
                <a:sym typeface="Times New Roman"/>
              </a:rPr>
              <a:t> рекомендованных участников с </a:t>
            </a:r>
            <a:r>
              <a:rPr lang="ru-RU" sz="19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 – 26 декабря (включительно) </a:t>
            </a:r>
            <a:r>
              <a:rPr lang="ru-RU" sz="19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2022г. </a:t>
            </a:r>
            <a:r>
              <a:rPr lang="ru-RU" sz="1900" dirty="0">
                <a:latin typeface="Times New Roman"/>
                <a:ea typeface="Times New Roman"/>
                <a:cs typeface="Times New Roman"/>
                <a:sym typeface="Times New Roman"/>
              </a:rPr>
              <a:t>На </a:t>
            </a:r>
            <a:r>
              <a:rPr lang="ru-RU" sz="19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https://rc14.ru/</a:t>
            </a:r>
            <a:r>
              <a:rPr lang="ru-RU" sz="1900" dirty="0">
                <a:latin typeface="Times New Roman"/>
                <a:ea typeface="Times New Roman"/>
                <a:cs typeface="Times New Roman"/>
                <a:sym typeface="Times New Roman"/>
              </a:rPr>
              <a:t>, участники подают заявку на мероприятие с прикрепленным проектом.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ru-RU" sz="1900" dirty="0">
                <a:latin typeface="Times New Roman"/>
                <a:ea typeface="Times New Roman"/>
                <a:cs typeface="Times New Roman"/>
                <a:sym typeface="Times New Roman"/>
              </a:rPr>
              <a:t>Инструкция для регистрации на сайте: </a:t>
            </a:r>
            <a:r>
              <a:rPr lang="ru-RU" sz="19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http://sitf.lensky-kray.ru/2022/12/09/instruktsiya-dlya-registratsii-na-sajte-rc14-ru/</a:t>
            </a:r>
            <a:r>
              <a:rPr lang="ru-RU" sz="19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sz="1900" b="1" dirty="0">
                <a:latin typeface="Times New Roman"/>
                <a:ea typeface="Times New Roman"/>
                <a:cs typeface="Times New Roman"/>
                <a:sym typeface="Times New Roman"/>
              </a:rPr>
              <a:t>Оплата организационного </a:t>
            </a:r>
            <a:r>
              <a:rPr lang="ru-RU" sz="1900" dirty="0">
                <a:latin typeface="Times New Roman"/>
                <a:ea typeface="Times New Roman"/>
                <a:cs typeface="Times New Roman"/>
                <a:sym typeface="Times New Roman"/>
              </a:rPr>
              <a:t>взноса участников </a:t>
            </a:r>
            <a:r>
              <a:rPr lang="ru-RU" sz="19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20 декабря 2022г.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ru-RU" sz="1900" b="1" dirty="0">
                <a:latin typeface="Times New Roman"/>
                <a:ea typeface="Times New Roman"/>
                <a:cs typeface="Times New Roman"/>
                <a:sym typeface="Times New Roman"/>
              </a:rPr>
              <a:t>ИНФОРМАЦИЯ </a:t>
            </a:r>
            <a:r>
              <a:rPr lang="ru-RU" sz="1900" dirty="0">
                <a:latin typeface="Times New Roman"/>
                <a:ea typeface="Times New Roman"/>
                <a:cs typeface="Times New Roman"/>
                <a:sym typeface="Times New Roman"/>
              </a:rPr>
              <a:t>об оплате организационного взноса участников, рекомендованных к участию на сайте: </a:t>
            </a:r>
            <a:r>
              <a:rPr lang="ru-RU" sz="19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ЗДЕСЬ</a:t>
            </a:r>
            <a:r>
              <a:rPr lang="ru-RU" sz="1900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1b86b4cc71a_2_1"/>
          <p:cNvPicPr preferRelativeResize="0"/>
          <p:nvPr/>
        </p:nvPicPr>
        <p:blipFill rotWithShape="1">
          <a:blip r:embed="rId3">
            <a:alphaModFix/>
          </a:blip>
          <a:srcRect t="10653" b="10661"/>
          <a:stretch/>
        </p:blipFill>
        <p:spPr>
          <a:xfrm>
            <a:off x="0" y="5"/>
            <a:ext cx="9144003" cy="107154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1b86b4cc71a_2_1"/>
          <p:cNvSpPr/>
          <p:nvPr/>
        </p:nvSpPr>
        <p:spPr>
          <a:xfrm>
            <a:off x="714350" y="1"/>
            <a:ext cx="7715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Республиканская конференция-конкурс  молодых исследователей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имени академика В.П. Ларионова «Инникигэ хардыы» −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Professor V.P. Larionov «A step into the Future» Science Fair»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g1b86b4cc71a_2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850" y="20310"/>
            <a:ext cx="1002102" cy="103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1b86b4cc71a_2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30936" y="30000"/>
            <a:ext cx="983662" cy="101579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1b86b4cc71a_2_1"/>
          <p:cNvSpPr txBox="1">
            <a:spLocks noGrp="1"/>
          </p:cNvSpPr>
          <p:nvPr>
            <p:ph type="body" idx="1"/>
          </p:nvPr>
        </p:nvSpPr>
        <p:spPr>
          <a:xfrm>
            <a:off x="301752" y="1271016"/>
            <a:ext cx="8712900" cy="53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sz="2400" b="1" u="sng">
                <a:latin typeface="Times New Roman"/>
                <a:ea typeface="Times New Roman"/>
                <a:cs typeface="Times New Roman"/>
                <a:sym typeface="Times New Roman"/>
              </a:rPr>
              <a:t>Дорожная карта </a:t>
            </a:r>
            <a:endParaRPr/>
          </a:p>
          <a:p>
            <a:pPr marL="45720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00"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1800" b="1" u="sng">
                <a:latin typeface="Times New Roman"/>
                <a:ea typeface="Times New Roman"/>
                <a:cs typeface="Times New Roman"/>
                <a:sym typeface="Times New Roman"/>
              </a:rPr>
              <a:t>КОНКУРС “ОБЩЕСТВЕННЫЙ ВЫБОР”</a:t>
            </a:r>
            <a:endParaRPr sz="1800"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300"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❖"/>
            </a:pP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Постеры направлять </a:t>
            </a:r>
            <a:r>
              <a:rPr lang="ru-RU" sz="1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срок до 23 декабря (включительно) </a:t>
            </a: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на электронный адрес:</a:t>
            </a:r>
            <a:r>
              <a:rPr lang="ru-RU" sz="1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poster-svb@mail.ru</a:t>
            </a:r>
            <a:r>
              <a:rPr lang="ru-RU" sz="1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ru-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странице Конференции </a:t>
            </a:r>
            <a:r>
              <a:rPr lang="ru-RU" sz="1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09 января 2023 г.</a:t>
            </a:r>
            <a:r>
              <a:rPr lang="ru-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будут выставлены постеры участников для оценивания в дистанционном формате</a:t>
            </a:r>
            <a:r>
              <a:rPr lang="ru-RU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http://sitf.lensky-kray.ru/</a:t>
            </a:r>
            <a:r>
              <a:rPr lang="ru-RU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18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180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КОНКУРС «KREA.SFERA»</a:t>
            </a:r>
            <a:endParaRPr sz="1800" b="1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❖"/>
            </a:pPr>
            <a:r>
              <a:rPr lang="ru-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Заявки на участие принимаются</a:t>
            </a:r>
            <a:r>
              <a:rPr lang="ru-RU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25 ноября по 18 декабря 2022 г.</a:t>
            </a:r>
            <a:r>
              <a:rPr lang="ru-RU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ссылке:</a:t>
            </a:r>
            <a:r>
              <a:rPr lang="ru-RU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https://forms.gle/81qfqM7sAwaL7PCM6</a:t>
            </a:r>
            <a:r>
              <a:rPr lang="ru-RU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ru-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Подробнее о конкурсе:</a:t>
            </a:r>
            <a:r>
              <a:rPr lang="ru-RU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ЗДЕСЬ</a:t>
            </a:r>
            <a:r>
              <a:rPr lang="ru-RU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"/>
          <p:cNvSpPr txBox="1">
            <a:spLocks noGrp="1"/>
          </p:cNvSpPr>
          <p:nvPr>
            <p:ph type="title"/>
          </p:nvPr>
        </p:nvSpPr>
        <p:spPr>
          <a:xfrm>
            <a:off x="402336" y="402336"/>
            <a:ext cx="8284464" cy="104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Страница конференции</a:t>
            </a:r>
            <a:b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1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http://sitf.lensky-kray.ru/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9" name="Google Shape;18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929" y="1536734"/>
            <a:ext cx="7770865" cy="486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6"/>
          <p:cNvPicPr preferRelativeResize="0"/>
          <p:nvPr/>
        </p:nvPicPr>
        <p:blipFill rotWithShape="1">
          <a:blip r:embed="rId3">
            <a:alphaModFix/>
          </a:blip>
          <a:srcRect t="10653" b="10661"/>
          <a:stretch/>
        </p:blipFill>
        <p:spPr>
          <a:xfrm>
            <a:off x="0" y="5"/>
            <a:ext cx="9144003" cy="107154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6"/>
          <p:cNvSpPr/>
          <p:nvPr/>
        </p:nvSpPr>
        <p:spPr>
          <a:xfrm>
            <a:off x="714350" y="1"/>
            <a:ext cx="7715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Республиканская конференция-конкурс  молодых исследователей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имени академика В.П. Ларионова «Инникигэ хардыы» −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Professor V.P. Larionov «A step into the Future» Science Fair»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850" y="20310"/>
            <a:ext cx="1002102" cy="103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30936" y="30000"/>
            <a:ext cx="983662" cy="101579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1430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sz="2800" b="1" u="sng">
                <a:latin typeface="Times New Roman"/>
                <a:ea typeface="Times New Roman"/>
                <a:cs typeface="Times New Roman"/>
                <a:sym typeface="Times New Roman"/>
              </a:rPr>
              <a:t>ТРЕБОВАНИЯ К ОФОРМЛЕНИЮ ПОСТЕРОВ </a:t>
            </a:r>
            <a:endParaRPr sz="28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Формат постера: А0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Положение: вертикальное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На постере должно быть: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Вступление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Методология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Результаты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Заключение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Список использованной литературы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Фотографии, графики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ru-RU" sz="2400" b="1" i="1">
                <a:latin typeface="Times New Roman"/>
                <a:ea typeface="Times New Roman"/>
                <a:cs typeface="Times New Roman"/>
                <a:sym typeface="Times New Roman"/>
              </a:rPr>
              <a:t>(с собой принести скотч малярный и ножницы)</a:t>
            </a:r>
            <a:endParaRPr sz="2400" b="1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>
            <a:spLocks noGrp="1"/>
          </p:cNvSpPr>
          <p:nvPr>
            <p:ph type="subTitle" idx="1"/>
          </p:nvPr>
        </p:nvSpPr>
        <p:spPr>
          <a:xfrm>
            <a:off x="388625" y="3136400"/>
            <a:ext cx="8585700" cy="17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5720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14285"/>
              <a:buNone/>
            </a:pPr>
            <a:r>
              <a:rPr lang="ru-RU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Вконтакте</a:t>
            </a:r>
            <a:r>
              <a:rPr lang="ru-RU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sz="28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https://vk.com/public217642490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Телеграмм: </a:t>
            </a:r>
            <a:r>
              <a:rPr lang="ru-RU" sz="28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https://t.me/+BlcorpEYZIw1MmNi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Официальный сайт Конференции: </a:t>
            </a:r>
          </a:p>
          <a:p>
            <a:pPr marL="45720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14285"/>
              <a:buNone/>
            </a:pPr>
            <a:r>
              <a:rPr lang="ru-RU" sz="28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http://sitf.lensky-kray.ru/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14285"/>
              <a:buNone/>
            </a:pPr>
            <a:r>
              <a:rPr lang="ru-RU" sz="2800" b="1" dirty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Официальный сайт МАН РС(Я):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https://lensky-kray.ru/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 dirty="0"/>
          </a:p>
        </p:txBody>
      </p:sp>
      <p:pic>
        <p:nvPicPr>
          <p:cNvPr id="204" name="Google Shape;204;p37" descr="https://lh4.googleusercontent.com/T9dosBsgok1O0LhCNw3ZfUEE-bLqwiAZUn7BGdgGiSjavPP7ptXFXxhdjlJ0PJsIB6bcXXq3SLK91IuRbOkgY5-qzQ3Yi37WLMrC-QUQppQpZ38S8YGy3V3tQQTcGkjMaT0nkfMbC7nZkqgmF9mx5DzAItrpwQWFI8HBFUO0MYh4YjKi2I6CQPzfoROqqVh5yUs=s2048"/>
          <p:cNvPicPr preferRelativeResize="0"/>
          <p:nvPr/>
        </p:nvPicPr>
        <p:blipFill rotWithShape="1">
          <a:blip r:embed="rId7">
            <a:alphaModFix/>
          </a:blip>
          <a:srcRect b="52792"/>
          <a:stretch/>
        </p:blipFill>
        <p:spPr>
          <a:xfrm>
            <a:off x="0" y="0"/>
            <a:ext cx="9144000" cy="297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p37"/>
          <p:cNvGrpSpPr/>
          <p:nvPr/>
        </p:nvGrpSpPr>
        <p:grpSpPr>
          <a:xfrm>
            <a:off x="2920189" y="5189049"/>
            <a:ext cx="3634405" cy="658416"/>
            <a:chOff x="2215779" y="2326977"/>
            <a:chExt cx="3634405" cy="658416"/>
          </a:xfrm>
        </p:grpSpPr>
        <p:pic>
          <p:nvPicPr>
            <p:cNvPr id="206" name="Google Shape;206;p3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215779" y="2326977"/>
              <a:ext cx="658416" cy="658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37"/>
            <p:cNvSpPr/>
            <p:nvPr/>
          </p:nvSpPr>
          <p:spPr>
            <a:xfrm>
              <a:off x="3007867" y="2394575"/>
              <a:ext cx="284231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1" i="0" u="none" strike="noStrike" cap="none">
                  <a:solidFill>
                    <a:srgbClr val="2D59C7"/>
                  </a:solidFill>
                  <a:latin typeface="Calibri"/>
                  <a:ea typeface="Calibri"/>
                  <a:cs typeface="Calibri"/>
                  <a:sym typeface="Calibri"/>
                </a:rPr>
                <a:t>man-svb@mail.ru</a:t>
              </a:r>
              <a:endParaRPr sz="2800" b="1" i="0" u="none" strike="noStrike" cap="none">
                <a:solidFill>
                  <a:srgbClr val="2D59C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8" name="Google Shape;208;p37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8"/>
          <p:cNvPicPr preferRelativeResize="0"/>
          <p:nvPr/>
        </p:nvPicPr>
        <p:blipFill rotWithShape="1">
          <a:blip r:embed="rId3">
            <a:alphaModFix/>
          </a:blip>
          <a:srcRect t="10653" b="10661"/>
          <a:stretch/>
        </p:blipFill>
        <p:spPr>
          <a:xfrm>
            <a:off x="0" y="5"/>
            <a:ext cx="9144003" cy="107154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8"/>
          <p:cNvSpPr/>
          <p:nvPr/>
        </p:nvSpPr>
        <p:spPr>
          <a:xfrm>
            <a:off x="714350" y="1"/>
            <a:ext cx="7715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Республиканская конференция-конкурс  молодых исследователей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имени академика В.П. Ларионова «Инникигэ хардыы» −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Professor V.P. Larionov «A step into the Future» Science Fair»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850" y="20310"/>
            <a:ext cx="1002102" cy="103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30936" y="30000"/>
            <a:ext cx="983662" cy="1015798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8"/>
          <p:cNvSpPr txBox="1">
            <a:spLocks noGrp="1"/>
          </p:cNvSpPr>
          <p:nvPr>
            <p:ph type="body" idx="1"/>
          </p:nvPr>
        </p:nvSpPr>
        <p:spPr>
          <a:xfrm>
            <a:off x="640901" y="2990089"/>
            <a:ext cx="8229600" cy="127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sz="44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внимание!</a:t>
            </a:r>
            <a:endParaRPr sz="4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rPr lang="ru-RU" sz="3200" b="1"/>
              <a:t> </a:t>
            </a:r>
            <a:endParaRPr sz="3200" b="1"/>
          </a:p>
        </p:txBody>
      </p:sp>
      <p:sp>
        <p:nvSpPr>
          <p:cNvPr id="95" name="Google Shape;95;p3"/>
          <p:cNvSpPr txBox="1">
            <a:spLocks noGrp="1"/>
          </p:cNvSpPr>
          <p:nvPr>
            <p:ph type="body" idx="1"/>
          </p:nvPr>
        </p:nvSpPr>
        <p:spPr>
          <a:xfrm>
            <a:off x="457200" y="880575"/>
            <a:ext cx="8229600" cy="4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2100" algn="just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•"/>
            </a:pPr>
            <a:r>
              <a:rPr lang="ru-RU" sz="180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Приказ Министерства просвещения Российской Федерации</a:t>
            </a:r>
            <a:r>
              <a:rPr lang="ru-RU" sz="18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от 30.08.2022 № 788 "Об утверждении перечня олимпиад и иных интеллектуальных и (или) творческих конкурсов, мероприятий, направленных на развитие интеллектуальных и творческих способностей, способностей к занятиям физической культурой и спортом, интереса к научной (научно-исследовательской), инженерно-технической, изобретательской, творческой, физкультурно-спортивной деятельности, а также на пропаганду научных знаний, творческих и спортивных достижений, на 2022/23 учебный год". (Зарегистрирован 03.10.2022 № 70342)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92100" algn="just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•"/>
            </a:pP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Приказ Министерства образования и науки Республики Саха (Якутия) </a:t>
            </a:r>
            <a:b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№ 01-03/2168 от 26.09.2022г.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92100" algn="just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•"/>
            </a:pP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Организатор </a:t>
            </a: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– ГАУ ДО РС(Я) «Малая академия наук РС(Я)»</a:t>
            </a:r>
            <a:endParaRPr sz="1800"/>
          </a:p>
          <a:p>
            <a:pPr marL="342900" lvl="0" indent="-292100" algn="just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•"/>
            </a:pP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Соорганизаторы:</a:t>
            </a: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 СВФУ им. М.К.Аммосова, ЦФБП РС(Я), АН РС(Я), институты ЯНЦ СО РАН, учреждения науки РС(Я).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6"/>
          <p:cNvPicPr preferRelativeResize="0"/>
          <p:nvPr/>
        </p:nvPicPr>
        <p:blipFill rotWithShape="1">
          <a:blip r:embed="rId3">
            <a:alphaModFix/>
          </a:blip>
          <a:srcRect t="10653" b="10661"/>
          <a:stretch/>
        </p:blipFill>
        <p:spPr>
          <a:xfrm>
            <a:off x="0" y="5"/>
            <a:ext cx="9144003" cy="107154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6"/>
          <p:cNvSpPr/>
          <p:nvPr/>
        </p:nvSpPr>
        <p:spPr>
          <a:xfrm>
            <a:off x="714350" y="1"/>
            <a:ext cx="7715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Республиканская конференция-конкурс  молодых исследователей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имени академика В.П. Ларионова «Инникигэ хардыы» −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Professor V.P. Larionov «A step into the Future» Science Fair»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850" y="20310"/>
            <a:ext cx="1002102" cy="103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30936" y="30000"/>
            <a:ext cx="983662" cy="10157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4" name="Google Shape;104;p6"/>
          <p:cNvGraphicFramePr/>
          <p:nvPr>
            <p:extLst>
              <p:ext uri="{D42A27DB-BD31-4B8C-83A1-F6EECF244321}">
                <p14:modId xmlns:p14="http://schemas.microsoft.com/office/powerpoint/2010/main" val="1684690651"/>
              </p:ext>
            </p:extLst>
          </p:nvPr>
        </p:nvGraphicFramePr>
        <p:xfrm>
          <a:off x="139850" y="2185415"/>
          <a:ext cx="8712850" cy="2157965"/>
        </p:xfrm>
        <a:graphic>
          <a:graphicData uri="http://schemas.openxmlformats.org/drawingml/2006/table">
            <a:tbl>
              <a:tblPr>
                <a:noFill/>
                <a:tableStyleId>{D945ABD2-F7A3-4E75-BF93-19F9B10F9B00}</a:tableStyleId>
              </a:tblPr>
              <a:tblGrid>
                <a:gridCol w="150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0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2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2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372E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Дата</a:t>
                      </a:r>
                      <a:endParaRPr sz="1900" b="1" u="none" strike="noStrike" cap="none">
                        <a:solidFill>
                          <a:srgbClr val="1372E5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372E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Время</a:t>
                      </a:r>
                      <a:endParaRPr sz="1900" b="1" u="none" strike="noStrike" cap="none">
                        <a:solidFill>
                          <a:srgbClr val="1372E5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372E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Мероприятие</a:t>
                      </a:r>
                      <a:endParaRPr sz="1900" b="1" u="none" strike="noStrike" cap="none">
                        <a:solidFill>
                          <a:srgbClr val="1372E5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372E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Площадка проведения</a:t>
                      </a:r>
                      <a:endParaRPr sz="1900" b="1" u="none" strike="noStrike" cap="none">
                        <a:solidFill>
                          <a:srgbClr val="1372E5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 января 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 </a:t>
                      </a:r>
                      <a:r>
                        <a:rPr lang="ru-RU" sz="18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г.</a:t>
                      </a:r>
                      <a:endParaRPr sz="18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14.00-17.00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Регистрация участников </a:t>
                      </a:r>
                      <a:endParaRPr sz="18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Дохсун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 января 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 </a:t>
                      </a:r>
                      <a:r>
                        <a:rPr lang="ru-RU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г.</a:t>
                      </a:r>
                      <a:endParaRPr sz="18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17.00-18.00</a:t>
                      </a:r>
                      <a:endParaRPr/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Совещание с руководителями команд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Онлайн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108199881b8_0_2"/>
          <p:cNvPicPr preferRelativeResize="0"/>
          <p:nvPr/>
        </p:nvPicPr>
        <p:blipFill rotWithShape="1">
          <a:blip r:embed="rId3">
            <a:alphaModFix/>
          </a:blip>
          <a:srcRect t="10653" b="10661"/>
          <a:stretch/>
        </p:blipFill>
        <p:spPr>
          <a:xfrm>
            <a:off x="0" y="5"/>
            <a:ext cx="9144003" cy="107154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108199881b8_0_2"/>
          <p:cNvSpPr/>
          <p:nvPr/>
        </p:nvSpPr>
        <p:spPr>
          <a:xfrm>
            <a:off x="714350" y="1"/>
            <a:ext cx="7715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Республиканская конференция-конкурс  молодых исследователей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имени академика В.П. Ларионова «Инникигэ хардыы» −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Professor V.P. Larionov «A step into the Future» Science Fair»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g108199881b8_0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850" y="20310"/>
            <a:ext cx="1002102" cy="103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108199881b8_0_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30936" y="30000"/>
            <a:ext cx="983662" cy="10157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3" name="Google Shape;113;g108199881b8_0_2"/>
          <p:cNvGraphicFramePr/>
          <p:nvPr>
            <p:extLst>
              <p:ext uri="{D42A27DB-BD31-4B8C-83A1-F6EECF244321}">
                <p14:modId xmlns:p14="http://schemas.microsoft.com/office/powerpoint/2010/main" val="2587459708"/>
              </p:ext>
            </p:extLst>
          </p:nvPr>
        </p:nvGraphicFramePr>
        <p:xfrm>
          <a:off x="69937" y="1261695"/>
          <a:ext cx="9004125" cy="4640385"/>
        </p:xfrm>
        <a:graphic>
          <a:graphicData uri="http://schemas.openxmlformats.org/drawingml/2006/table">
            <a:tbl>
              <a:tblPr>
                <a:noFill/>
                <a:tableStyleId>{D945ABD2-F7A3-4E75-BF93-19F9B10F9B00}</a:tableStyleId>
              </a:tblPr>
              <a:tblGrid>
                <a:gridCol w="15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2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1372E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Дата</a:t>
                      </a:r>
                      <a:endParaRPr sz="1800" b="1" u="none" strike="noStrike" cap="none">
                        <a:solidFill>
                          <a:srgbClr val="1372E5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1372E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Время</a:t>
                      </a:r>
                      <a:endParaRPr sz="1800" b="1" u="none" strike="noStrike" cap="none">
                        <a:solidFill>
                          <a:srgbClr val="1372E5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b="1" u="none" strike="noStrike" cap="none" dirty="0">
                          <a:solidFill>
                            <a:srgbClr val="1372E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Мероприятие</a:t>
                      </a:r>
                      <a:endParaRPr sz="1800" b="1" u="none" strike="noStrike" cap="none" dirty="0">
                        <a:solidFill>
                          <a:srgbClr val="1372E5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1372E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Площадка проведения</a:t>
                      </a:r>
                      <a:endParaRPr sz="1800" b="1" u="none" strike="noStrike" cap="none">
                        <a:solidFill>
                          <a:srgbClr val="1372E5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 января 2023г.</a:t>
                      </a:r>
                      <a:endParaRPr/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08.30-10.00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Монтировка постеров для стендовой защиты (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часть 1</a:t>
                      </a:r>
                      <a:r>
                        <a:rPr lang="ru-RU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Дохсун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7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 января 2023г.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10.00-10.30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Торжественное открытие XXVII Республиканской конференции-конкурса молодых исследователей имени В.П. Ларионова «</a:t>
                      </a:r>
                      <a:r>
                        <a:rPr lang="ru-RU" sz="18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Инникигэ</a:t>
                      </a:r>
                      <a:r>
                        <a:rPr lang="ru-RU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8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хардыы</a:t>
                      </a:r>
                      <a:r>
                        <a:rPr lang="ru-RU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- </a:t>
                      </a:r>
                      <a:r>
                        <a:rPr lang="ru-RU" sz="18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Professor</a:t>
                      </a:r>
                      <a:r>
                        <a:rPr lang="ru-RU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V.P. </a:t>
                      </a:r>
                      <a:r>
                        <a:rPr lang="ru-RU" sz="18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Larionov</a:t>
                      </a:r>
                      <a:r>
                        <a:rPr lang="ru-RU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8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«</a:t>
                      </a:r>
                      <a:r>
                        <a:rPr lang="ru-RU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 </a:t>
                      </a:r>
                      <a:r>
                        <a:rPr lang="ru-RU" sz="18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Step</a:t>
                      </a:r>
                      <a:r>
                        <a:rPr lang="ru-RU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8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into</a:t>
                      </a:r>
                      <a:r>
                        <a:rPr lang="ru-RU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8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</a:t>
                      </a:r>
                      <a:r>
                        <a:rPr lang="ru-RU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8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Future</a:t>
                      </a:r>
                      <a:r>
                        <a:rPr lang="ru-RU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» </a:t>
                      </a:r>
                      <a:r>
                        <a:rPr lang="ru-RU" sz="18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Science</a:t>
                      </a:r>
                      <a:r>
                        <a:rPr lang="ru-RU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8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Fair</a:t>
                      </a:r>
                      <a:r>
                        <a:rPr lang="ru-RU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»</a:t>
                      </a:r>
                      <a:endParaRPr sz="18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Дохсун</a:t>
                      </a: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сцена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 января 2023г.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10.00-13.00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Стендовая защита. Часть 1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Дохсун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 января 2023г.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10.00-13.00</a:t>
                      </a:r>
                      <a:endParaRPr/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Общественный выбор. Часть 1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Дохсун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3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 января 2023г.</a:t>
                      </a:r>
                      <a:endParaRPr/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13.00-14.00</a:t>
                      </a:r>
                      <a:endParaRPr/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Монтировка постеров для стендовой защиты (часть 2)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Дохсун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7"/>
          <p:cNvPicPr preferRelativeResize="0"/>
          <p:nvPr/>
        </p:nvPicPr>
        <p:blipFill rotWithShape="1">
          <a:blip r:embed="rId3">
            <a:alphaModFix/>
          </a:blip>
          <a:srcRect t="10653" b="10661"/>
          <a:stretch/>
        </p:blipFill>
        <p:spPr>
          <a:xfrm>
            <a:off x="0" y="5"/>
            <a:ext cx="9144003" cy="107154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7"/>
          <p:cNvSpPr/>
          <p:nvPr/>
        </p:nvSpPr>
        <p:spPr>
          <a:xfrm>
            <a:off x="714350" y="1"/>
            <a:ext cx="7715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Республиканская конференция-конкурс  молодых исследователей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имени академика В.П. Ларионова «Инникигэ хардыы» −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Professor V.P. Larionov «A step into the Future» Science Fair»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850" y="20310"/>
            <a:ext cx="1002102" cy="103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30936" y="30000"/>
            <a:ext cx="983662" cy="10157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2" name="Google Shape;122;p7"/>
          <p:cNvGraphicFramePr/>
          <p:nvPr/>
        </p:nvGraphicFramePr>
        <p:xfrm>
          <a:off x="301753" y="1280159"/>
          <a:ext cx="8712850" cy="5126050"/>
        </p:xfrm>
        <a:graphic>
          <a:graphicData uri="http://schemas.openxmlformats.org/drawingml/2006/table">
            <a:tbl>
              <a:tblPr>
                <a:noFill/>
                <a:tableStyleId>{D945ABD2-F7A3-4E75-BF93-19F9B10F9B00}</a:tableStyleId>
              </a:tblPr>
              <a:tblGrid>
                <a:gridCol w="150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0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2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2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372E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Дата</a:t>
                      </a:r>
                      <a:endParaRPr sz="1900" b="1" u="none" strike="noStrike" cap="none">
                        <a:solidFill>
                          <a:srgbClr val="1372E5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372E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Время</a:t>
                      </a:r>
                      <a:endParaRPr sz="1900" b="1" u="none" strike="noStrike" cap="none">
                        <a:solidFill>
                          <a:srgbClr val="1372E5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372E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Мероприятие</a:t>
                      </a:r>
                      <a:endParaRPr sz="1900" b="1" u="none" strike="noStrike" cap="none">
                        <a:solidFill>
                          <a:srgbClr val="1372E5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900" b="1" u="none" strike="noStrike" cap="none">
                          <a:solidFill>
                            <a:srgbClr val="1372E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Площадка проведения</a:t>
                      </a:r>
                      <a:endParaRPr sz="1900" b="1" u="none" strike="noStrike" cap="none">
                        <a:solidFill>
                          <a:srgbClr val="1372E5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 января 2023г.</a:t>
                      </a:r>
                      <a:endParaRPr/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14.00-17.00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Стендовые заседания. Часть 2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 января 2023г.</a:t>
                      </a:r>
                      <a:endParaRPr/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14.00-17.00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Общественный выбор. Часть 2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Дохсун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 января 2023г.</a:t>
                      </a:r>
                      <a:endParaRPr/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14.00-17.00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Выставочная конкурсная площадка Парк будущих поколений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Дохсун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 января 2023г.</a:t>
                      </a:r>
                      <a:endParaRPr/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09.00-18.00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Общественный выбор-онлайн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 сайте МАН РС(Я)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1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 января 2023г.</a:t>
                      </a:r>
                      <a:endParaRPr/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14.00-14.30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Организационное собрание с председателями секций (онлайн защита)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Онлайн 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1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 января 2023г.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14.30-17.00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Онлайн секционные заседания (северные, арктические, Ленский и Олекминский районы)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Онлайн 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0"/>
          <p:cNvPicPr preferRelativeResize="0"/>
          <p:nvPr/>
        </p:nvPicPr>
        <p:blipFill rotWithShape="1">
          <a:blip r:embed="rId3">
            <a:alphaModFix/>
          </a:blip>
          <a:srcRect t="10653" b="10661"/>
          <a:stretch/>
        </p:blipFill>
        <p:spPr>
          <a:xfrm>
            <a:off x="0" y="5"/>
            <a:ext cx="9144003" cy="107154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0"/>
          <p:cNvSpPr/>
          <p:nvPr/>
        </p:nvSpPr>
        <p:spPr>
          <a:xfrm>
            <a:off x="714350" y="1"/>
            <a:ext cx="7715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Республиканская конференция-конкурс  молодых исследователей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имени академика В.П. Ларионова «Инникигэ хардыы» −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Professor V.P. Larionov «A step into the Future» Science Fair»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850" y="20310"/>
            <a:ext cx="1002102" cy="103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30936" y="30000"/>
            <a:ext cx="983662" cy="10157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1" name="Google Shape;131;p10"/>
          <p:cNvGraphicFramePr/>
          <p:nvPr>
            <p:extLst>
              <p:ext uri="{D42A27DB-BD31-4B8C-83A1-F6EECF244321}">
                <p14:modId xmlns:p14="http://schemas.microsoft.com/office/powerpoint/2010/main" val="3449392999"/>
              </p:ext>
            </p:extLst>
          </p:nvPr>
        </p:nvGraphicFramePr>
        <p:xfrm>
          <a:off x="301753" y="1280159"/>
          <a:ext cx="8712850" cy="3912035"/>
        </p:xfrm>
        <a:graphic>
          <a:graphicData uri="http://schemas.openxmlformats.org/drawingml/2006/table">
            <a:tbl>
              <a:tblPr>
                <a:noFill/>
                <a:tableStyleId>{D945ABD2-F7A3-4E75-BF93-19F9B10F9B00}</a:tableStyleId>
              </a:tblPr>
              <a:tblGrid>
                <a:gridCol w="150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0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2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2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1372E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Дата</a:t>
                      </a:r>
                      <a:endParaRPr sz="1800" b="1" u="none" strike="noStrike" cap="none">
                        <a:solidFill>
                          <a:srgbClr val="1372E5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1372E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Время</a:t>
                      </a:r>
                      <a:endParaRPr sz="1800" b="1" u="none" strike="noStrike" cap="none">
                        <a:solidFill>
                          <a:srgbClr val="1372E5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1372E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Мероприятие</a:t>
                      </a:r>
                      <a:endParaRPr sz="1800" b="1" u="none" strike="noStrike" cap="none">
                        <a:solidFill>
                          <a:srgbClr val="1372E5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1372E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Площадка проведения</a:t>
                      </a:r>
                      <a:endParaRPr sz="1800" b="1" u="none" strike="noStrike" cap="none">
                        <a:solidFill>
                          <a:srgbClr val="1372E5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 января 2023г.</a:t>
                      </a:r>
                      <a:endParaRPr/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17.00-19.00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Публикация итогов стендовой защиты на сайте МАН РС(Я)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Сайт МАН РС(Я)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 января 2023г.</a:t>
                      </a:r>
                      <a:endParaRPr b="1" dirty="0"/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10.00-13.00</a:t>
                      </a:r>
                      <a:endParaRPr dirty="0"/>
                    </a:p>
                  </a:txBody>
                  <a:tcPr marL="25400" marR="25400" marT="63500" marB="63500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Секционные заседания 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КФЕН, ГУК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 января 2023г.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10.00-13.00</a:t>
                      </a:r>
                      <a:endParaRPr/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Выставка для 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педагогов</a:t>
                      </a: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«Опыт, инновации и перспективы организации исследовательской и проектной деятельности учащихся Республики Саха (Якутия)»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КФЕН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1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 января 2023г.</a:t>
                      </a:r>
                      <a:endParaRPr/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14.30-17.00</a:t>
                      </a:r>
                      <a:endParaRPr/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Круглый стол "Методическое сопровождение исследовательской и проектной деятельности школьников Республики Саха (Якутия)"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КФЕН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31"/>
          <p:cNvPicPr preferRelativeResize="0"/>
          <p:nvPr/>
        </p:nvPicPr>
        <p:blipFill rotWithShape="1">
          <a:blip r:embed="rId3">
            <a:alphaModFix/>
          </a:blip>
          <a:srcRect t="10653" b="10661"/>
          <a:stretch/>
        </p:blipFill>
        <p:spPr>
          <a:xfrm>
            <a:off x="0" y="5"/>
            <a:ext cx="9144003" cy="107154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1"/>
          <p:cNvSpPr/>
          <p:nvPr/>
        </p:nvSpPr>
        <p:spPr>
          <a:xfrm>
            <a:off x="714350" y="1"/>
            <a:ext cx="7715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Республиканская конференция-конкурс  молодых исследователей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имени академика В.П. Ларионова «Инникигэ хардыы» −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Professor V.P. Larionov «A step into the Future» Science Fair»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850" y="20310"/>
            <a:ext cx="1002102" cy="103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30936" y="30000"/>
            <a:ext cx="983662" cy="10157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0" name="Google Shape;140;p31"/>
          <p:cNvGraphicFramePr/>
          <p:nvPr>
            <p:extLst>
              <p:ext uri="{D42A27DB-BD31-4B8C-83A1-F6EECF244321}">
                <p14:modId xmlns:p14="http://schemas.microsoft.com/office/powerpoint/2010/main" val="232740914"/>
              </p:ext>
            </p:extLst>
          </p:nvPr>
        </p:nvGraphicFramePr>
        <p:xfrm>
          <a:off x="215579" y="1311857"/>
          <a:ext cx="8712850" cy="5190040"/>
        </p:xfrm>
        <a:graphic>
          <a:graphicData uri="http://schemas.openxmlformats.org/drawingml/2006/table">
            <a:tbl>
              <a:tblPr>
                <a:noFill/>
                <a:tableStyleId>{D945ABD2-F7A3-4E75-BF93-19F9B10F9B00}</a:tableStyleId>
              </a:tblPr>
              <a:tblGrid>
                <a:gridCol w="150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0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2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2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1372E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Дата</a:t>
                      </a:r>
                      <a:endParaRPr sz="1800" b="1" u="none" strike="noStrike" cap="none">
                        <a:solidFill>
                          <a:srgbClr val="1372E5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1372E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Время</a:t>
                      </a:r>
                      <a:endParaRPr sz="1800" b="1" u="none" strike="noStrike" cap="none">
                        <a:solidFill>
                          <a:srgbClr val="1372E5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1372E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Мероприятие</a:t>
                      </a:r>
                      <a:endParaRPr sz="1800" b="1" u="none" strike="noStrike" cap="none">
                        <a:solidFill>
                          <a:srgbClr val="1372E5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1372E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Площадка проведения</a:t>
                      </a:r>
                      <a:endParaRPr sz="1800" b="1" u="none" strike="noStrike" cap="none">
                        <a:solidFill>
                          <a:srgbClr val="1372E5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 января </a:t>
                      </a:r>
                      <a:r>
                        <a:rPr lang="ru-RU" sz="16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2023г</a:t>
                      </a:r>
                      <a:r>
                        <a:rPr lang="ru-RU" sz="16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16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14.00-18.00</a:t>
                      </a:r>
                      <a:endParaRPr/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Секционные заседания 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КФЕН, ГУК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 января </a:t>
                      </a:r>
                      <a:r>
                        <a:rPr lang="ru-RU" sz="16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2023г</a:t>
                      </a:r>
                      <a:r>
                        <a:rPr lang="ru-RU" sz="16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16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18.00-19.00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Установочное собрание по командному зачету 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КФЕН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 января </a:t>
                      </a:r>
                      <a:r>
                        <a:rPr lang="ru-RU" sz="16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2023г</a:t>
                      </a:r>
                      <a:r>
                        <a:rPr lang="ru-RU" sz="16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dirty="0"/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10.00-12.00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Конкурсные доклады участников на английском языке (по желанию)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КФЕН, ГУК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 января </a:t>
                      </a:r>
                      <a:r>
                        <a:rPr lang="ru-RU" sz="1600" b="0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2023г</a:t>
                      </a: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dirty="0"/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10.00-11.00</a:t>
                      </a:r>
                      <a:endParaRPr/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Подведение итогов секционных заседаний. Рекомендации экспертов. Вручение наград общественного выбора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КФЕН, ГУК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 января </a:t>
                      </a:r>
                      <a:r>
                        <a:rPr lang="ru-RU" sz="1600" b="0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2023г</a:t>
                      </a: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dirty="0"/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11.00-13.00</a:t>
                      </a:r>
                      <a:endParaRPr/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Профориентационная площадка СВФУ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КФЕН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 января </a:t>
                      </a:r>
                      <a:r>
                        <a:rPr lang="ru-RU" sz="1600" b="0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2023г</a:t>
                      </a: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dirty="0"/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11.00-12.00</a:t>
                      </a:r>
                      <a:endParaRPr/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Командный зачет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КФЕН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 января </a:t>
                      </a:r>
                      <a:r>
                        <a:rPr lang="ru-RU" sz="1600" b="0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2023г</a:t>
                      </a: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dirty="0"/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11.00-12.30</a:t>
                      </a:r>
                      <a:endParaRPr/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Круглый стол ЯНЦ, посвященный юбилею академика В.П.Ларионова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КФЕН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1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 января </a:t>
                      </a:r>
                      <a:r>
                        <a:rPr lang="ru-RU" sz="1600" b="0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2023г</a:t>
                      </a: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14.00-15.30</a:t>
                      </a:r>
                      <a:endParaRPr/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Публичный отчет ГАУ ДО РС(Я) "Малая академия наук Республики Саха (Якутия)"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КФЕН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2"/>
          <p:cNvPicPr preferRelativeResize="0"/>
          <p:nvPr/>
        </p:nvPicPr>
        <p:blipFill rotWithShape="1">
          <a:blip r:embed="rId3">
            <a:alphaModFix/>
          </a:blip>
          <a:srcRect t="10653" b="10661"/>
          <a:stretch/>
        </p:blipFill>
        <p:spPr>
          <a:xfrm>
            <a:off x="0" y="5"/>
            <a:ext cx="9144003" cy="107154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2"/>
          <p:cNvSpPr/>
          <p:nvPr/>
        </p:nvSpPr>
        <p:spPr>
          <a:xfrm>
            <a:off x="714350" y="1"/>
            <a:ext cx="7715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Республиканская конференция-конкурс  молодых исследователей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имени академика В.П. Ларионова «Инникигэ хардыы» −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Professor V.P. Larionov «A step into the Future» Science Fair»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850" y="20310"/>
            <a:ext cx="1002102" cy="103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30936" y="30000"/>
            <a:ext cx="983662" cy="10157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9" name="Google Shape;149;p32"/>
          <p:cNvGraphicFramePr/>
          <p:nvPr>
            <p:extLst>
              <p:ext uri="{D42A27DB-BD31-4B8C-83A1-F6EECF244321}">
                <p14:modId xmlns:p14="http://schemas.microsoft.com/office/powerpoint/2010/main" val="1248101980"/>
              </p:ext>
            </p:extLst>
          </p:nvPr>
        </p:nvGraphicFramePr>
        <p:xfrm>
          <a:off x="215579" y="1311857"/>
          <a:ext cx="8712850" cy="4660635"/>
        </p:xfrm>
        <a:graphic>
          <a:graphicData uri="http://schemas.openxmlformats.org/drawingml/2006/table">
            <a:tbl>
              <a:tblPr>
                <a:noFill/>
                <a:tableStyleId>{D945ABD2-F7A3-4E75-BF93-19F9B10F9B00}</a:tableStyleId>
              </a:tblPr>
              <a:tblGrid>
                <a:gridCol w="150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0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2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2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1372E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Дата</a:t>
                      </a:r>
                      <a:endParaRPr sz="1800" b="1" u="none" strike="noStrike" cap="none">
                        <a:solidFill>
                          <a:srgbClr val="1372E5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1372E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Время</a:t>
                      </a:r>
                      <a:endParaRPr sz="1800" b="1" u="none" strike="noStrike" cap="none">
                        <a:solidFill>
                          <a:srgbClr val="1372E5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1372E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Мероприятие</a:t>
                      </a:r>
                      <a:endParaRPr sz="1800" b="1" u="none" strike="noStrike" cap="none">
                        <a:solidFill>
                          <a:srgbClr val="1372E5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1372E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Площадка проведения</a:t>
                      </a:r>
                      <a:endParaRPr sz="1800" b="1" u="none" strike="noStrike" cap="none">
                        <a:solidFill>
                          <a:srgbClr val="1372E5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 января </a:t>
                      </a:r>
                      <a:r>
                        <a:rPr lang="ru-RU" sz="16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2023г</a:t>
                      </a:r>
                      <a:r>
                        <a:rPr lang="ru-RU" sz="16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dirty="0"/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16.00-18.00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Торжественное закрытие XXVII Республиканской конференции-конкурса молодых исследователей имени В.П. Ларионова «Инникигэ хардыы A Step into the Future» Science Fair»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КФЕН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 января </a:t>
                      </a:r>
                      <a:r>
                        <a:rPr lang="ru-RU" sz="16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2023г</a:t>
                      </a:r>
                      <a:r>
                        <a:rPr lang="ru-RU" sz="16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dirty="0"/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15.00-16.00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Консультация для рекомендованных к участию в форуме "Шаг в будущее" (г.Москва)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45725" marB="45725" anchor="b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онлайн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b="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 января </a:t>
                      </a:r>
                      <a:endParaRPr dirty="0"/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15.00-16.00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Консультация для рекомендованных к участию в "Исследовательские проекты Вернадского", Тропой открытий Вернадского"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45725" marB="45725" anchor="b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онлайн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 января </a:t>
                      </a:r>
                      <a:endParaRPr/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15.00-16.00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Консультация для рекомендованных к участию в "Большие вызовы"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45725" marB="45725" anchor="b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онлайн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 января </a:t>
                      </a:r>
                      <a:endParaRPr/>
                    </a:p>
                  </a:txBody>
                  <a:tcPr marL="25400" marR="25400" marT="63500" marB="63500">
                    <a:lnL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17.00-18.00</a:t>
                      </a:r>
                      <a:endParaRPr/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Консультации для рекомендованных в другие перечневые конференции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45725" marB="45725" anchor="b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онлайн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5400" marR="25400" marT="63500" marB="635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/>
          <p:cNvSpPr txBox="1">
            <a:spLocks noGrp="1"/>
          </p:cNvSpPr>
          <p:nvPr>
            <p:ph type="title"/>
          </p:nvPr>
        </p:nvSpPr>
        <p:spPr>
          <a:xfrm>
            <a:off x="658850" y="65450"/>
            <a:ext cx="48714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3000" b="1"/>
              <a:t>Секции/подсекции</a:t>
            </a:r>
            <a:endParaRPr sz="3000" b="1"/>
          </a:p>
        </p:txBody>
      </p:sp>
      <p:graphicFrame>
        <p:nvGraphicFramePr>
          <p:cNvPr id="155" name="Google Shape;155;p33"/>
          <p:cNvGraphicFramePr/>
          <p:nvPr/>
        </p:nvGraphicFramePr>
        <p:xfrm>
          <a:off x="905921" y="477044"/>
          <a:ext cx="3141150" cy="6661780"/>
        </p:xfrm>
        <a:graphic>
          <a:graphicData uri="http://schemas.openxmlformats.org/drawingml/2006/table">
            <a:tbl>
              <a:tblPr>
                <a:noFill/>
                <a:tableStyleId>{87A205F6-0893-4ED5-9CC4-7AE1104CEBBC}</a:tableStyleId>
              </a:tblPr>
              <a:tblGrid>
                <a:gridCol w="26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1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u="none" strike="noStrike" cap="none"/>
                        <a:t>Математика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1.1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Мат</a:t>
                      </a:r>
                      <a:r>
                        <a:rPr lang="ru-RU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ематически</a:t>
                      </a:r>
                      <a:r>
                        <a:rPr lang="ru-RU" sz="1000" u="none" strike="noStrike" cap="none"/>
                        <a:t>е науки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2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u="none" strike="noStrike" cap="none"/>
                        <a:t>Физика и астрономия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2.1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Физические науки и астрономия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3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u="none" strike="noStrike" cap="none"/>
                        <a:t>Информатика и компьютерные науки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3.1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Программирование и алгоритмы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3.2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Информационные ресурсы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4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Химия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4.1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Химические науки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5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u="none" strike="noStrike" cap="none"/>
                        <a:t>Техника и технология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5.1. 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Технические науки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5.2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Горная инженерия и энергетика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5.3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u="none" strike="noStrike" cap="none">
                          <a:solidFill>
                            <a:srgbClr val="FF0000"/>
                          </a:solidFill>
                        </a:rPr>
                        <a:t>Сквозные цифровые технологии</a:t>
                      </a:r>
                      <a:endParaRPr sz="10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5.4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Научно—техническая выставка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5.5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u="none" strike="noStrike" cap="none">
                          <a:solidFill>
                            <a:srgbClr val="FF0000"/>
                          </a:solidFill>
                        </a:rPr>
                        <a:t>Архитектура и ландшафтный дизайн</a:t>
                      </a:r>
                      <a:endParaRPr sz="10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7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6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u="none" strike="noStrike" cap="none"/>
                        <a:t>Науки о Земле и окружающей среде, краеведение, экология и безопасность жизнедеятельности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6.1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u="none" strike="noStrike" cap="none">
                          <a:solidFill>
                            <a:srgbClr val="FF0000"/>
                          </a:solidFill>
                        </a:rPr>
                        <a:t>География</a:t>
                      </a:r>
                      <a:endParaRPr sz="10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6.2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u="none" strike="noStrike" cap="none">
                          <a:solidFill>
                            <a:srgbClr val="FF0000"/>
                          </a:solidFill>
                        </a:rPr>
                        <a:t>Геология и палеонтология</a:t>
                      </a:r>
                      <a:endParaRPr sz="10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6.3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u="none" strike="noStrike" cap="none">
                          <a:solidFill>
                            <a:srgbClr val="FF0000"/>
                          </a:solidFill>
                        </a:rPr>
                        <a:t>Экология и природопользование</a:t>
                      </a:r>
                      <a:endParaRPr sz="10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6.4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Техносферная безопасность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6.5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Североведение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6.6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Наследие А.Е. Кулаковского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541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6.7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ГИС (геоинформационные технологии, дистанционное зондирование Земли, применение беспилотных технологий в геоматике)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4250" marR="34250" marT="34250" marB="3425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graphicFrame>
        <p:nvGraphicFramePr>
          <p:cNvPr id="156" name="Google Shape;156;p33"/>
          <p:cNvGraphicFramePr/>
          <p:nvPr/>
        </p:nvGraphicFramePr>
        <p:xfrm>
          <a:off x="4495804" y="462562"/>
          <a:ext cx="4038600" cy="6604080"/>
        </p:xfrm>
        <a:graphic>
          <a:graphicData uri="http://schemas.openxmlformats.org/drawingml/2006/table">
            <a:tbl>
              <a:tblPr>
                <a:noFill/>
                <a:tableStyleId>{87A205F6-0893-4ED5-9CC4-7AE1104CEBBC}</a:tableStyleId>
              </a:tblPr>
              <a:tblGrid>
                <a:gridCol w="31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7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0300" marR="30300" marT="30300" marB="30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Биология и медицина</a:t>
                      </a:r>
                      <a:endParaRPr/>
                    </a:p>
                  </a:txBody>
                  <a:tcPr marL="30300" marR="30300" marT="30300" marB="30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7.1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0300" marR="30300" marT="30300" marB="30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Ботанические науки</a:t>
                      </a:r>
                      <a:endParaRPr/>
                    </a:p>
                  </a:txBody>
                  <a:tcPr marL="30300" marR="30300" marT="30300" marB="30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7.2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0300" marR="30300" marT="30300" marB="30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Зоологические науки и общая биология</a:t>
                      </a:r>
                      <a:endParaRPr/>
                    </a:p>
                  </a:txBody>
                  <a:tcPr marL="30300" marR="30300" marT="30300" marB="30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7.3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0300" marR="30300" marT="30300" marB="30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Медицинские науки</a:t>
                      </a:r>
                      <a:endParaRPr/>
                    </a:p>
                  </a:txBody>
                  <a:tcPr marL="30300" marR="30300" marT="30300" marB="30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7.4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0300" marR="30300" marT="30300" marB="30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Спортивная наука и ЗОЖ</a:t>
                      </a:r>
                      <a:endParaRPr/>
                    </a:p>
                  </a:txBody>
                  <a:tcPr marL="30300" marR="30300" marT="30300" marB="30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7.5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0300" marR="30300" marT="30300" marB="30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Сельскохозяйственные науки</a:t>
                      </a:r>
                      <a:endParaRPr/>
                    </a:p>
                  </a:txBody>
                  <a:tcPr marL="30300" marR="30300" marT="30300" marB="303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7.6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0300" marR="30300" marT="30300" marB="30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Био- и агротехнологии</a:t>
                      </a:r>
                      <a:endParaRPr sz="1000" b="1" i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0300" marR="30300" marT="30300" marB="303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8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0300" marR="30300" marT="30300" marB="30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Исторические науки</a:t>
                      </a:r>
                      <a:endParaRPr/>
                    </a:p>
                  </a:txBody>
                  <a:tcPr marL="30300" marR="30300" marT="30300" marB="303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8.1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0300" marR="30300" marT="30300" marB="30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Исторические науки</a:t>
                      </a:r>
                      <a:endParaRPr/>
                    </a:p>
                  </a:txBody>
                  <a:tcPr marL="30300" marR="30300" marT="30300" marB="303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8.2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0300" marR="30300" marT="30300" marB="30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Этнология и археология</a:t>
                      </a:r>
                      <a:endParaRPr/>
                    </a:p>
                  </a:txBody>
                  <a:tcPr marL="30300" marR="30300" marT="30300" marB="303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9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0300" marR="30300" marT="30300" marB="30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Культура и искусство</a:t>
                      </a:r>
                      <a:endParaRPr/>
                    </a:p>
                  </a:txBody>
                  <a:tcPr marL="30300" marR="30300" marT="30300" marB="303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9.1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0300" marR="30300" marT="30300" marB="30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Культурология</a:t>
                      </a:r>
                      <a:endParaRPr/>
                    </a:p>
                  </a:txBody>
                  <a:tcPr marL="30300" marR="30300" marT="30300" marB="3030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9.2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0300" marR="30300" marT="30300" marB="30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Искусствоведение и творческие индустрии</a:t>
                      </a:r>
                      <a:endParaRPr/>
                    </a:p>
                  </a:txBody>
                  <a:tcPr marL="30300" marR="30300" marT="30300" marB="3030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9.3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0300" marR="30300" marT="30300" marB="30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Мода и дизайн</a:t>
                      </a:r>
                      <a:endParaRPr/>
                    </a:p>
                  </a:txBody>
                  <a:tcPr marL="30300" marR="30300" marT="30300" marB="3030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9.4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0300" marR="30300" marT="30300" marB="30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Прикладной дизайн и декоративно—прикладное искусство</a:t>
                      </a:r>
                      <a:endParaRPr/>
                    </a:p>
                  </a:txBody>
                  <a:tcPr marL="30300" marR="30300" marT="30300" marB="3030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9.5.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0300" marR="30300" marT="30300" marB="30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Музееведение</a:t>
                      </a:r>
                      <a:endParaRPr/>
                    </a:p>
                  </a:txBody>
                  <a:tcPr marL="30300" marR="30300" marT="30300" marB="3030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10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0300" marR="30300" marT="30300" marB="30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Общественные науки</a:t>
                      </a:r>
                      <a:endParaRPr/>
                    </a:p>
                  </a:txBody>
                  <a:tcPr marL="30300" marR="30300" marT="30300" marB="3030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10.1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0300" marR="30300" marT="30300" marB="30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Общественные науки</a:t>
                      </a:r>
                      <a:endParaRPr/>
                    </a:p>
                  </a:txBody>
                  <a:tcPr marL="30300" marR="30300" marT="30300" marB="3030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10.2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0300" marR="30300" marT="30300" marB="30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Экономические науки</a:t>
                      </a:r>
                      <a:endParaRPr/>
                    </a:p>
                  </a:txBody>
                  <a:tcPr marL="30300" marR="30300" marT="30300" marB="3030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11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0300" marR="30300" marT="30300" marB="30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Филология</a:t>
                      </a:r>
                      <a:endParaRPr/>
                    </a:p>
                  </a:txBody>
                  <a:tcPr marL="30300" marR="30300" marT="30300" marB="3030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11.1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0300" marR="30300" marT="30300" marB="30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Русская филология</a:t>
                      </a:r>
                      <a:endParaRPr/>
                    </a:p>
                  </a:txBody>
                  <a:tcPr marL="30300" marR="30300" marT="30300" marB="3030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11.2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0300" marR="30300" marT="30300" marB="30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Якутская филология</a:t>
                      </a:r>
                      <a:endParaRPr/>
                    </a:p>
                  </a:txBody>
                  <a:tcPr marL="30300" marR="30300" marT="30300" marB="3030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11.3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0300" marR="30300" marT="30300" marB="30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Иностранные языки</a:t>
                      </a:r>
                      <a:endParaRPr/>
                    </a:p>
                  </a:txBody>
                  <a:tcPr marL="30300" marR="30300" marT="30300" marB="3030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11.4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0300" marR="30300" marT="30300" marB="30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Сравнительно-сопоставительное изучение языков</a:t>
                      </a:r>
                      <a:endParaRPr/>
                    </a:p>
                  </a:txBody>
                  <a:tcPr marL="30300" marR="30300" marT="30300" marB="3030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12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0300" marR="30300" marT="30300" marB="30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Педагогические и психологические науки</a:t>
                      </a:r>
                      <a:endParaRPr/>
                    </a:p>
                  </a:txBody>
                  <a:tcPr marL="30300" marR="30300" marT="30300" marB="3030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12.1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0300" marR="30300" marT="30300" marB="30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Педагогика</a:t>
                      </a:r>
                      <a:endParaRPr/>
                    </a:p>
                  </a:txBody>
                  <a:tcPr marL="30300" marR="30300" marT="30300" marB="3030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3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12.2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0300" marR="30300" marT="30300" marB="30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Психология</a:t>
                      </a:r>
                      <a:endParaRPr/>
                    </a:p>
                  </a:txBody>
                  <a:tcPr marL="30300" marR="30300" marT="30300" marB="3030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3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12.3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0300" marR="30300" marT="30300" marB="30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Методика преподавания</a:t>
                      </a:r>
                      <a:endParaRPr/>
                    </a:p>
                  </a:txBody>
                  <a:tcPr marL="30300" marR="30300" marT="30300" marB="3030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1257</Words>
  <Application>Microsoft Office PowerPoint</Application>
  <PresentationFormat>Экран (4:3)</PresentationFormat>
  <Paragraphs>322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Noto Sans Symbols</vt:lpstr>
      <vt:lpstr>Times New Roman</vt:lpstr>
      <vt:lpstr>Тема Office</vt:lpstr>
      <vt:lpstr>XXVII Республиканская конференция-конкурс  молодых исследователей имени академика  В.П. Ларионова «Инникигэ хардыы −  Professor V.P. Larionov  «A step into the Future» Science Fair» 2022-2023 учебный год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Секции/подсекции</vt:lpstr>
      <vt:lpstr>Презентация PowerPoint</vt:lpstr>
      <vt:lpstr>Презентация PowerPoint</vt:lpstr>
      <vt:lpstr>Страница конференции http://sitf.lensky-kray.ru/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XXVII Республиканская конференция-конкурс  молодых исследователей имени академика  В.П. Ларионова «Инникигэ хардыы −  Professor V.P. Larionov  «A step into the Future» Science Fair» 2022-2023 учебный год</dc:title>
  <dc:creator>user</dc:creator>
  <cp:lastModifiedBy>User</cp:lastModifiedBy>
  <cp:revision>3</cp:revision>
  <dcterms:created xsi:type="dcterms:W3CDTF">2017-11-14T06:30:01Z</dcterms:created>
  <dcterms:modified xsi:type="dcterms:W3CDTF">2022-12-15T04:41:01Z</dcterms:modified>
</cp:coreProperties>
</file>