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45.xml" ContentType="application/vnd.openxmlformats-officedocument.presentationml.slide+xml"/>
  <Override PartName="/ppt/slides/slide43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4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33.xml" ContentType="application/vnd.openxmlformats-officedocument.presentationml.slide+xml"/>
  <Override PartName="/ppt/slides/slide8.xml" ContentType="application/vnd.openxmlformats-officedocument.presentationml.slide+xml"/>
  <Override PartName="/ppt/slides/slide35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theme/theme1.xml" ContentType="application/vnd.openxmlformats-officedocument.theme+xml"/>
  <Override PartName="/ppt/slides/slide4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viewProps.xml" ContentType="application/vnd.openxmlformats-officedocument.presentationml.viewProps+xml"/>
  <Override PartName="/ppt/slides/slide38.xml" ContentType="application/vnd.openxmlformats-officedocument.presentationml.slide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 saveSubsetFonts="1" strictFirstAndLastChar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12192000" cy="6858000"/>
  <p:notesSz cx="12192000" cy="6858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120" d="116"/>
          <a:sy n="100" d="105"/>
        </p:scale>
        <p:origin x="101" y="115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presProps" Target="presProps.xml" /><Relationship Id="rId49" Type="http://schemas.openxmlformats.org/officeDocument/2006/relationships/tableStyles" Target="tableStyles.xml" /><Relationship Id="rId5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Slide" preserve="0" showMasterPhAnim="0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" name="Google Shape;13;p9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"/>
          <p:cNvSpPr txBox="1"/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9"/>
          <p:cNvSpPr txBox="1"/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16" name="Google Shape;16;p9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7" name="Google Shape;17;p9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" name="Google Shape;18;p9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Vertical Text" preserve="0" showMasterPhAnim="0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 bwMode="auto">
          <a:xfrm>
            <a:off x="3206186" y="365126"/>
            <a:ext cx="8147613" cy="5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2" name="Google Shape;72;p18"/>
          <p:cNvSpPr txBox="1"/>
          <p:nvPr>
            <p:ph type="body" idx="1"/>
          </p:nvPr>
        </p:nvSpPr>
        <p:spPr bwMode="auto">
          <a:xfrm rot="5400000">
            <a:off x="5104324" y="-72512"/>
            <a:ext cx="4351338" cy="8147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3" name="Google Shape;73;p18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18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5" name="Google Shape;75;p18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Vertical Title and Text" preserve="0" showMasterPhAnim="0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 bwMode="auto"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8" name="Google Shape;78;p19"/>
          <p:cNvSpPr txBox="1"/>
          <p:nvPr>
            <p:ph type="body" idx="1"/>
          </p:nvPr>
        </p:nvSpPr>
        <p:spPr bwMode="auto"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9" name="Google Shape;79;p19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19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1" name="Google Shape;81;p19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Content" preserve="0" showMasterPhAnim="0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/>
          <p:nvPr>
            <p:ph type="title"/>
          </p:nvPr>
        </p:nvSpPr>
        <p:spPr bwMode="auto">
          <a:xfrm>
            <a:off x="3206186" y="365126"/>
            <a:ext cx="8147613" cy="5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1" name="Google Shape;21;p10"/>
          <p:cNvSpPr txBox="1"/>
          <p:nvPr>
            <p:ph type="body" idx="1"/>
          </p:nvPr>
        </p:nvSpPr>
        <p:spPr bwMode="auto">
          <a:xfrm>
            <a:off x="3206186" y="1825625"/>
            <a:ext cx="814761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2" name="Google Shape;22;p10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10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10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Header" preserve="0" showMasterPhAnim="0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7" name="Google Shape;27;p11"/>
          <p:cNvSpPr txBox="1"/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8" name="Google Shape;28;p11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9" name="Google Shape;29;p11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0" name="Google Shape;30;p11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wo Content" preserve="0" showMasterPhAnim="0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 bwMode="auto">
          <a:xfrm>
            <a:off x="3206186" y="365126"/>
            <a:ext cx="8147613" cy="5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3" name="Google Shape;33;p12"/>
          <p:cNvSpPr txBox="1"/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4" name="Google Shape;34;p12"/>
          <p:cNvSpPr txBox="1"/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12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6" name="Google Shape;36;p12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7" name="Google Shape;37;p12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omparison" preserve="0" showMasterPhAnim="0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 bwMode="auto"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13"/>
          <p:cNvSpPr txBox="1"/>
          <p:nvPr>
            <p:ph type="body" idx="1"/>
          </p:nvPr>
        </p:nvSpPr>
        <p:spPr bwMode="auto"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13"/>
          <p:cNvSpPr txBox="1"/>
          <p:nvPr>
            <p:ph type="body" idx="2"/>
          </p:nvPr>
        </p:nvSpPr>
        <p:spPr bwMode="auto">
          <a:xfrm>
            <a:off x="839788" y="2505074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13"/>
          <p:cNvSpPr txBox="1"/>
          <p:nvPr>
            <p:ph type="body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3" name="Google Shape;43;p13"/>
          <p:cNvSpPr txBox="1"/>
          <p:nvPr>
            <p:ph type="body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4" name="Google Shape;44;p13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5" name="Google Shape;45;p13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13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Only" preserve="0" showMasterPhAnim="0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/>
          <p:nvPr>
            <p:ph type="title"/>
          </p:nvPr>
        </p:nvSpPr>
        <p:spPr bwMode="auto">
          <a:xfrm>
            <a:off x="3206186" y="365126"/>
            <a:ext cx="8147613" cy="5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9" name="Google Shape;49;p14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0" name="Google Shape;50;p14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14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lank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4" name="Google Shape;54;p15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5" name="Google Shape;55;p15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ontent with Caption" preserve="0" showMasterPhAnim="0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8" name="Google Shape;58;p16"/>
          <p:cNvSpPr txBox="1"/>
          <p:nvPr>
            <p:ph type="body" idx="1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9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59" name="Google Shape;59;p16"/>
          <p:cNvSpPr txBox="1"/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16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1" name="Google Shape;61;p16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2" name="Google Shape;62;p16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Picture with Caption" preserve="0" showMasterPhAnim="0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5" name="Google Shape;65;p17"/>
          <p:cNvSpPr/>
          <p:nvPr>
            <p:ph type="pic" idx="2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7"/>
          <p:cNvSpPr txBox="1"/>
          <p:nvPr>
            <p:ph type="body" idx="1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17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8" name="Google Shape;68;p17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9" name="Google Shape;69;p17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oogle Shape;6;p8"/>
          <p:cNvPicPr/>
          <p:nvPr/>
        </p:nvPicPr>
        <p:blipFill>
          <a:blip r:embed="rId13">
            <a:alphaModFix/>
          </a:blip>
          <a:srcRect l="0" t="0" r="0" b="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8"/>
          <p:cNvSpPr txBox="1"/>
          <p:nvPr>
            <p:ph type="title"/>
          </p:nvPr>
        </p:nvSpPr>
        <p:spPr bwMode="auto">
          <a:xfrm>
            <a:off x="3206186" y="365126"/>
            <a:ext cx="8147613" cy="5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8"/>
          <p:cNvSpPr txBox="1"/>
          <p:nvPr>
            <p:ph type="body" idx="1"/>
          </p:nvPr>
        </p:nvSpPr>
        <p:spPr bwMode="auto">
          <a:xfrm>
            <a:off x="3206186" y="1825625"/>
            <a:ext cx="814761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9;p8"/>
          <p:cNvSpPr txBox="1"/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0" name="Google Shape;10;p8"/>
          <p:cNvSpPr txBox="1"/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1" name="Google Shape;11;p8"/>
          <p:cNvSpPr txBox="1"/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US"/>
              <a:t/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>
            <p:ph type="ctrTitle"/>
          </p:nvPr>
        </p:nvSpPr>
        <p:spPr bwMode="auto">
          <a:xfrm>
            <a:off x="2133900" y="2576552"/>
            <a:ext cx="7924200" cy="17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Учитель года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8" name="Google Shape;138;g2beac920cdb_0_78"/>
          <p:cNvSpPr txBox="1"/>
          <p:nvPr>
            <p:ph type="ctrTitle" idx="4294967295"/>
          </p:nvPr>
        </p:nvSpPr>
        <p:spPr bwMode="auto">
          <a:xfrm>
            <a:off x="2133900" y="2429900"/>
            <a:ext cx="7924200" cy="18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Творческий подход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39" name="Google Shape;139;g2beac920cdb_0_78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10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" name="Google Shape;144;g2beac920cdb_0_51"/>
          <p:cNvSpPr txBox="1"/>
          <p:nvPr>
            <p:ph type="ctrTitle" idx="4294967295"/>
          </p:nvPr>
        </p:nvSpPr>
        <p:spPr bwMode="auto">
          <a:xfrm>
            <a:off x="2368250" y="1886525"/>
            <a:ext cx="8264100" cy="35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Индивидуальный стиль педагогической деятельности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45" name="Google Shape;145;g2beac920cdb_0_51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11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0" name="Google Shape;150;g2beac920cdb_0_57"/>
          <p:cNvSpPr txBox="1"/>
          <p:nvPr>
            <p:ph type="ctrTitle" idx="4294967295"/>
          </p:nvPr>
        </p:nvSpPr>
        <p:spPr bwMode="auto">
          <a:xfrm>
            <a:off x="2133900" y="2074950"/>
            <a:ext cx="7924200" cy="27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Элементы практической деятельности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51" name="Google Shape;151;g2beac920cdb_0_57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12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6" name="Google Shape;156;g2beac920cdb_0_39"/>
          <p:cNvSpPr txBox="1"/>
          <p:nvPr>
            <p:ph type="ctrTitle" idx="4294967295"/>
          </p:nvPr>
        </p:nvSpPr>
        <p:spPr bwMode="auto">
          <a:xfrm>
            <a:off x="2133900" y="2491576"/>
            <a:ext cx="7924200" cy="11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Системность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57" name="Google Shape;157;g2beac920cdb_0_39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13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" name="Google Shape;162;g2beac920cdb_0_164"/>
          <p:cNvSpPr txBox="1"/>
          <p:nvPr>
            <p:ph type="ctrTitle" idx="4294967295"/>
          </p:nvPr>
        </p:nvSpPr>
        <p:spPr bwMode="auto">
          <a:xfrm>
            <a:off x="2133900" y="2701250"/>
            <a:ext cx="79242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Яркие моменты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63" name="Google Shape;163;g2beac920cdb_0_164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14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8" name="Google Shape;168;g2beac920cdb_0_168"/>
          <p:cNvSpPr txBox="1"/>
          <p:nvPr>
            <p:ph type="ctrTitle" idx="4294967295"/>
          </p:nvPr>
        </p:nvSpPr>
        <p:spPr bwMode="auto">
          <a:xfrm>
            <a:off x="2133900" y="2343550"/>
            <a:ext cx="7924200" cy="1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Нестандартные ситуации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69" name="Google Shape;169;g2beac920cdb_0_168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15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" name="Google Shape;174;g2beac920cdb_0_173"/>
          <p:cNvSpPr txBox="1"/>
          <p:nvPr>
            <p:ph type="ctrTitle" idx="4294967295"/>
          </p:nvPr>
        </p:nvSpPr>
        <p:spPr bwMode="auto">
          <a:xfrm>
            <a:off x="2133900" y="1991400"/>
            <a:ext cx="7924200" cy="2875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Ораторское искусство и артистизм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75" name="Google Shape;175;g2beac920cdb_0_173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16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0" name="Google Shape;180;g2beac920cdb_0_181"/>
          <p:cNvSpPr txBox="1"/>
          <p:nvPr>
            <p:ph type="ctrTitle" idx="4294967295"/>
          </p:nvPr>
        </p:nvSpPr>
        <p:spPr bwMode="auto">
          <a:xfrm>
            <a:off x="1467825" y="2146200"/>
            <a:ext cx="10398000" cy="27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Целостность и структурированность материала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81" name="Google Shape;181;g2beac920cdb_0_181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17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6" name="Google Shape;186;g2beac920cdb_0_185"/>
          <p:cNvSpPr txBox="1"/>
          <p:nvPr>
            <p:ph type="ctrTitle" idx="4294967295"/>
          </p:nvPr>
        </p:nvSpPr>
        <p:spPr bwMode="auto">
          <a:xfrm>
            <a:off x="1985875" y="2383350"/>
            <a:ext cx="9719700" cy="20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Вовлечение всей аудитории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87" name="Google Shape;187;g2beac920cdb_0_185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18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2" name="Google Shape;192;g2beac920cdb_0_189"/>
          <p:cNvSpPr txBox="1"/>
          <p:nvPr>
            <p:ph type="ctrTitle" idx="4294967295"/>
          </p:nvPr>
        </p:nvSpPr>
        <p:spPr bwMode="auto">
          <a:xfrm>
            <a:off x="1985875" y="2383350"/>
            <a:ext cx="9719700" cy="20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Этика общения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Деловой стиль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93" name="Google Shape;193;g2beac920cdb_0_189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19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Google Shape;91;g2bf04c2c85c_0_0"/>
          <p:cNvSpPr txBox="1"/>
          <p:nvPr>
            <p:ph type="ctrTitle"/>
          </p:nvPr>
        </p:nvSpPr>
        <p:spPr bwMode="auto">
          <a:xfrm>
            <a:off x="2133900" y="2516400"/>
            <a:ext cx="7924200" cy="18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784D2B"/>
                </a:solidFill>
                <a:latin typeface="Montserrat"/>
                <a:ea typeface="Montserrat"/>
                <a:cs typeface="Montserrat"/>
              </a:rPr>
              <a:t>Мастер</a:t>
            </a:r>
            <a:endParaRPr sz="7200" b="1">
              <a:solidFill>
                <a:srgbClr val="784D2B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784D2B"/>
                </a:solidFill>
                <a:latin typeface="Montserrat"/>
                <a:ea typeface="Montserrat"/>
                <a:cs typeface="Montserrat"/>
              </a:rPr>
              <a:t>класс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8" name="Google Shape;198;g2beac920cdb_0_197"/>
          <p:cNvSpPr txBox="1"/>
          <p:nvPr>
            <p:ph type="ctrTitle" idx="4294967295"/>
          </p:nvPr>
        </p:nvSpPr>
        <p:spPr bwMode="auto">
          <a:xfrm>
            <a:off x="1899550" y="1665150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Свободное владение материалом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99" name="Google Shape;199;g2beac920cdb_0_197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20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" name="Google Shape;204;g2bf04c2c85c_0_4"/>
          <p:cNvSpPr txBox="1"/>
          <p:nvPr>
            <p:ph type="ctrTitle"/>
          </p:nvPr>
        </p:nvSpPr>
        <p:spPr bwMode="auto">
          <a:xfrm>
            <a:off x="2133900" y="2516400"/>
            <a:ext cx="7924200" cy="18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784D2B"/>
                </a:solidFill>
                <a:latin typeface="Montserrat"/>
                <a:ea typeface="Montserrat"/>
                <a:cs typeface="Montserrat"/>
              </a:rPr>
              <a:t>Педагогический совет</a:t>
            </a:r>
            <a:endParaRPr sz="7200" b="1">
              <a:solidFill>
                <a:srgbClr val="784D2B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9" name="Google Shape;209;g2beac920cdb_0_217"/>
          <p:cNvSpPr txBox="1"/>
          <p:nvPr>
            <p:ph type="ctrTitle" idx="4294967295"/>
          </p:nvPr>
        </p:nvSpPr>
        <p:spPr bwMode="auto">
          <a:xfrm>
            <a:off x="1467850" y="1611000"/>
            <a:ext cx="9719700" cy="36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Понимание тенденций современного образования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10" name="Google Shape;210;g2beac920cdb_0_217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5" name="Google Shape;215;g2beac920cdb_0_221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Государственная образовательная политика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16" name="Google Shape;216;g2beac920cdb_0_221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2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1" name="Google Shape;221;g2beac920cdb_0_225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Тенденции мирового образования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22" name="Google Shape;222;g2beac920cdb_0_225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3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7" name="Google Shape;227;g2beac920cdb_0_75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Собственное видение позиции педагога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28" name="Google Shape;228;g2beac920cdb_0_75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4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3" name="Google Shape;233;g2beac920cdb_0_81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Готовность к профессиональному росту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34" name="Google Shape;234;g2beac920cdb_0_81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5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9" name="Google Shape;239;g2beac920cdb_0_84"/>
          <p:cNvSpPr txBox="1"/>
          <p:nvPr>
            <p:ph type="ctrTitle" idx="4294967295"/>
          </p:nvPr>
        </p:nvSpPr>
        <p:spPr bwMode="auto">
          <a:xfrm>
            <a:off x="1467850" y="1887150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Анализ проблем образования разного уровня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40" name="Google Shape;240;g2beac920cdb_0_84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6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5" name="Google Shape;245;g2beac920cdb_0_87"/>
          <p:cNvSpPr txBox="1"/>
          <p:nvPr>
            <p:ph type="ctrTitle" idx="4294967295"/>
          </p:nvPr>
        </p:nvSpPr>
        <p:spPr bwMode="auto">
          <a:xfrm>
            <a:off x="1443175" y="1567950"/>
            <a:ext cx="9719700" cy="37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Анализ с позиции разных участников образовательного процесса 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46" name="Google Shape;246;g2beac920cdb_0_87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7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1" name="Google Shape;251;g2beac920cdb_0_90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Избегание стереотипов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52" name="Google Shape;252;g2beac920cdb_0_90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8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Google Shape;96;g2beac920cdb_0_3"/>
          <p:cNvSpPr txBox="1"/>
          <p:nvPr>
            <p:ph type="ctrTitle" idx="4294967295"/>
          </p:nvPr>
        </p:nvSpPr>
        <p:spPr bwMode="auto">
          <a:xfrm>
            <a:off x="2133900" y="2257225"/>
            <a:ext cx="79242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Педагогический опыт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97" name="Google Shape;97;g2beac920cdb_0_3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7" name="Google Shape;257;g2beac920cdb_0_93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Данные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современных исследований 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58" name="Google Shape;258;g2beac920cdb_0_93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9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3" name="Google Shape;263;g2beac920cdb_0_96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Собственная практика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64" name="Google Shape;264;g2beac920cdb_0_96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10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9" name="Google Shape;269;g2beac920cdb_0_99"/>
          <p:cNvSpPr txBox="1"/>
          <p:nvPr>
            <p:ph type="ctrTitle" idx="4294967295"/>
          </p:nvPr>
        </p:nvSpPr>
        <p:spPr bwMode="auto">
          <a:xfrm>
            <a:off x="1418525" y="1837825"/>
            <a:ext cx="9719700" cy="373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Положительный эффект реализации предлагаемых решений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70" name="Google Shape;270;g2beac920cdb_0_99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11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5" name="Google Shape;275;g2beac920cdb_0_102"/>
          <p:cNvSpPr txBox="1"/>
          <p:nvPr>
            <p:ph type="ctrTitle" idx="4294967295"/>
          </p:nvPr>
        </p:nvSpPr>
        <p:spPr bwMode="auto">
          <a:xfrm>
            <a:off x="1406175" y="1233425"/>
            <a:ext cx="9719700" cy="35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Понимание проблемы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Удержание фокуса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76" name="Google Shape;276;g2beac920cdb_0_102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12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1" name="Google Shape;281;g2beac920cdb_0_105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Конструктивный диалог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82" name="Google Shape;282;g2beac920cdb_0_105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13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7" name="Google Shape;287;g2beac920cdb_0_108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Приемы невербальной коммуникации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88" name="Google Shape;288;g2beac920cdb_0_108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14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3" name="Google Shape;293;g2beac920cdb_0_111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Логично, четко и ясно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94" name="Google Shape;294;g2beac920cdb_0_111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15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9" name="Google Shape;299;g2beac920cdb_0_114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Нормы культуры речи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00" name="Google Shape;300;g2beac920cdb_0_114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16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5" name="Google Shape;305;g2beac920cdb_0_117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Национальные ценности РФ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06" name="Google Shape;306;g2beac920cdb_0_117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17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1" name="Google Shape;311;g2beac920cdb_0_120"/>
          <p:cNvSpPr txBox="1"/>
          <p:nvPr>
            <p:ph type="ctrTitle" idx="4294967295"/>
          </p:nvPr>
        </p:nvSpPr>
        <p:spPr bwMode="auto">
          <a:xfrm>
            <a:off x="155420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Тенденции мирового образования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12" name="Google Shape;312;g2beac920cdb_0_120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18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Google Shape;102;g2beac920cdb_0_6"/>
          <p:cNvSpPr txBox="1"/>
          <p:nvPr>
            <p:ph type="ctrTitle" idx="4294967295"/>
          </p:nvPr>
        </p:nvSpPr>
        <p:spPr bwMode="auto">
          <a:xfrm>
            <a:off x="2133900" y="1985099"/>
            <a:ext cx="7924200" cy="28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Технология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Метод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Прием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03" name="Google Shape;103;g2beac920cdb_0_6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2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7" name="Google Shape;317;g2beac920cdb_0_123"/>
          <p:cNvSpPr txBox="1"/>
          <p:nvPr>
            <p:ph type="ctrTitle" idx="4294967295"/>
          </p:nvPr>
        </p:nvSpPr>
        <p:spPr bwMode="auto">
          <a:xfrm>
            <a:off x="1282850" y="1492475"/>
            <a:ext cx="10724100" cy="35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Значимость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воспитания и образования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18" name="Google Shape;318;g2beac920cdb_0_123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19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3" name="Google Shape;323;g2beac920cdb_0_126"/>
          <p:cNvSpPr txBox="1"/>
          <p:nvPr>
            <p:ph type="ctrTitle" idx="4294967295"/>
          </p:nvPr>
        </p:nvSpPr>
        <p:spPr bwMode="auto">
          <a:xfrm>
            <a:off x="1467850" y="1677475"/>
            <a:ext cx="9719700" cy="28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Личностно значимые смыслы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24" name="Google Shape;324;g2beac920cdb_0_126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20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9" name="Google Shape;329;g2bf04c2c85c_0_62"/>
          <p:cNvSpPr txBox="1"/>
          <p:nvPr>
            <p:ph type="ctrTitle"/>
          </p:nvPr>
        </p:nvSpPr>
        <p:spPr bwMode="auto">
          <a:xfrm>
            <a:off x="2133900" y="2516251"/>
            <a:ext cx="7924200" cy="11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784D2B"/>
                </a:solidFill>
                <a:latin typeface="Montserrat"/>
                <a:ea typeface="Montserrat"/>
                <a:cs typeface="Montserrat"/>
              </a:rPr>
              <a:t>Советы</a:t>
            </a:r>
            <a:endParaRPr sz="7200" b="1">
              <a:solidFill>
                <a:srgbClr val="784D2B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4" name="Google Shape;334;g2bf04c2c85c_0_66"/>
          <p:cNvSpPr txBox="1"/>
          <p:nvPr>
            <p:ph type="ctrTitle" idx="4294967295"/>
          </p:nvPr>
        </p:nvSpPr>
        <p:spPr bwMode="auto">
          <a:xfrm>
            <a:off x="1467850" y="2158525"/>
            <a:ext cx="9719700" cy="20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Получать удовольствие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35" name="Google Shape;335;g2bf04c2c85c_0_66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1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0" name="Google Shape;340;g2bf04c2c85c_0_71"/>
          <p:cNvSpPr txBox="1"/>
          <p:nvPr>
            <p:ph type="ctrTitle" idx="4294967295"/>
          </p:nvPr>
        </p:nvSpPr>
        <p:spPr bwMode="auto">
          <a:xfrm>
            <a:off x="1480175" y="2750600"/>
            <a:ext cx="9719700" cy="11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Быть в моменте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41" name="Google Shape;341;g2bf04c2c85c_0_71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2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6" name="Google Shape;346;g2bf04c2c85c_0_76"/>
          <p:cNvSpPr txBox="1"/>
          <p:nvPr>
            <p:ph type="ctrTitle" idx="4294967295"/>
          </p:nvPr>
        </p:nvSpPr>
        <p:spPr bwMode="auto">
          <a:xfrm>
            <a:off x="1480175" y="2750600"/>
            <a:ext cx="9719700" cy="11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Быть собой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47" name="Google Shape;347;g2bf04c2c85c_0_76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3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Google Shape;108;g2beac920cdb_0_9"/>
          <p:cNvSpPr txBox="1"/>
          <p:nvPr>
            <p:ph type="ctrTitle" idx="4294967295"/>
          </p:nvPr>
        </p:nvSpPr>
        <p:spPr bwMode="auto">
          <a:xfrm>
            <a:off x="2133900" y="2589551"/>
            <a:ext cx="7924200" cy="11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None/>
              <a:defRPr/>
            </a:pPr>
            <a:r>
              <a:rPr lang="en-US" sz="7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Эффективность</a:t>
            </a:r>
            <a:endParaRPr sz="7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09" name="Google Shape;109;g2beac920cdb_0_9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3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4" name="Google Shape;114;g2beac920cdb_0_12"/>
          <p:cNvSpPr txBox="1"/>
          <p:nvPr>
            <p:ph type="ctrTitle" idx="4294967295"/>
          </p:nvPr>
        </p:nvSpPr>
        <p:spPr bwMode="auto">
          <a:xfrm>
            <a:off x="2133900" y="2065349"/>
            <a:ext cx="7924200" cy="27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Современные достижения науки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15" name="Google Shape;115;g2beac920cdb_0_12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4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0" name="Google Shape;120;g2beac920cdb_0_24"/>
          <p:cNvSpPr txBox="1"/>
          <p:nvPr>
            <p:ph type="ctrTitle" idx="4294967295"/>
          </p:nvPr>
        </p:nvSpPr>
        <p:spPr bwMode="auto">
          <a:xfrm>
            <a:off x="2133900" y="1670699"/>
            <a:ext cx="7924200" cy="3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Фокус на учебных и воспитательных эффектах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21" name="Google Shape;121;g2beac920cdb_0_24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7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6" name="Google Shape;126;g2beac920cdb_0_33"/>
          <p:cNvSpPr txBox="1"/>
          <p:nvPr>
            <p:ph type="ctrTitle" idx="4294967295"/>
          </p:nvPr>
        </p:nvSpPr>
        <p:spPr bwMode="auto">
          <a:xfrm>
            <a:off x="1874875" y="1695300"/>
            <a:ext cx="9053400" cy="34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None/>
              <a:defRPr/>
            </a:pPr>
            <a:r>
              <a:rPr lang="en-US" sz="7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Метапредметная и межпредметная интеграция</a:t>
            </a:r>
            <a:endParaRPr sz="7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27" name="Google Shape;127;g2beac920cdb_0_33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8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" name="Google Shape;132;g2beac920cdb_0_45"/>
          <p:cNvSpPr txBox="1"/>
          <p:nvPr>
            <p:ph type="ctrTitle" idx="4294967295"/>
          </p:nvPr>
        </p:nvSpPr>
        <p:spPr bwMode="auto">
          <a:xfrm>
            <a:off x="2133900" y="2053049"/>
            <a:ext cx="7924200" cy="27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/>
            </a:pPr>
            <a:r>
              <a:rPr lang="en-US" sz="72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Инновационная составляющая опыта</a:t>
            </a:r>
            <a:endParaRPr sz="72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33" name="Google Shape;133;g2beac920cdb_0_45"/>
          <p:cNvSpPr txBox="1"/>
          <p:nvPr>
            <p:ph type="ctrTitle" idx="4294967295"/>
          </p:nvPr>
        </p:nvSpPr>
        <p:spPr bwMode="auto">
          <a:xfrm>
            <a:off x="9748700" y="4617500"/>
            <a:ext cx="2203500" cy="19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/>
            </a:pPr>
            <a:r>
              <a:rPr lang="en-US" sz="12000" b="1">
                <a:solidFill>
                  <a:srgbClr val="AB8E6E"/>
                </a:solidFill>
                <a:latin typeface="Montserrat"/>
                <a:ea typeface="Montserrat"/>
                <a:cs typeface="Montserrat"/>
              </a:rPr>
              <a:t>9</a:t>
            </a:r>
            <a:endParaRPr sz="12000" b="1">
              <a:solidFill>
                <a:srgbClr val="AB8E6E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Custom 7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29090"/>
      </a:accent1>
      <a:accent2>
        <a:srgbClr val="CEBDAA"/>
      </a:accent2>
      <a:accent3>
        <a:srgbClr val="8B8979"/>
      </a:accent3>
      <a:accent4>
        <a:srgbClr val="EAC89D"/>
      </a:accent4>
      <a:accent5>
        <a:srgbClr val="C8D2C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R7-Office/7.4.0.112</Application>
  <PresentationFormat>On-screen Show (4:3)</PresentationFormat>
  <Paragraphs>0</Paragraphs>
  <Slides>45</Slides>
  <Notes>45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Microsoft Office User</dc:creator>
  <cp:keywords/>
  <dc:description/>
  <dc:identifier/>
  <dc:language/>
  <cp:lastModifiedBy>Наиль Мирсаитов</cp:lastModifiedBy>
  <cp:revision>1</cp:revision>
  <dcterms:created xsi:type="dcterms:W3CDTF">2024-02-12T09:49:18Z</dcterms:created>
  <dcterms:modified xsi:type="dcterms:W3CDTF">2024-03-03T18:49:43Z</dcterms:modified>
  <cp:category/>
  <cp:contentStatus/>
  <cp:version/>
</cp:coreProperties>
</file>