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png" ContentType="image/png"/>
  <Default Extension="rels" ContentType="application/vnd.openxmlformats-package.relationships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diagrams/layout2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data2.xml" ContentType="application/vnd.openxmlformats-officedocument.drawingml.diagramData+xml"/>
  <Override PartName="/ppt/notesslides/notesslide1.xml" ContentType="application/vnd.openxmlformats-officedocument.presentationml.notesSlide+xml"/>
  <Override PartName="/ppt/diagrams/quickstyle4.xml" ContentType="application/vnd.openxmlformats-officedocument.drawingml.diagramStyle+xml"/>
  <Override PartName="/ppt/notesslides/notesslide3.xml" ContentType="application/vnd.openxmlformats-officedocument.presentationml.notesSlide+xml"/>
  <Override PartName="/ppt/diagrams/quickstyle3.xml" ContentType="application/vnd.openxmlformats-officedocument.drawingml.diagram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10.xml" ContentType="application/vnd.ms-office.drawingml.diagramDrawing+xml"/>
  <Override PartName="/ppt/diagrams/drawing40.xml" ContentType="application/vnd.ms-office.drawingml.diagramDrawing+xml"/>
  <Override PartName="/ppt/diagrams/drawing20.xml" ContentType="application/vnd.ms-office.drawingml.diagramDrawing+xml"/>
  <Override PartName="/ppt/diagrams/drawing30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95" r:id="rId4"/>
    <p:sldId id="258" r:id="rId5"/>
    <p:sldId id="262" r:id="rId6"/>
    <p:sldId id="257" r:id="rId7"/>
    <p:sldId id="265" r:id="rId8"/>
    <p:sldId id="292" r:id="rId9"/>
    <p:sldId id="291" r:id="rId10"/>
    <p:sldId id="293" r:id="rId11"/>
    <p:sldId id="296" r:id="rId12"/>
    <p:sldId id="301" r:id="rId13"/>
    <p:sldId id="298" r:id="rId14"/>
    <p:sldId id="299" r:id="rId15"/>
    <p:sldId id="300" r:id="rId16"/>
    <p:sldId id="260" r:id="rId17"/>
    <p:sldId id="302" r:id="rId18"/>
  </p:sldIdLst>
  <p:sldSz cx="18288000" cy="10287000" type="custo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 panose="020F050202020403020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BA6"/>
    <a:srgbClr val="B8BAC6"/>
    <a:srgbClr val="B8B9C6"/>
    <a:srgbClr val="B8C1C6"/>
    <a:srgbClr val="B9B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2" autoAdjust="0"/>
    <p:restoredTop sz="94186" autoAdjust="0"/>
  </p:normalViewPr>
  <p:slideViewPr>
    <p:cSldViewPr>
      <p:cViewPr varScale="1">
        <p:scale>
          <a:sx n="54" d="100"/>
          <a:sy n="54" d="100"/>
        </p:scale>
        <p:origin x="432" y="8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24822-CF6B-4507-BEB8-5073EC8D31C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051DD-4659-42D5-8BCC-5880615F0DD9}">
      <dgm:prSet phldrT="[Текст]" phldr="1" custT="1"/>
      <dgm:spPr>
        <a:solidFill>
          <a:srgbClr val="B8B9C6"/>
        </a:solidFill>
        <a:ln>
          <a:noFill/>
        </a:ln>
      </dgm:spPr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1139A9-61F9-4315-BBC6-37B988A903DA}" type="parTrans" cxnId="{52ADEBB1-D863-47EE-9BD5-8CBABA2DC09F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21510-1FAD-469A-81F7-1452B0B34F64}" type="sibTrans" cxnId="{52ADEBB1-D863-47EE-9BD5-8CBABA2DC09F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048C26-C46B-4E97-95C6-CA0FDDF4A31B}">
      <dgm:prSet phldrT="[Текст]" custT="1"/>
      <dgm:spPr/>
      <dgm:t>
        <a:bodyPr/>
        <a:lstStyle/>
        <a:p>
          <a:r>
            <a:rPr lang="ru-RU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выявить ценности, особенности, традиции и возможности в муниципальных системах образования в отношении реализации приоритетов профессионального развития педагогических кадров</a:t>
          </a:r>
        </a:p>
      </dgm:t>
    </dgm:pt>
    <dgm:pt modelId="{93FFA919-FF59-4829-80C2-D4DC1671A612}" type="parTrans" cxnId="{EB4912C3-E056-4B23-BB76-D5EE4DA3A97F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FC4A7-81AC-4BEA-B75F-DCE0319F500F}" type="sibTrans" cxnId="{EB4912C3-E056-4B23-BB76-D5EE4DA3A97F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21B89-6D78-4CDA-A57C-AF2D90A380A7}">
      <dgm:prSet phldrT="[Текст]" phldr="1" custT="1"/>
      <dgm:spPr>
        <a:solidFill>
          <a:srgbClr val="B8B9C6"/>
        </a:solidFill>
        <a:ln>
          <a:noFill/>
        </a:ln>
      </dgm:spPr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70EB1F-0905-442B-859F-AE2F5042F434}" type="parTrans" cxnId="{7BBF2886-1486-4F65-B208-F25505D83694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7DE4E-3ADA-41F2-9811-0C7558A6F825}" type="sibTrans" cxnId="{7BBF2886-1486-4F65-B208-F25505D83694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9FACC1-5543-475E-B859-EFA545AD5E95}">
      <dgm:prSet phldrT="[Текст]" custT="1"/>
      <dgm:spPr/>
      <dgm:t>
        <a:bodyPr/>
        <a:lstStyle/>
        <a:p>
          <a:r>
            <a:rPr lang="ru-RU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определить актуальный запрос педагогических кадров на профессиональную подготовку и профессиональное развитие в муниципальных образовательных организациях</a:t>
          </a:r>
        </a:p>
      </dgm:t>
    </dgm:pt>
    <dgm:pt modelId="{90B1A94D-80AC-4E65-8591-D5A87E8BA030}" type="parTrans" cxnId="{382C6669-DEAB-4014-8280-3D39B4B0A6F9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FDA4C2-DF2E-4B5F-9224-4DF619EBC48C}" type="sibTrans" cxnId="{382C6669-DEAB-4014-8280-3D39B4B0A6F9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04F67-94C7-435F-9C39-F4E535F1C92A}">
      <dgm:prSet phldrT="[Текст]" phldr="1" custT="1"/>
      <dgm:spPr>
        <a:solidFill>
          <a:srgbClr val="B8B9C6"/>
        </a:solidFill>
        <a:ln>
          <a:noFill/>
        </a:ln>
      </dgm:spPr>
      <dgm:t>
        <a:bodyPr/>
        <a:lstStyle/>
        <a:p>
          <a:endParaRPr lang="ru-RU" sz="2800" b="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04954F-0962-428E-942A-0A4D431A9DE2}" type="parTrans" cxnId="{A4164813-AC71-40B0-9ACA-0C4FDD562127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937CD4-7982-44C0-A393-7BD0C0FC1E36}" type="sibTrans" cxnId="{A4164813-AC71-40B0-9ACA-0C4FDD562127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956234-6C7F-4F37-BDDE-E6780B880BB4}">
      <dgm:prSet phldrT="[Текст]" custT="1"/>
      <dgm:spPr/>
      <dgm:t>
        <a:bodyPr/>
        <a:lstStyle/>
        <a:p>
          <a:r>
            <a:rPr lang="ru-RU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выяснить проблемы построения МС НМС профессионального развития педагогических работников и управленческих кадров в условиях обеспечения единства ЕФС НМС</a:t>
          </a:r>
        </a:p>
      </dgm:t>
    </dgm:pt>
    <dgm:pt modelId="{455723A3-CC12-4C11-84F4-F2D74F2910BC}" type="parTrans" cxnId="{2FA1C51B-020A-4AA7-B722-8D27F2212A15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9927D-1314-4569-977D-5CACB27F2754}" type="sibTrans" cxnId="{2FA1C51B-020A-4AA7-B722-8D27F2212A15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F4FFE-4552-4E83-88B0-AC427FC6BB87}">
      <dgm:prSet custT="1"/>
      <dgm:spPr>
        <a:solidFill>
          <a:srgbClr val="B8B9C6"/>
        </a:solidFill>
        <a:ln>
          <a:noFill/>
        </a:ln>
      </dgm:spPr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5D56A-6B86-4970-9F71-EE1A8932AFEF}" type="parTrans" cxnId="{1D8D5500-D5D2-43D2-A9B3-47A95A2FC9E5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0513DD-E6ED-4AB0-AC4D-9B139E62256B}" type="sibTrans" cxnId="{1D8D5500-D5D2-43D2-A9B3-47A95A2FC9E5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40098-FAD2-4D89-AD67-F902675E7772}">
      <dgm:prSet custT="1"/>
      <dgm:spPr>
        <a:solidFill>
          <a:srgbClr val="B8B9C6"/>
        </a:solidFill>
        <a:ln>
          <a:noFill/>
        </a:ln>
      </dgm:spPr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467006-F45C-4EC1-9978-26AE7F5B875D}" type="parTrans" cxnId="{A9EE8586-4855-43FC-8F9D-11521AA53684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AE67F-36BB-487E-B2CE-0ED4B6464579}" type="sibTrans" cxnId="{A9EE8586-4855-43FC-8F9D-11521AA53684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70BF1-4066-4011-9E33-1E6608165ECE}">
      <dgm:prSet custT="1"/>
      <dgm:spPr/>
      <dgm:t>
        <a:bodyPr/>
        <a:lstStyle/>
        <a:p>
          <a:r>
            <a:rPr lang="ru-RU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установить, какие образовательные организации муниципальной системы образования могут стать субъектами научно-методической деятельности</a:t>
          </a:r>
        </a:p>
      </dgm:t>
    </dgm:pt>
    <dgm:pt modelId="{FB2A44CF-41FB-49FB-AE14-395AD18C5BC7}" type="parTrans" cxnId="{8C368879-2F61-49AF-8661-EF68103906DC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B2FD4C-D60F-43AD-8EC0-5F60F48125A3}" type="sibTrans" cxnId="{8C368879-2F61-49AF-8661-EF68103906DC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4A58E9-D26B-4B3E-AD9F-A8999985D35B}">
      <dgm:prSet custT="1"/>
      <dgm:spPr/>
      <dgm:t>
        <a:bodyPr/>
        <a:lstStyle/>
        <a:p>
          <a:r>
            <a:rPr lang="ru-RU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показать пути и средства обеспечения единства МС НМС профессионального развития педагогических работников в условиях интеграции в РС НМС и ЕФС НМС</a:t>
          </a:r>
        </a:p>
      </dgm:t>
    </dgm:pt>
    <dgm:pt modelId="{469C686E-B39D-4AA6-9757-99E33C1D9DC3}" type="parTrans" cxnId="{CE35F13A-D5F2-4C9A-98D6-F8AF5693126B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0655A6-588A-45D4-AE57-8F9B0A220959}" type="sibTrans" cxnId="{CE35F13A-D5F2-4C9A-98D6-F8AF5693126B}">
      <dgm:prSet/>
      <dgm:spPr/>
      <dgm:t>
        <a:bodyPr/>
        <a:lstStyle/>
        <a:p>
          <a:endParaRPr lang="ru-RU" sz="2800" b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A680C-2076-4958-8334-EDC3AC8D14D1}" type="pres">
      <dgm:prSet presAssocID="{FD524822-CF6B-4507-BEB8-5073EC8D31CA}" presName="linearFlow" presStyleCnt="0">
        <dgm:presLayoutVars>
          <dgm:dir/>
          <dgm:animLvl val="lvl"/>
          <dgm:resizeHandles val="exact"/>
        </dgm:presLayoutVars>
      </dgm:prSet>
      <dgm:spPr/>
    </dgm:pt>
    <dgm:pt modelId="{48DDF000-5CC2-4D3C-9949-B492C31BBD63}" type="pres">
      <dgm:prSet presAssocID="{FA0051DD-4659-42D5-8BCC-5880615F0DD9}" presName="composite" presStyleCnt="0"/>
      <dgm:spPr/>
    </dgm:pt>
    <dgm:pt modelId="{23D79463-BF5F-443B-9655-C5F6B18C5F8B}" type="pres">
      <dgm:prSet presAssocID="{FA0051DD-4659-42D5-8BCC-5880615F0DD9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87E9FB4F-1A21-45AC-A672-D141E5B54EBC}" type="pres">
      <dgm:prSet presAssocID="{FA0051DD-4659-42D5-8BCC-5880615F0DD9}" presName="descendantText" presStyleLbl="alignAcc1" presStyleIdx="0" presStyleCnt="5" custScaleY="133997">
        <dgm:presLayoutVars>
          <dgm:bulletEnabled val="1"/>
        </dgm:presLayoutVars>
      </dgm:prSet>
      <dgm:spPr/>
    </dgm:pt>
    <dgm:pt modelId="{4B2CC252-B214-453A-AAA5-4EA332BB400A}" type="pres">
      <dgm:prSet presAssocID="{19621510-1FAD-469A-81F7-1452B0B34F64}" presName="sp" presStyleCnt="0"/>
      <dgm:spPr/>
    </dgm:pt>
    <dgm:pt modelId="{63CE25A2-764D-4726-B839-8BE362268ED0}" type="pres">
      <dgm:prSet presAssocID="{41B21B89-6D78-4CDA-A57C-AF2D90A380A7}" presName="composite" presStyleCnt="0"/>
      <dgm:spPr/>
    </dgm:pt>
    <dgm:pt modelId="{9B4AD5C5-422C-433C-A793-396199CB161A}" type="pres">
      <dgm:prSet presAssocID="{41B21B89-6D78-4CDA-A57C-AF2D90A380A7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F1F246ED-4CA9-4868-83BE-4F0B15678C0A}" type="pres">
      <dgm:prSet presAssocID="{41B21B89-6D78-4CDA-A57C-AF2D90A380A7}" presName="descendantText" presStyleLbl="alignAcc1" presStyleIdx="1" presStyleCnt="5">
        <dgm:presLayoutVars>
          <dgm:bulletEnabled val="1"/>
        </dgm:presLayoutVars>
      </dgm:prSet>
      <dgm:spPr/>
    </dgm:pt>
    <dgm:pt modelId="{B4F89E0D-D270-430A-9F46-83AD602F8C56}" type="pres">
      <dgm:prSet presAssocID="{8E97DE4E-3ADA-41F2-9811-0C7558A6F825}" presName="sp" presStyleCnt="0"/>
      <dgm:spPr/>
    </dgm:pt>
    <dgm:pt modelId="{F00F29A8-CEDC-4130-8E89-228FC4364AF9}" type="pres">
      <dgm:prSet presAssocID="{01304F67-94C7-435F-9C39-F4E535F1C92A}" presName="composite" presStyleCnt="0"/>
      <dgm:spPr/>
    </dgm:pt>
    <dgm:pt modelId="{76FE26A2-6047-45B5-9275-5D933963886E}" type="pres">
      <dgm:prSet presAssocID="{01304F67-94C7-435F-9C39-F4E535F1C92A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7268BD7-E695-4083-AB5C-3C296AEE8219}" type="pres">
      <dgm:prSet presAssocID="{01304F67-94C7-435F-9C39-F4E535F1C92A}" presName="descendantText" presStyleLbl="alignAcc1" presStyleIdx="2" presStyleCnt="5" custScaleY="92119">
        <dgm:presLayoutVars>
          <dgm:bulletEnabled val="1"/>
        </dgm:presLayoutVars>
      </dgm:prSet>
      <dgm:spPr/>
    </dgm:pt>
    <dgm:pt modelId="{81FD2E3C-6074-4DE1-916D-2B5BDC3A76B1}" type="pres">
      <dgm:prSet presAssocID="{2E937CD4-7982-44C0-A393-7BD0C0FC1E36}" presName="sp" presStyleCnt="0"/>
      <dgm:spPr/>
    </dgm:pt>
    <dgm:pt modelId="{FF31A6B7-1DE7-4B14-BA9E-FC67222E452A}" type="pres">
      <dgm:prSet presAssocID="{3E8F4FFE-4552-4E83-88B0-AC427FC6BB87}" presName="composite" presStyleCnt="0"/>
      <dgm:spPr/>
    </dgm:pt>
    <dgm:pt modelId="{8B2163A5-8085-4E19-AF67-26D053ADB5D5}" type="pres">
      <dgm:prSet presAssocID="{3E8F4FFE-4552-4E83-88B0-AC427FC6BB8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635DC5F-B198-4D05-AA60-560376DF5752}" type="pres">
      <dgm:prSet presAssocID="{3E8F4FFE-4552-4E83-88B0-AC427FC6BB87}" presName="descendantText" presStyleLbl="alignAcc1" presStyleIdx="3" presStyleCnt="5">
        <dgm:presLayoutVars>
          <dgm:bulletEnabled val="1"/>
        </dgm:presLayoutVars>
      </dgm:prSet>
      <dgm:spPr/>
    </dgm:pt>
    <dgm:pt modelId="{94ACB26E-17C5-42B3-B622-071861483674}" type="pres">
      <dgm:prSet presAssocID="{230513DD-E6ED-4AB0-AC4D-9B139E62256B}" presName="sp" presStyleCnt="0"/>
      <dgm:spPr/>
    </dgm:pt>
    <dgm:pt modelId="{97ADFCAF-79AE-41B9-903D-49F782CB3C60}" type="pres">
      <dgm:prSet presAssocID="{7DC40098-FAD2-4D89-AD67-F902675E7772}" presName="composite" presStyleCnt="0"/>
      <dgm:spPr/>
    </dgm:pt>
    <dgm:pt modelId="{392C6199-BA5F-4DCF-B75D-343A0067F956}" type="pres">
      <dgm:prSet presAssocID="{7DC40098-FAD2-4D89-AD67-F902675E777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6E9313A-8A2A-45F8-B576-43A2330399F6}" type="pres">
      <dgm:prSet presAssocID="{7DC40098-FAD2-4D89-AD67-F902675E777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1D8D5500-D5D2-43D2-A9B3-47A95A2FC9E5}" srcId="{FD524822-CF6B-4507-BEB8-5073EC8D31CA}" destId="{3E8F4FFE-4552-4E83-88B0-AC427FC6BB87}" srcOrd="3" destOrd="0" parTransId="{4B35D56A-6B86-4970-9F71-EE1A8932AFEF}" sibTransId="{230513DD-E6ED-4AB0-AC4D-9B139E62256B}"/>
    <dgm:cxn modelId="{48387F02-3F5B-486F-924F-EBABA125DA11}" type="presOf" srcId="{FA0051DD-4659-42D5-8BCC-5880615F0DD9}" destId="{23D79463-BF5F-443B-9655-C5F6B18C5F8B}" srcOrd="0" destOrd="0" presId="urn:microsoft.com/office/officeart/2005/8/layout/chevron2"/>
    <dgm:cxn modelId="{A4164813-AC71-40B0-9ACA-0C4FDD562127}" srcId="{FD524822-CF6B-4507-BEB8-5073EC8D31CA}" destId="{01304F67-94C7-435F-9C39-F4E535F1C92A}" srcOrd="2" destOrd="0" parTransId="{3F04954F-0962-428E-942A-0A4D431A9DE2}" sibTransId="{2E937CD4-7982-44C0-A393-7BD0C0FC1E36}"/>
    <dgm:cxn modelId="{2FA1C51B-020A-4AA7-B722-8D27F2212A15}" srcId="{01304F67-94C7-435F-9C39-F4E535F1C92A}" destId="{80956234-6C7F-4F37-BDDE-E6780B880BB4}" srcOrd="0" destOrd="0" parTransId="{455723A3-CC12-4C11-84F4-F2D74F2910BC}" sibTransId="{9789927D-1314-4569-977D-5CACB27F2754}"/>
    <dgm:cxn modelId="{392D3C1C-2C54-47AC-B852-3BD0111C00D5}" type="presOf" srcId="{FD524822-CF6B-4507-BEB8-5073EC8D31CA}" destId="{F26A680C-2076-4958-8334-EDC3AC8D14D1}" srcOrd="0" destOrd="0" presId="urn:microsoft.com/office/officeart/2005/8/layout/chevron2"/>
    <dgm:cxn modelId="{F4C87236-E336-4E61-BB69-AE83C177596C}" type="presOf" srcId="{7DC40098-FAD2-4D89-AD67-F902675E7772}" destId="{392C6199-BA5F-4DCF-B75D-343A0067F956}" srcOrd="0" destOrd="0" presId="urn:microsoft.com/office/officeart/2005/8/layout/chevron2"/>
    <dgm:cxn modelId="{CE35F13A-D5F2-4C9A-98D6-F8AF5693126B}" srcId="{7DC40098-FAD2-4D89-AD67-F902675E7772}" destId="{374A58E9-D26B-4B3E-AD9F-A8999985D35B}" srcOrd="0" destOrd="0" parTransId="{469C686E-B39D-4AA6-9757-99E33C1D9DC3}" sibTransId="{980655A6-588A-45D4-AE57-8F9B0A220959}"/>
    <dgm:cxn modelId="{7BB74568-7DE4-416B-BBED-9E10F56FEAD5}" type="presOf" srcId="{01304F67-94C7-435F-9C39-F4E535F1C92A}" destId="{76FE26A2-6047-45B5-9275-5D933963886E}" srcOrd="0" destOrd="0" presId="urn:microsoft.com/office/officeart/2005/8/layout/chevron2"/>
    <dgm:cxn modelId="{382C6669-DEAB-4014-8280-3D39B4B0A6F9}" srcId="{41B21B89-6D78-4CDA-A57C-AF2D90A380A7}" destId="{C39FACC1-5543-475E-B859-EFA545AD5E95}" srcOrd="0" destOrd="0" parTransId="{90B1A94D-80AC-4E65-8591-D5A87E8BA030}" sibTransId="{13FDA4C2-DF2E-4B5F-9224-4DF619EBC48C}"/>
    <dgm:cxn modelId="{61803F6C-34B5-4F8A-9428-9ADA698D4BFB}" type="presOf" srcId="{80956234-6C7F-4F37-BDDE-E6780B880BB4}" destId="{D7268BD7-E695-4083-AB5C-3C296AEE8219}" srcOrd="0" destOrd="0" presId="urn:microsoft.com/office/officeart/2005/8/layout/chevron2"/>
    <dgm:cxn modelId="{5D966654-0923-4F07-A8B5-0EF6A62A70EE}" type="presOf" srcId="{C39FACC1-5543-475E-B859-EFA545AD5E95}" destId="{F1F246ED-4CA9-4868-83BE-4F0B15678C0A}" srcOrd="0" destOrd="0" presId="urn:microsoft.com/office/officeart/2005/8/layout/chevron2"/>
    <dgm:cxn modelId="{8C368879-2F61-49AF-8661-EF68103906DC}" srcId="{3E8F4FFE-4552-4E83-88B0-AC427FC6BB87}" destId="{EC170BF1-4066-4011-9E33-1E6608165ECE}" srcOrd="0" destOrd="0" parTransId="{FB2A44CF-41FB-49FB-AE14-395AD18C5BC7}" sibTransId="{71B2FD4C-D60F-43AD-8EC0-5F60F48125A3}"/>
    <dgm:cxn modelId="{7632017F-DF17-4F29-B90C-5D5DFE3B752D}" type="presOf" srcId="{41B21B89-6D78-4CDA-A57C-AF2D90A380A7}" destId="{9B4AD5C5-422C-433C-A793-396199CB161A}" srcOrd="0" destOrd="0" presId="urn:microsoft.com/office/officeart/2005/8/layout/chevron2"/>
    <dgm:cxn modelId="{7BBF2886-1486-4F65-B208-F25505D83694}" srcId="{FD524822-CF6B-4507-BEB8-5073EC8D31CA}" destId="{41B21B89-6D78-4CDA-A57C-AF2D90A380A7}" srcOrd="1" destOrd="0" parTransId="{B370EB1F-0905-442B-859F-AE2F5042F434}" sibTransId="{8E97DE4E-3ADA-41F2-9811-0C7558A6F825}"/>
    <dgm:cxn modelId="{A9EE8586-4855-43FC-8F9D-11521AA53684}" srcId="{FD524822-CF6B-4507-BEB8-5073EC8D31CA}" destId="{7DC40098-FAD2-4D89-AD67-F902675E7772}" srcOrd="4" destOrd="0" parTransId="{FC467006-F45C-4EC1-9978-26AE7F5B875D}" sibTransId="{131AE67F-36BB-487E-B2CE-0ED4B6464579}"/>
    <dgm:cxn modelId="{6433F389-CC6A-4E93-8D06-4146460604F7}" type="presOf" srcId="{3E8F4FFE-4552-4E83-88B0-AC427FC6BB87}" destId="{8B2163A5-8085-4E19-AF67-26D053ADB5D5}" srcOrd="0" destOrd="0" presId="urn:microsoft.com/office/officeart/2005/8/layout/chevron2"/>
    <dgm:cxn modelId="{A85A2B8D-B52B-46E3-B50D-FE13E8CC327F}" type="presOf" srcId="{20048C26-C46B-4E97-95C6-CA0FDDF4A31B}" destId="{87E9FB4F-1A21-45AC-A672-D141E5B54EBC}" srcOrd="0" destOrd="0" presId="urn:microsoft.com/office/officeart/2005/8/layout/chevron2"/>
    <dgm:cxn modelId="{52ADEBB1-D863-47EE-9BD5-8CBABA2DC09F}" srcId="{FD524822-CF6B-4507-BEB8-5073EC8D31CA}" destId="{FA0051DD-4659-42D5-8BCC-5880615F0DD9}" srcOrd="0" destOrd="0" parTransId="{341139A9-61F9-4315-BBC6-37B988A903DA}" sibTransId="{19621510-1FAD-469A-81F7-1452B0B34F64}"/>
    <dgm:cxn modelId="{EB4912C3-E056-4B23-BB76-D5EE4DA3A97F}" srcId="{FA0051DD-4659-42D5-8BCC-5880615F0DD9}" destId="{20048C26-C46B-4E97-95C6-CA0FDDF4A31B}" srcOrd="0" destOrd="0" parTransId="{93FFA919-FF59-4829-80C2-D4DC1671A612}" sibTransId="{273FC4A7-81AC-4BEA-B75F-DCE0319F500F}"/>
    <dgm:cxn modelId="{39B5A5F0-CC55-4D42-8126-5EA7F9B0464A}" type="presOf" srcId="{EC170BF1-4066-4011-9E33-1E6608165ECE}" destId="{9635DC5F-B198-4D05-AA60-560376DF5752}" srcOrd="0" destOrd="0" presId="urn:microsoft.com/office/officeart/2005/8/layout/chevron2"/>
    <dgm:cxn modelId="{AD493FFE-313A-4114-BA3D-99232B919AD7}" type="presOf" srcId="{374A58E9-D26B-4B3E-AD9F-A8999985D35B}" destId="{26E9313A-8A2A-45F8-B576-43A2330399F6}" srcOrd="0" destOrd="0" presId="urn:microsoft.com/office/officeart/2005/8/layout/chevron2"/>
    <dgm:cxn modelId="{D15A5DAD-0B89-466F-B7AC-37D5450ACC33}" type="presParOf" srcId="{F26A680C-2076-4958-8334-EDC3AC8D14D1}" destId="{48DDF000-5CC2-4D3C-9949-B492C31BBD63}" srcOrd="0" destOrd="0" presId="urn:microsoft.com/office/officeart/2005/8/layout/chevron2"/>
    <dgm:cxn modelId="{EAD6EF1E-AB51-49B5-B732-E689DAF1E7C7}" type="presParOf" srcId="{48DDF000-5CC2-4D3C-9949-B492C31BBD63}" destId="{23D79463-BF5F-443B-9655-C5F6B18C5F8B}" srcOrd="0" destOrd="0" presId="urn:microsoft.com/office/officeart/2005/8/layout/chevron2"/>
    <dgm:cxn modelId="{029FC1CD-5768-4E9D-9BDD-EA67E51B9F22}" type="presParOf" srcId="{48DDF000-5CC2-4D3C-9949-B492C31BBD63}" destId="{87E9FB4F-1A21-45AC-A672-D141E5B54EBC}" srcOrd="1" destOrd="0" presId="urn:microsoft.com/office/officeart/2005/8/layout/chevron2"/>
    <dgm:cxn modelId="{81739FA8-836D-46CF-9139-527FCCAC7CEE}" type="presParOf" srcId="{F26A680C-2076-4958-8334-EDC3AC8D14D1}" destId="{4B2CC252-B214-453A-AAA5-4EA332BB400A}" srcOrd="1" destOrd="0" presId="urn:microsoft.com/office/officeart/2005/8/layout/chevron2"/>
    <dgm:cxn modelId="{C6F4156A-0C94-4654-B173-0D1065F07182}" type="presParOf" srcId="{F26A680C-2076-4958-8334-EDC3AC8D14D1}" destId="{63CE25A2-764D-4726-B839-8BE362268ED0}" srcOrd="2" destOrd="0" presId="urn:microsoft.com/office/officeart/2005/8/layout/chevron2"/>
    <dgm:cxn modelId="{41BC4199-1F76-4079-A091-047495348D1A}" type="presParOf" srcId="{63CE25A2-764D-4726-B839-8BE362268ED0}" destId="{9B4AD5C5-422C-433C-A793-396199CB161A}" srcOrd="0" destOrd="0" presId="urn:microsoft.com/office/officeart/2005/8/layout/chevron2"/>
    <dgm:cxn modelId="{0A160D08-B2E6-4CB5-BAA0-FCE831CE6BB5}" type="presParOf" srcId="{63CE25A2-764D-4726-B839-8BE362268ED0}" destId="{F1F246ED-4CA9-4868-83BE-4F0B15678C0A}" srcOrd="1" destOrd="0" presId="urn:microsoft.com/office/officeart/2005/8/layout/chevron2"/>
    <dgm:cxn modelId="{A7967CD2-D7A6-48E3-A0F7-9B938A3AA496}" type="presParOf" srcId="{F26A680C-2076-4958-8334-EDC3AC8D14D1}" destId="{B4F89E0D-D270-430A-9F46-83AD602F8C56}" srcOrd="3" destOrd="0" presId="urn:microsoft.com/office/officeart/2005/8/layout/chevron2"/>
    <dgm:cxn modelId="{9EB335D6-B380-4EC4-970E-7AC5047576D6}" type="presParOf" srcId="{F26A680C-2076-4958-8334-EDC3AC8D14D1}" destId="{F00F29A8-CEDC-4130-8E89-228FC4364AF9}" srcOrd="4" destOrd="0" presId="urn:microsoft.com/office/officeart/2005/8/layout/chevron2"/>
    <dgm:cxn modelId="{700ECE48-F9D3-4F58-B375-331D61EFD3AD}" type="presParOf" srcId="{F00F29A8-CEDC-4130-8E89-228FC4364AF9}" destId="{76FE26A2-6047-45B5-9275-5D933963886E}" srcOrd="0" destOrd="0" presId="urn:microsoft.com/office/officeart/2005/8/layout/chevron2"/>
    <dgm:cxn modelId="{460942AD-A3B4-456A-AE57-70EED6E90875}" type="presParOf" srcId="{F00F29A8-CEDC-4130-8E89-228FC4364AF9}" destId="{D7268BD7-E695-4083-AB5C-3C296AEE8219}" srcOrd="1" destOrd="0" presId="urn:microsoft.com/office/officeart/2005/8/layout/chevron2"/>
    <dgm:cxn modelId="{6707248C-5042-4E0E-B863-E1BF00D89F1C}" type="presParOf" srcId="{F26A680C-2076-4958-8334-EDC3AC8D14D1}" destId="{81FD2E3C-6074-4DE1-916D-2B5BDC3A76B1}" srcOrd="5" destOrd="0" presId="urn:microsoft.com/office/officeart/2005/8/layout/chevron2"/>
    <dgm:cxn modelId="{63187246-7B59-4319-B5AC-9AEB5AD2EBFE}" type="presParOf" srcId="{F26A680C-2076-4958-8334-EDC3AC8D14D1}" destId="{FF31A6B7-1DE7-4B14-BA9E-FC67222E452A}" srcOrd="6" destOrd="0" presId="urn:microsoft.com/office/officeart/2005/8/layout/chevron2"/>
    <dgm:cxn modelId="{B957C9E1-C7CB-456B-97D6-597A8E98F7C2}" type="presParOf" srcId="{FF31A6B7-1DE7-4B14-BA9E-FC67222E452A}" destId="{8B2163A5-8085-4E19-AF67-26D053ADB5D5}" srcOrd="0" destOrd="0" presId="urn:microsoft.com/office/officeart/2005/8/layout/chevron2"/>
    <dgm:cxn modelId="{FB63960C-9250-4463-BDF4-2C986D7240D8}" type="presParOf" srcId="{FF31A6B7-1DE7-4B14-BA9E-FC67222E452A}" destId="{9635DC5F-B198-4D05-AA60-560376DF5752}" srcOrd="1" destOrd="0" presId="urn:microsoft.com/office/officeart/2005/8/layout/chevron2"/>
    <dgm:cxn modelId="{D29E87E7-160A-4CF6-A1FB-5C97FB8B6420}" type="presParOf" srcId="{F26A680C-2076-4958-8334-EDC3AC8D14D1}" destId="{94ACB26E-17C5-42B3-B622-071861483674}" srcOrd="7" destOrd="0" presId="urn:microsoft.com/office/officeart/2005/8/layout/chevron2"/>
    <dgm:cxn modelId="{6BFDFD51-71F5-497B-991B-351C2C9D5892}" type="presParOf" srcId="{F26A680C-2076-4958-8334-EDC3AC8D14D1}" destId="{97ADFCAF-79AE-41B9-903D-49F782CB3C60}" srcOrd="8" destOrd="0" presId="urn:microsoft.com/office/officeart/2005/8/layout/chevron2"/>
    <dgm:cxn modelId="{B3012B18-5AE6-42FE-84F4-27A949559823}" type="presParOf" srcId="{97ADFCAF-79AE-41B9-903D-49F782CB3C60}" destId="{392C6199-BA5F-4DCF-B75D-343A0067F956}" srcOrd="0" destOrd="0" presId="urn:microsoft.com/office/officeart/2005/8/layout/chevron2"/>
    <dgm:cxn modelId="{640D13C9-8888-40D3-B236-F78C7E61D040}" type="presParOf" srcId="{97ADFCAF-79AE-41B9-903D-49F782CB3C60}" destId="{26E9313A-8A2A-45F8-B576-43A2330399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20E18-78CB-4825-9EA9-639276263001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7528D40B-C57A-420C-BC42-BFF5EF91D192}">
      <dgm:prSet phldrT="[Текст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 1</a:t>
          </a:r>
        </a:p>
      </dgm:t>
    </dgm:pt>
    <dgm:pt modelId="{1D3E7E6F-2136-4B9A-BAF6-6F055AF0924F}" type="parTrans" cxnId="{1CF86640-28DC-402A-AA78-443D36933E35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738D5-6410-4531-806A-B3835476A8DD}" type="sibTrans" cxnId="{1CF86640-28DC-402A-AA78-443D36933E35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FCC93B-ADAE-4B85-977B-020076658000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Управление образовательной деятельностью общеобразовательной организации</a:t>
          </a:r>
        </a:p>
      </dgm:t>
    </dgm:pt>
    <dgm:pt modelId="{094924F7-AFD1-4D5E-920C-F6C9CF5FEF98}" type="parTrans" cxnId="{AD7B5294-0EAA-4A2F-A242-0B7D7AA0ED3E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DB6052-5A67-4D48-8DBE-78481FDF172F}" type="sibTrans" cxnId="{AD7B5294-0EAA-4A2F-A242-0B7D7AA0ED3E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F36E77-B549-43B1-9835-0FDED2E96857}">
      <dgm:prSet phldrT="[Текст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 2</a:t>
          </a:r>
        </a:p>
      </dgm:t>
    </dgm:pt>
    <dgm:pt modelId="{A6BD7D6C-7148-48B0-BECF-B9073227B707}" type="parTrans" cxnId="{D0DCAD52-8CD7-4464-9D05-B39C6A84510C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460E0-5E65-47DA-B98B-BC9644AF5A11}" type="sibTrans" cxnId="{D0DCAD52-8CD7-4464-9D05-B39C6A84510C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A672C-8CE4-4983-949F-5B9658617F95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Администрирование деятельности общеобразовательной организации</a:t>
          </a:r>
        </a:p>
      </dgm:t>
    </dgm:pt>
    <dgm:pt modelId="{AE5BCC93-D51D-4205-B367-57CD4289F64F}" type="parTrans" cxnId="{22149CC4-C9DE-42B8-A6D9-3187D68644ED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5E50CA-96F0-40E0-A9AC-9AA820EBB5BF}" type="sibTrans" cxnId="{22149CC4-C9DE-42B8-A6D9-3187D68644ED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973CC-8507-4391-AF99-90FFCD4BAA5A}">
      <dgm:prSet phldrT="[Текст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 3</a:t>
          </a:r>
        </a:p>
      </dgm:t>
    </dgm:pt>
    <dgm:pt modelId="{6C81D4F8-1B81-4055-9ED6-9034C49C6566}" type="parTrans" cxnId="{D3543621-58A4-4BD6-9E39-2A85D672D287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DD173A-7CF9-4494-8580-D6ED8EA526B0}" type="sibTrans" cxnId="{D3543621-58A4-4BD6-9E39-2A85D672D287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77BE18-79F2-4027-87D8-F362FC5C3F04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Управление развитием общеобразовательной организации</a:t>
          </a:r>
        </a:p>
      </dgm:t>
    </dgm:pt>
    <dgm:pt modelId="{946FFB4C-60F5-4992-A094-4C5417F2E37D}" type="parTrans" cxnId="{530D64B9-230E-446A-8852-983746B2CE45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9E78B7-27AA-4940-B95D-473C190791EE}" type="sibTrans" cxnId="{530D64B9-230E-446A-8852-983746B2CE45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F767A5-7F4D-4A4B-88ED-A5C93BA7055C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 4</a:t>
          </a:r>
        </a:p>
      </dgm:t>
    </dgm:pt>
    <dgm:pt modelId="{B3783EF0-ED04-4EB4-ACD8-B8F0AEB53B6B}" type="parTrans" cxnId="{397676B0-6C4A-4ADD-98E8-7396CB87040A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B3E74C-F7B9-411E-A8DD-B4EF879DCEAC}" type="sibTrans" cxnId="{397676B0-6C4A-4ADD-98E8-7396CB87040A}">
      <dgm:prSet/>
      <dgm:spPr/>
      <dgm:t>
        <a:bodyPr/>
        <a:lstStyle/>
        <a:p>
          <a:endParaRPr lang="ru-RU" sz="2000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1D8AC2-6AC3-42DB-A761-A83A7FC853D9}">
      <dgm:prSet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Управление взаимодействием общеобразовательной организации с участниками отношений в сфере образования и социальными партнерами</a:t>
          </a:r>
        </a:p>
      </dgm:t>
    </dgm:pt>
    <dgm:pt modelId="{A854AABD-81C7-4192-80FE-D12EA97E0419}" type="parTrans" cxnId="{BE2B28C1-3EC9-485F-B7A3-E6EBDE2E3003}">
      <dgm:prSet/>
      <dgm:spPr/>
      <dgm:t>
        <a:bodyPr/>
        <a:lstStyle/>
        <a:p>
          <a:endParaRPr lang="ru-RU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604E83-A82F-4B2E-8D8A-0EE655C9CA70}" type="sibTrans" cxnId="{BE2B28C1-3EC9-485F-B7A3-E6EBDE2E3003}">
      <dgm:prSet/>
      <dgm:spPr/>
      <dgm:t>
        <a:bodyPr/>
        <a:lstStyle/>
        <a:p>
          <a:endParaRPr lang="ru-RU" b="1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4E5AF8-CDD6-43B9-8BDA-F514214D18D5}" type="pres">
      <dgm:prSet presAssocID="{E7720E18-78CB-4825-9EA9-639276263001}" presName="linearFlow" presStyleCnt="0">
        <dgm:presLayoutVars>
          <dgm:dir/>
          <dgm:animLvl val="lvl"/>
          <dgm:resizeHandles val="exact"/>
        </dgm:presLayoutVars>
      </dgm:prSet>
      <dgm:spPr/>
    </dgm:pt>
    <dgm:pt modelId="{3F6EBA70-F8B3-4C6A-BD4D-14573BEAFF9D}" type="pres">
      <dgm:prSet presAssocID="{7528D40B-C57A-420C-BC42-BFF5EF91D192}" presName="composite" presStyleCnt="0"/>
      <dgm:spPr/>
    </dgm:pt>
    <dgm:pt modelId="{A318D987-C585-4623-8FF3-282F2BA9C63E}" type="pres">
      <dgm:prSet presAssocID="{7528D40B-C57A-420C-BC42-BFF5EF91D192}" presName="parentText" presStyleLbl="alignNode1" presStyleIdx="0" presStyleCnt="4" custLinFactNeighborY="-961">
        <dgm:presLayoutVars>
          <dgm:chMax val="1"/>
          <dgm:bulletEnabled val="1"/>
        </dgm:presLayoutVars>
      </dgm:prSet>
      <dgm:spPr/>
    </dgm:pt>
    <dgm:pt modelId="{68FF8926-7472-4888-870C-DBA40CFCF05D}" type="pres">
      <dgm:prSet presAssocID="{7528D40B-C57A-420C-BC42-BFF5EF91D192}" presName="descendantText" presStyleLbl="alignAcc1" presStyleIdx="0" presStyleCnt="4">
        <dgm:presLayoutVars>
          <dgm:bulletEnabled val="1"/>
        </dgm:presLayoutVars>
      </dgm:prSet>
      <dgm:spPr/>
    </dgm:pt>
    <dgm:pt modelId="{06247A54-FBFE-4C3A-9729-236FD9408B25}" type="pres">
      <dgm:prSet presAssocID="{C6F738D5-6410-4531-806A-B3835476A8DD}" presName="sp" presStyleCnt="0"/>
      <dgm:spPr/>
    </dgm:pt>
    <dgm:pt modelId="{10CC6B92-0797-4CEE-911D-3488D3566176}" type="pres">
      <dgm:prSet presAssocID="{50F36E77-B549-43B1-9835-0FDED2E96857}" presName="composite" presStyleCnt="0"/>
      <dgm:spPr/>
    </dgm:pt>
    <dgm:pt modelId="{A1EACCA6-4393-462A-888D-506C692CB7A9}" type="pres">
      <dgm:prSet presAssocID="{50F36E77-B549-43B1-9835-0FDED2E9685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3A33D763-6F5B-4CF8-96E8-E9222ABAC047}" type="pres">
      <dgm:prSet presAssocID="{50F36E77-B549-43B1-9835-0FDED2E96857}" presName="descendantText" presStyleLbl="alignAcc1" presStyleIdx="1" presStyleCnt="4">
        <dgm:presLayoutVars>
          <dgm:bulletEnabled val="1"/>
        </dgm:presLayoutVars>
      </dgm:prSet>
      <dgm:spPr/>
    </dgm:pt>
    <dgm:pt modelId="{860F806D-4C9F-4B76-A21B-1CC77958CDF0}" type="pres">
      <dgm:prSet presAssocID="{221460E0-5E65-47DA-B98B-BC9644AF5A11}" presName="sp" presStyleCnt="0"/>
      <dgm:spPr/>
    </dgm:pt>
    <dgm:pt modelId="{BBE1E0BA-22ED-4F86-B8E9-36399370B273}" type="pres">
      <dgm:prSet presAssocID="{9E7973CC-8507-4391-AF99-90FFCD4BAA5A}" presName="composite" presStyleCnt="0"/>
      <dgm:spPr/>
    </dgm:pt>
    <dgm:pt modelId="{06BCE03A-4E10-4AD3-94D5-0B967AEF5908}" type="pres">
      <dgm:prSet presAssocID="{9E7973CC-8507-4391-AF99-90FFCD4BAA5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EF50768-2507-4616-82B0-94E831D49BF5}" type="pres">
      <dgm:prSet presAssocID="{9E7973CC-8507-4391-AF99-90FFCD4BAA5A}" presName="descendantText" presStyleLbl="alignAcc1" presStyleIdx="2" presStyleCnt="4">
        <dgm:presLayoutVars>
          <dgm:bulletEnabled val="1"/>
        </dgm:presLayoutVars>
      </dgm:prSet>
      <dgm:spPr/>
    </dgm:pt>
    <dgm:pt modelId="{52FC397D-447B-48A2-AD00-667DDA5F76D6}" type="pres">
      <dgm:prSet presAssocID="{0BDD173A-7CF9-4494-8580-D6ED8EA526B0}" presName="sp" presStyleCnt="0"/>
      <dgm:spPr/>
    </dgm:pt>
    <dgm:pt modelId="{FB82C09E-B694-47FB-96D6-1B1BA82E40A6}" type="pres">
      <dgm:prSet presAssocID="{C8F767A5-7F4D-4A4B-88ED-A5C93BA7055C}" presName="composite" presStyleCnt="0"/>
      <dgm:spPr/>
    </dgm:pt>
    <dgm:pt modelId="{355F066F-6426-476F-A59F-29A49129917B}" type="pres">
      <dgm:prSet presAssocID="{C8F767A5-7F4D-4A4B-88ED-A5C93BA7055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66C4CE45-E1E8-431D-9945-244818D01137}" type="pres">
      <dgm:prSet presAssocID="{C8F767A5-7F4D-4A4B-88ED-A5C93BA7055C}" presName="descendantText" presStyleLbl="alignAcc1" presStyleIdx="3" presStyleCnt="4" custScaleY="133588">
        <dgm:presLayoutVars>
          <dgm:bulletEnabled val="1"/>
        </dgm:presLayoutVars>
      </dgm:prSet>
      <dgm:spPr/>
    </dgm:pt>
  </dgm:ptLst>
  <dgm:cxnLst>
    <dgm:cxn modelId="{4F28E418-2108-43A5-977A-BD2E36C61DAC}" type="presOf" srcId="{50F36E77-B549-43B1-9835-0FDED2E96857}" destId="{A1EACCA6-4393-462A-888D-506C692CB7A9}" srcOrd="0" destOrd="0" presId="urn:microsoft.com/office/officeart/2005/8/layout/chevron2"/>
    <dgm:cxn modelId="{D3543621-58A4-4BD6-9E39-2A85D672D287}" srcId="{E7720E18-78CB-4825-9EA9-639276263001}" destId="{9E7973CC-8507-4391-AF99-90FFCD4BAA5A}" srcOrd="2" destOrd="0" parTransId="{6C81D4F8-1B81-4055-9ED6-9034C49C6566}" sibTransId="{0BDD173A-7CF9-4494-8580-D6ED8EA526B0}"/>
    <dgm:cxn modelId="{12156D27-D032-4B5B-A2A2-DA55DC536E4E}" type="presOf" srcId="{B077BE18-79F2-4027-87D8-F362FC5C3F04}" destId="{0EF50768-2507-4616-82B0-94E831D49BF5}" srcOrd="0" destOrd="0" presId="urn:microsoft.com/office/officeart/2005/8/layout/chevron2"/>
    <dgm:cxn modelId="{1CF86640-28DC-402A-AA78-443D36933E35}" srcId="{E7720E18-78CB-4825-9EA9-639276263001}" destId="{7528D40B-C57A-420C-BC42-BFF5EF91D192}" srcOrd="0" destOrd="0" parTransId="{1D3E7E6F-2136-4B9A-BAF6-6F055AF0924F}" sibTransId="{C6F738D5-6410-4531-806A-B3835476A8DD}"/>
    <dgm:cxn modelId="{67A56360-4A8B-4AB8-B0EA-74F5EC79994F}" type="presOf" srcId="{C8F767A5-7F4D-4A4B-88ED-A5C93BA7055C}" destId="{355F066F-6426-476F-A59F-29A49129917B}" srcOrd="0" destOrd="0" presId="urn:microsoft.com/office/officeart/2005/8/layout/chevron2"/>
    <dgm:cxn modelId="{D0DCAD52-8CD7-4464-9D05-B39C6A84510C}" srcId="{E7720E18-78CB-4825-9EA9-639276263001}" destId="{50F36E77-B549-43B1-9835-0FDED2E96857}" srcOrd="1" destOrd="0" parTransId="{A6BD7D6C-7148-48B0-BECF-B9073227B707}" sibTransId="{221460E0-5E65-47DA-B98B-BC9644AF5A11}"/>
    <dgm:cxn modelId="{C5FC2087-E565-41FD-8D65-B21DBE73DA5F}" type="presOf" srcId="{901D8AC2-6AC3-42DB-A761-A83A7FC853D9}" destId="{66C4CE45-E1E8-431D-9945-244818D01137}" srcOrd="0" destOrd="0" presId="urn:microsoft.com/office/officeart/2005/8/layout/chevron2"/>
    <dgm:cxn modelId="{AD7B5294-0EAA-4A2F-A242-0B7D7AA0ED3E}" srcId="{7528D40B-C57A-420C-BC42-BFF5EF91D192}" destId="{2FFCC93B-ADAE-4B85-977B-020076658000}" srcOrd="0" destOrd="0" parTransId="{094924F7-AFD1-4D5E-920C-F6C9CF5FEF98}" sibTransId="{8EDB6052-5A67-4D48-8DBE-78481FDF172F}"/>
    <dgm:cxn modelId="{ECDF78A9-92B4-41A9-B570-7E9D4B468C99}" type="presOf" srcId="{7528D40B-C57A-420C-BC42-BFF5EF91D192}" destId="{A318D987-C585-4623-8FF3-282F2BA9C63E}" srcOrd="0" destOrd="0" presId="urn:microsoft.com/office/officeart/2005/8/layout/chevron2"/>
    <dgm:cxn modelId="{F35796AE-1EAD-46AF-B5F3-8131BE1EB3FB}" type="presOf" srcId="{9E7973CC-8507-4391-AF99-90FFCD4BAA5A}" destId="{06BCE03A-4E10-4AD3-94D5-0B967AEF5908}" srcOrd="0" destOrd="0" presId="urn:microsoft.com/office/officeart/2005/8/layout/chevron2"/>
    <dgm:cxn modelId="{397676B0-6C4A-4ADD-98E8-7396CB87040A}" srcId="{E7720E18-78CB-4825-9EA9-639276263001}" destId="{C8F767A5-7F4D-4A4B-88ED-A5C93BA7055C}" srcOrd="3" destOrd="0" parTransId="{B3783EF0-ED04-4EB4-ACD8-B8F0AEB53B6B}" sibTransId="{8FB3E74C-F7B9-411E-A8DD-B4EF879DCEAC}"/>
    <dgm:cxn modelId="{530D64B9-230E-446A-8852-983746B2CE45}" srcId="{9E7973CC-8507-4391-AF99-90FFCD4BAA5A}" destId="{B077BE18-79F2-4027-87D8-F362FC5C3F04}" srcOrd="0" destOrd="0" parTransId="{946FFB4C-60F5-4992-A094-4C5417F2E37D}" sibTransId="{549E78B7-27AA-4940-B95D-473C190791EE}"/>
    <dgm:cxn modelId="{BE2B28C1-3EC9-485F-B7A3-E6EBDE2E3003}" srcId="{C8F767A5-7F4D-4A4B-88ED-A5C93BA7055C}" destId="{901D8AC2-6AC3-42DB-A761-A83A7FC853D9}" srcOrd="0" destOrd="0" parTransId="{A854AABD-81C7-4192-80FE-D12EA97E0419}" sibTransId="{95604E83-A82F-4B2E-8D8A-0EE655C9CA70}"/>
    <dgm:cxn modelId="{22149CC4-C9DE-42B8-A6D9-3187D68644ED}" srcId="{50F36E77-B549-43B1-9835-0FDED2E96857}" destId="{282A672C-8CE4-4983-949F-5B9658617F95}" srcOrd="0" destOrd="0" parTransId="{AE5BCC93-D51D-4205-B367-57CD4289F64F}" sibTransId="{B15E50CA-96F0-40E0-A9AC-9AA820EBB5BF}"/>
    <dgm:cxn modelId="{08E1A9D4-0037-4DE1-920D-EC9E74994304}" type="presOf" srcId="{282A672C-8CE4-4983-949F-5B9658617F95}" destId="{3A33D763-6F5B-4CF8-96E8-E9222ABAC047}" srcOrd="0" destOrd="0" presId="urn:microsoft.com/office/officeart/2005/8/layout/chevron2"/>
    <dgm:cxn modelId="{D488EBE1-5CE8-4C0D-A883-C52DEF83B513}" type="presOf" srcId="{E7720E18-78CB-4825-9EA9-639276263001}" destId="{414E5AF8-CDD6-43B9-8BDA-F514214D18D5}" srcOrd="0" destOrd="0" presId="urn:microsoft.com/office/officeart/2005/8/layout/chevron2"/>
    <dgm:cxn modelId="{1228ECFB-0D18-4436-89F2-A383CE84E45C}" type="presOf" srcId="{2FFCC93B-ADAE-4B85-977B-020076658000}" destId="{68FF8926-7472-4888-870C-DBA40CFCF05D}" srcOrd="0" destOrd="0" presId="urn:microsoft.com/office/officeart/2005/8/layout/chevron2"/>
    <dgm:cxn modelId="{14DE1528-C3B3-4574-9E64-695CEEAC3879}" type="presParOf" srcId="{414E5AF8-CDD6-43B9-8BDA-F514214D18D5}" destId="{3F6EBA70-F8B3-4C6A-BD4D-14573BEAFF9D}" srcOrd="0" destOrd="0" presId="urn:microsoft.com/office/officeart/2005/8/layout/chevron2"/>
    <dgm:cxn modelId="{5E6CFCF5-A9D5-452B-B34A-3E1568BAD51C}" type="presParOf" srcId="{3F6EBA70-F8B3-4C6A-BD4D-14573BEAFF9D}" destId="{A318D987-C585-4623-8FF3-282F2BA9C63E}" srcOrd="0" destOrd="0" presId="urn:microsoft.com/office/officeart/2005/8/layout/chevron2"/>
    <dgm:cxn modelId="{C86180E1-DE46-4DEB-ADD0-39953E16EAAE}" type="presParOf" srcId="{3F6EBA70-F8B3-4C6A-BD4D-14573BEAFF9D}" destId="{68FF8926-7472-4888-870C-DBA40CFCF05D}" srcOrd="1" destOrd="0" presId="urn:microsoft.com/office/officeart/2005/8/layout/chevron2"/>
    <dgm:cxn modelId="{74DEADA9-0CB7-4164-AA1A-21102202A1DC}" type="presParOf" srcId="{414E5AF8-CDD6-43B9-8BDA-F514214D18D5}" destId="{06247A54-FBFE-4C3A-9729-236FD9408B25}" srcOrd="1" destOrd="0" presId="urn:microsoft.com/office/officeart/2005/8/layout/chevron2"/>
    <dgm:cxn modelId="{8A2C219F-734A-4469-B798-F15EF8D4A74A}" type="presParOf" srcId="{414E5AF8-CDD6-43B9-8BDA-F514214D18D5}" destId="{10CC6B92-0797-4CEE-911D-3488D3566176}" srcOrd="2" destOrd="0" presId="urn:microsoft.com/office/officeart/2005/8/layout/chevron2"/>
    <dgm:cxn modelId="{A4516490-844F-4AA0-BF24-2EF37B142BBD}" type="presParOf" srcId="{10CC6B92-0797-4CEE-911D-3488D3566176}" destId="{A1EACCA6-4393-462A-888D-506C692CB7A9}" srcOrd="0" destOrd="0" presId="urn:microsoft.com/office/officeart/2005/8/layout/chevron2"/>
    <dgm:cxn modelId="{35699D0C-E387-4298-895B-23F735550DC4}" type="presParOf" srcId="{10CC6B92-0797-4CEE-911D-3488D3566176}" destId="{3A33D763-6F5B-4CF8-96E8-E9222ABAC047}" srcOrd="1" destOrd="0" presId="urn:microsoft.com/office/officeart/2005/8/layout/chevron2"/>
    <dgm:cxn modelId="{C693962A-2DB2-4BF1-8999-1D4592152069}" type="presParOf" srcId="{414E5AF8-CDD6-43B9-8BDA-F514214D18D5}" destId="{860F806D-4C9F-4B76-A21B-1CC77958CDF0}" srcOrd="3" destOrd="0" presId="urn:microsoft.com/office/officeart/2005/8/layout/chevron2"/>
    <dgm:cxn modelId="{93F23351-3592-4BFA-8E11-604838442043}" type="presParOf" srcId="{414E5AF8-CDD6-43B9-8BDA-F514214D18D5}" destId="{BBE1E0BA-22ED-4F86-B8E9-36399370B273}" srcOrd="4" destOrd="0" presId="urn:microsoft.com/office/officeart/2005/8/layout/chevron2"/>
    <dgm:cxn modelId="{0A1A110D-595B-4D99-A521-A1F8D5C6CB91}" type="presParOf" srcId="{BBE1E0BA-22ED-4F86-B8E9-36399370B273}" destId="{06BCE03A-4E10-4AD3-94D5-0B967AEF5908}" srcOrd="0" destOrd="0" presId="urn:microsoft.com/office/officeart/2005/8/layout/chevron2"/>
    <dgm:cxn modelId="{059113E0-E926-4C0E-A60A-4F75C16E11B5}" type="presParOf" srcId="{BBE1E0BA-22ED-4F86-B8E9-36399370B273}" destId="{0EF50768-2507-4616-82B0-94E831D49BF5}" srcOrd="1" destOrd="0" presId="urn:microsoft.com/office/officeart/2005/8/layout/chevron2"/>
    <dgm:cxn modelId="{CFC6D312-6B15-4C47-BA6A-5E39F51693B1}" type="presParOf" srcId="{414E5AF8-CDD6-43B9-8BDA-F514214D18D5}" destId="{52FC397D-447B-48A2-AD00-667DDA5F76D6}" srcOrd="5" destOrd="0" presId="urn:microsoft.com/office/officeart/2005/8/layout/chevron2"/>
    <dgm:cxn modelId="{F07CCED2-8C7B-4D14-939E-77380D5B6A28}" type="presParOf" srcId="{414E5AF8-CDD6-43B9-8BDA-F514214D18D5}" destId="{FB82C09E-B694-47FB-96D6-1B1BA82E40A6}" srcOrd="6" destOrd="0" presId="urn:microsoft.com/office/officeart/2005/8/layout/chevron2"/>
    <dgm:cxn modelId="{4EC6C044-E293-4DE8-9838-1733E74A7F3A}" type="presParOf" srcId="{FB82C09E-B694-47FB-96D6-1B1BA82E40A6}" destId="{355F066F-6426-476F-A59F-29A49129917B}" srcOrd="0" destOrd="0" presId="urn:microsoft.com/office/officeart/2005/8/layout/chevron2"/>
    <dgm:cxn modelId="{6230B617-382F-4029-ADA9-221CF55056B3}" type="presParOf" srcId="{FB82C09E-B694-47FB-96D6-1B1BA82E40A6}" destId="{66C4CE45-E1E8-431D-9945-244818D011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79463-BF5F-443B-9655-C5F6B18C5F8B}">
      <dsp:nvSpPr>
        <dsp:cNvPr id="0" name=""/>
        <dsp:cNvSpPr/>
      </dsp:nvSpPr>
      <dsp:spPr>
        <a:xfrm rot="5400000">
          <a:off x="-212830" y="376884"/>
          <a:ext cx="1418871" cy="993209"/>
        </a:xfrm>
        <a:prstGeom prst="chevron">
          <a:avLst/>
        </a:prstGeom>
        <a:solidFill>
          <a:srgbClr val="B8B9C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660658"/>
        <a:ext cx="993209" cy="425662"/>
      </dsp:txXfrm>
    </dsp:sp>
    <dsp:sp modelId="{87E9FB4F-1A21-45AC-A672-D141E5B54EBC}">
      <dsp:nvSpPr>
        <dsp:cNvPr id="0" name=""/>
        <dsp:cNvSpPr/>
      </dsp:nvSpPr>
      <dsp:spPr>
        <a:xfrm rot="5400000">
          <a:off x="8587889" y="-7587396"/>
          <a:ext cx="1235809" cy="16425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выявить ценности, особенности, традиции и возможности в муниципальных системах образования в отношении реализации приоритетов профессионального развития педагогических кадров</a:t>
          </a:r>
        </a:p>
      </dsp:txBody>
      <dsp:txXfrm rot="-5400000">
        <a:off x="993210" y="67610"/>
        <a:ext cx="16364841" cy="1115155"/>
      </dsp:txXfrm>
    </dsp:sp>
    <dsp:sp modelId="{9B4AD5C5-422C-433C-A793-396199CB161A}">
      <dsp:nvSpPr>
        <dsp:cNvPr id="0" name=""/>
        <dsp:cNvSpPr/>
      </dsp:nvSpPr>
      <dsp:spPr>
        <a:xfrm rot="5400000">
          <a:off x="-212830" y="1684308"/>
          <a:ext cx="1418871" cy="993209"/>
        </a:xfrm>
        <a:prstGeom prst="chevron">
          <a:avLst/>
        </a:prstGeom>
        <a:solidFill>
          <a:srgbClr val="B8B9C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1968082"/>
        <a:ext cx="993209" cy="425662"/>
      </dsp:txXfrm>
    </dsp:sp>
    <dsp:sp modelId="{F1F246ED-4CA9-4868-83BE-4F0B15678C0A}">
      <dsp:nvSpPr>
        <dsp:cNvPr id="0" name=""/>
        <dsp:cNvSpPr/>
      </dsp:nvSpPr>
      <dsp:spPr>
        <a:xfrm rot="5400000">
          <a:off x="8744660" y="-6279973"/>
          <a:ext cx="922266" cy="16425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определить актуальный запрос педагогических кадров на профессиональную подготовку и профессиональное развитие в муниципальных образовательных организациях</a:t>
          </a:r>
        </a:p>
      </dsp:txBody>
      <dsp:txXfrm rot="-5400000">
        <a:off x="993210" y="1516498"/>
        <a:ext cx="16380147" cy="832224"/>
      </dsp:txXfrm>
    </dsp:sp>
    <dsp:sp modelId="{76FE26A2-6047-45B5-9275-5D933963886E}">
      <dsp:nvSpPr>
        <dsp:cNvPr id="0" name=""/>
        <dsp:cNvSpPr/>
      </dsp:nvSpPr>
      <dsp:spPr>
        <a:xfrm rot="5400000">
          <a:off x="-212830" y="2991732"/>
          <a:ext cx="1418871" cy="993209"/>
        </a:xfrm>
        <a:prstGeom prst="chevron">
          <a:avLst/>
        </a:prstGeom>
        <a:solidFill>
          <a:srgbClr val="B8B9C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275506"/>
        <a:ext cx="993209" cy="425662"/>
      </dsp:txXfrm>
    </dsp:sp>
    <dsp:sp modelId="{D7268BD7-E695-4083-AB5C-3C296AEE8219}">
      <dsp:nvSpPr>
        <dsp:cNvPr id="0" name=""/>
        <dsp:cNvSpPr/>
      </dsp:nvSpPr>
      <dsp:spPr>
        <a:xfrm rot="5400000">
          <a:off x="8781002" y="-4972549"/>
          <a:ext cx="849582" cy="16425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выяснить проблемы построения МС НМС профессионального развития педагогических работников и управленческих кадров в условиях обеспечения единства ЕФС НМС</a:t>
          </a:r>
        </a:p>
      </dsp:txBody>
      <dsp:txXfrm rot="-5400000">
        <a:off x="993210" y="2856716"/>
        <a:ext cx="16383695" cy="766636"/>
      </dsp:txXfrm>
    </dsp:sp>
    <dsp:sp modelId="{8B2163A5-8085-4E19-AF67-26D053ADB5D5}">
      <dsp:nvSpPr>
        <dsp:cNvPr id="0" name=""/>
        <dsp:cNvSpPr/>
      </dsp:nvSpPr>
      <dsp:spPr>
        <a:xfrm rot="5400000">
          <a:off x="-212830" y="4299155"/>
          <a:ext cx="1418871" cy="993209"/>
        </a:xfrm>
        <a:prstGeom prst="chevron">
          <a:avLst/>
        </a:prstGeom>
        <a:solidFill>
          <a:srgbClr val="B8B9C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4582929"/>
        <a:ext cx="993209" cy="425662"/>
      </dsp:txXfrm>
    </dsp:sp>
    <dsp:sp modelId="{9635DC5F-B198-4D05-AA60-560376DF5752}">
      <dsp:nvSpPr>
        <dsp:cNvPr id="0" name=""/>
        <dsp:cNvSpPr/>
      </dsp:nvSpPr>
      <dsp:spPr>
        <a:xfrm rot="5400000">
          <a:off x="8744660" y="-3665125"/>
          <a:ext cx="922266" cy="16425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установить, какие образовательные организации муниципальной системы образования могут стать субъектами научно-методической деятельности</a:t>
          </a:r>
        </a:p>
      </dsp:txBody>
      <dsp:txXfrm rot="-5400000">
        <a:off x="993210" y="4131346"/>
        <a:ext cx="16380147" cy="832224"/>
      </dsp:txXfrm>
    </dsp:sp>
    <dsp:sp modelId="{392C6199-BA5F-4DCF-B75D-343A0067F956}">
      <dsp:nvSpPr>
        <dsp:cNvPr id="0" name=""/>
        <dsp:cNvSpPr/>
      </dsp:nvSpPr>
      <dsp:spPr>
        <a:xfrm rot="5400000">
          <a:off x="-212830" y="5606579"/>
          <a:ext cx="1418871" cy="993209"/>
        </a:xfrm>
        <a:prstGeom prst="chevron">
          <a:avLst/>
        </a:prstGeom>
        <a:solidFill>
          <a:srgbClr val="B8B9C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5890353"/>
        <a:ext cx="993209" cy="425662"/>
      </dsp:txXfrm>
    </dsp:sp>
    <dsp:sp modelId="{26E9313A-8A2A-45F8-B576-43A2330399F6}">
      <dsp:nvSpPr>
        <dsp:cNvPr id="0" name=""/>
        <dsp:cNvSpPr/>
      </dsp:nvSpPr>
      <dsp:spPr>
        <a:xfrm rot="5400000">
          <a:off x="8744660" y="-2357701"/>
          <a:ext cx="922266" cy="164251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показать пути и средства обеспечения единства МС НМС профессионального развития педагогических работников в условиях интеграции в РС НМС и ЕФС НМС</a:t>
          </a:r>
        </a:p>
      </dsp:txBody>
      <dsp:txXfrm rot="-5400000">
        <a:off x="993210" y="5438770"/>
        <a:ext cx="16380147" cy="832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8D987-C585-4623-8FF3-282F2BA9C63E}">
      <dsp:nvSpPr>
        <dsp:cNvPr id="0" name=""/>
        <dsp:cNvSpPr/>
      </dsp:nvSpPr>
      <dsp:spPr>
        <a:xfrm rot="5400000">
          <a:off x="-187271" y="187271"/>
          <a:ext cx="1248479" cy="873935"/>
        </a:xfrm>
        <a:prstGeom prst="chevron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 1</a:t>
          </a:r>
        </a:p>
      </dsp:txBody>
      <dsp:txXfrm rot="-5400000">
        <a:off x="2" y="436967"/>
        <a:ext cx="873935" cy="374544"/>
      </dsp:txXfrm>
    </dsp:sp>
    <dsp:sp modelId="{68FF8926-7472-4888-870C-DBA40CFCF05D}">
      <dsp:nvSpPr>
        <dsp:cNvPr id="0" name=""/>
        <dsp:cNvSpPr/>
      </dsp:nvSpPr>
      <dsp:spPr>
        <a:xfrm rot="5400000">
          <a:off x="3834932" y="-2952599"/>
          <a:ext cx="811511" cy="6733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Управление образовательной деятельностью общеобразовательной организации</a:t>
          </a:r>
        </a:p>
      </dsp:txBody>
      <dsp:txXfrm rot="-5400000">
        <a:off x="873936" y="48012"/>
        <a:ext cx="6693890" cy="732281"/>
      </dsp:txXfrm>
    </dsp:sp>
    <dsp:sp modelId="{A1EACCA6-4393-462A-888D-506C692CB7A9}">
      <dsp:nvSpPr>
        <dsp:cNvPr id="0" name=""/>
        <dsp:cNvSpPr/>
      </dsp:nvSpPr>
      <dsp:spPr>
        <a:xfrm rot="5400000">
          <a:off x="-187271" y="1302520"/>
          <a:ext cx="1248479" cy="873935"/>
        </a:xfrm>
        <a:prstGeom prst="chevron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 2</a:t>
          </a:r>
        </a:p>
      </dsp:txBody>
      <dsp:txXfrm rot="-5400000">
        <a:off x="2" y="1552216"/>
        <a:ext cx="873935" cy="374544"/>
      </dsp:txXfrm>
    </dsp:sp>
    <dsp:sp modelId="{3A33D763-6F5B-4CF8-96E8-E9222ABAC047}">
      <dsp:nvSpPr>
        <dsp:cNvPr id="0" name=""/>
        <dsp:cNvSpPr/>
      </dsp:nvSpPr>
      <dsp:spPr>
        <a:xfrm rot="5400000">
          <a:off x="3834932" y="-1845747"/>
          <a:ext cx="811511" cy="6733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Администрирование деятельности общеобразовательной организации</a:t>
          </a:r>
        </a:p>
      </dsp:txBody>
      <dsp:txXfrm rot="-5400000">
        <a:off x="873936" y="1154864"/>
        <a:ext cx="6693890" cy="732281"/>
      </dsp:txXfrm>
    </dsp:sp>
    <dsp:sp modelId="{06BCE03A-4E10-4AD3-94D5-0B967AEF5908}">
      <dsp:nvSpPr>
        <dsp:cNvPr id="0" name=""/>
        <dsp:cNvSpPr/>
      </dsp:nvSpPr>
      <dsp:spPr>
        <a:xfrm rot="5400000">
          <a:off x="-187271" y="2409372"/>
          <a:ext cx="1248479" cy="873935"/>
        </a:xfrm>
        <a:prstGeom prst="chevron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 3</a:t>
          </a:r>
        </a:p>
      </dsp:txBody>
      <dsp:txXfrm rot="-5400000">
        <a:off x="2" y="2659068"/>
        <a:ext cx="873935" cy="374544"/>
      </dsp:txXfrm>
    </dsp:sp>
    <dsp:sp modelId="{0EF50768-2507-4616-82B0-94E831D49BF5}">
      <dsp:nvSpPr>
        <dsp:cNvPr id="0" name=""/>
        <dsp:cNvSpPr/>
      </dsp:nvSpPr>
      <dsp:spPr>
        <a:xfrm rot="5400000">
          <a:off x="3834932" y="-738896"/>
          <a:ext cx="811511" cy="6733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Управление развитием общеобразовательной организации</a:t>
          </a:r>
        </a:p>
      </dsp:txBody>
      <dsp:txXfrm rot="-5400000">
        <a:off x="873936" y="2261715"/>
        <a:ext cx="6693890" cy="732281"/>
      </dsp:txXfrm>
    </dsp:sp>
    <dsp:sp modelId="{355F066F-6426-476F-A59F-29A49129917B}">
      <dsp:nvSpPr>
        <dsp:cNvPr id="0" name=""/>
        <dsp:cNvSpPr/>
      </dsp:nvSpPr>
      <dsp:spPr>
        <a:xfrm rot="5400000">
          <a:off x="-187271" y="3652508"/>
          <a:ext cx="1248479" cy="873935"/>
        </a:xfrm>
        <a:prstGeom prst="chevron">
          <a:avLst/>
        </a:prstGeom>
        <a:solidFill>
          <a:srgbClr val="C000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Кейс 4</a:t>
          </a:r>
        </a:p>
      </dsp:txBody>
      <dsp:txXfrm rot="-5400000">
        <a:off x="2" y="3902204"/>
        <a:ext cx="873935" cy="374544"/>
      </dsp:txXfrm>
    </dsp:sp>
    <dsp:sp modelId="{66C4CE45-E1E8-431D-9945-244818D01137}">
      <dsp:nvSpPr>
        <dsp:cNvPr id="0" name=""/>
        <dsp:cNvSpPr/>
      </dsp:nvSpPr>
      <dsp:spPr>
        <a:xfrm rot="5400000">
          <a:off x="3698647" y="504239"/>
          <a:ext cx="1084082" cy="67335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Управление взаимодействием общеобразовательной организации с участниками отношений в сфере образования и социальными партнерами</a:t>
          </a:r>
        </a:p>
      </dsp:txBody>
      <dsp:txXfrm rot="-5400000">
        <a:off x="873936" y="3381872"/>
        <a:ext cx="6680584" cy="978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D8568F0-B6DD-4DC4-B8AB-2F31A2B6FC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177D988-482B-4167-BAD7-16A8EB1C86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3CEBCA8-EA2C-4252-AB23-20DD425868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7FBF2C8-B16E-4521-97FC-2A77140B69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85D7DF5-B86A-4AB5-9829-66EFB6CEF8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DD92D6B-9FBD-4538-A25C-AB57718569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6229950-CA9D-46DE-AA28-7CE7D5C1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5881" y="746125"/>
            <a:ext cx="6629400" cy="3729038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8F10DBB-C2A0-494B-8572-ADC3D8FC39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/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/>
            <a:fld id="{25840E08-38CE-4ECA-BDEB-CA7AEDF1FA3C}" type="slidenum">
              <a:rPr lang="ru-RU" smtClean="0">
                <a:solidFill>
                  <a:prstClr val="black"/>
                </a:solidFill>
                <a:latin typeface="Calibri" pitchFamily="34" charset="0" panose="020F0502020204030204"/>
              </a:rPr>
              <a:t>‹#›</a:t>
            </a:fld>
            <a:endParaRPr lang="ru-RU" dirty="0">
              <a:solidFill>
                <a:prstClr val="black"/>
              </a:solidFill>
              <a:latin typeface="Calibri" pitchFamily="34" charset="0" panose="020F050202020403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CB1EE6B-8C7D-49C6-AE85-45C7C6D775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C41709D-E5BD-420B-988B-24FEEB164A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5A87ACC-5C44-4E8A-929C-90188222D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224CC37-5735-4B50-B82C-9697C8395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D6BEB62-B08E-4B69-A282-936ABF53E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5FF4966-1BAB-4E17-AE82-AAE534604993}" type="datetimeFigureOut">
              <a:rPr lang="en-US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4D8571B-33A1-4EE6-A10B-0B1D0F2193D7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A103E1A-6F54-4F2F-8013-8843D01EA069}" type="datetimeFigureOut">
              <a:rPr lang="en-US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48886A3-2ACA-4B9D-9DA7-64DBFF01674F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2448209-E94A-42CB-902F-A3691B2A0ACF}" type="datetimeFigureOut">
              <a:rPr lang="en-US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FA755FF-D743-4636-8122-B4C667DBCBF7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A5FFB7E-61EC-4C3E-9479-02FB8D86A356}" type="datetimeFigureOut">
              <a:rPr lang="en-US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AB60814-C218-4F58-9FBA-0A52F98EE6F5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BFFF822-8319-4D43-A453-5B531FEA258A}" type="datetimeFigureOut">
              <a:rPr lang="en-US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8E90A41-0A2D-4811-89B0-B86C40C0DD24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10A66A2-6409-4FF1-B077-7953DA93D9B6}" type="datetimeFigureOut">
              <a:rPr lang="en-US"/>
              <a:t>9/11/2024</a:t>
            </a:fld>
            <a:endParaRPr lang="en-US"/>
          </a:p>
        </p:txBody>
      </p:sp>
      <p:sp>
        <p:nvSpPr>
          <p:cNvPr id="6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9C853E7-6AEF-4DF1-B94F-F229F572AAB1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6A5613E-00A1-44C7-B63C-53494E1A8774}" type="datetimeFigureOut">
              <a:rPr lang="en-US"/>
              <a:t>9/11/2024</a:t>
            </a:fld>
            <a:endParaRPr lang="en-US"/>
          </a:p>
        </p:txBody>
      </p:sp>
      <p:sp>
        <p:nvSpPr>
          <p:cNvPr id="8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7BF4F5B-1BE7-4EDE-A43D-9B808005E5C2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7F197C4-692B-4C2C-92C6-DDC5D6FF3078}" type="datetimeFigureOut">
              <a:rPr lang="en-US"/>
              <a:t>9/11/2024</a:t>
            </a:fld>
            <a:endParaRPr lang="en-US"/>
          </a:p>
        </p:txBody>
      </p:sp>
      <p:sp>
        <p:nvSpPr>
          <p:cNvPr id="4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6CDBE5B-9664-4E45-B358-9BBA818AD374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51FA71-1B96-41BC-93F4-EFFBA1CF66D7}" type="datetimeFigureOut">
              <a:rPr lang="en-US"/>
              <a:t>9/11/2024</a:t>
            </a:fld>
            <a:endParaRPr lang="en-US"/>
          </a:p>
        </p:txBody>
      </p:sp>
      <p:sp>
        <p:nvSpPr>
          <p:cNvPr id="3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198D5B7-EAF8-453C-BDA1-2F171C4DFB7B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C223FA9-C79E-46CA-9ED7-AC56F601E859}" type="datetimeFigureOut">
              <a:rPr lang="en-US"/>
              <a:t>9/11/2024</a:t>
            </a:fld>
            <a:endParaRPr lang="en-US"/>
          </a:p>
        </p:txBody>
      </p:sp>
      <p:sp>
        <p:nvSpPr>
          <p:cNvPr id="6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4C406E6-FC28-420D-B11D-390E7DAF15A5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2C1E45B-5B35-4D4B-AF99-9FE151804400}" type="datetimeFigureOut">
              <a:rPr lang="en-US"/>
              <a:t>9/11/2024</a:t>
            </a:fld>
            <a:endParaRPr lang="en-US"/>
          </a:p>
        </p:txBody>
      </p:sp>
      <p:sp>
        <p:nvSpPr>
          <p:cNvPr id="6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BDA4D9E-EA32-4CB0-A348-16BEDB07CF78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EditPoints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>
            <a:prstTxWarp prst="textNoShape">
              <a:avLst/>
            </a:prstTxWarp>
          </a:bodyPr>
          <a:lstStyle/>
          <a:p>
            <a:r>
              <a:rPr lang="en-US" altLang="ru-RU"/>
              <a:t>Click to edit Master title style</a:t>
            </a:r>
          </a:p>
        </p:txBody>
      </p:sp>
      <p:sp>
        <p:nvSpPr>
          <p:cNvPr id="2051" name="Text Placeholder 2"/>
          <p:cNvSpPr>
            <a:spLocks noGrp="1" noEditPoints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B6DE516-F5DA-4544-BA52-85E6DE967EC8}" type="datetimeFigureOut">
              <a:rPr lang="en-US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ctr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C2D0C6C-9038-46DF-918C-98623B440608}" type="slidenum">
              <a:rPr lang="en-US" altLang="ru-RU"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 panose="020F050202020403020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5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openxmlformats.org/officeDocument/2006/relationships/diagramDrawing" Target="../diagrams/drawing1.xml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openxmlformats.org/officeDocument/2006/relationships/diagramDrawing" Target="../diagrams/drawing2.xml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Freeform 2"/>
          <p:cNvGrpSpPr/>
          <p:nvPr/>
        </p:nvGrpSpPr>
        <p:grpSpPr bwMode="auto">
          <a:xfrm>
            <a:off x="533400" y="571500"/>
            <a:ext cx="3429000" cy="1473200"/>
            <a:chOff x="648" y="648"/>
            <a:chExt cx="1848" cy="640"/>
          </a:xfrm>
        </p:grpSpPr>
        <p:pic>
          <p:nvPicPr>
            <p:cNvPr id="1025" name="Freeform 2"/>
            <p:cNvPicPr>
              <a:picLocks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648" y="648"/>
              <a:ext cx="1848" cy="640"/>
            </a:xfrm>
            <a:prstGeom prst="rect">
              <a:avLst/>
            </a:prstGeom>
            <a:noFill/>
          </p:spPr>
        </p:pic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648" y="648"/>
              <a:ext cx="1840" cy="63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8" name="Group 3"/>
          <p:cNvGrpSpPr/>
          <p:nvPr/>
        </p:nvGrpSpPr>
        <p:grpSpPr bwMode="auto">
          <a:xfrm>
            <a:off x="76200" y="2171700"/>
            <a:ext cx="18288000" cy="7922945"/>
            <a:chOff x="0" y="0"/>
            <a:chExt cx="4816593" cy="1922617"/>
          </a:xfrm>
        </p:grpSpPr>
        <p:sp>
          <p:nvSpPr>
            <p:cNvPr id="1031" name="Freeform 4"/>
            <p:cNvSpPr/>
            <p:nvPr/>
          </p:nvSpPr>
          <p:spPr bwMode="auto">
            <a:xfrm>
              <a:off x="0" y="0"/>
              <a:ext cx="4816592" cy="1922617"/>
            </a:xfrm>
            <a:custGeom>
              <a:avLst/>
              <a:rect l="l" t="t" r="r" b="b"/>
              <a:pathLst>
                <a:path w="4816592" h="1922617">
                  <a:moveTo>
                    <a:pt x="0" y="0"/>
                  </a:moveTo>
                  <a:lnTo>
                    <a:pt x="4816592" y="0"/>
                  </a:lnTo>
                  <a:lnTo>
                    <a:pt x="4816592" y="1922617"/>
                  </a:lnTo>
                  <a:lnTo>
                    <a:pt x="0" y="19226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304F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" name="TextBox 5"/>
            <p:cNvSpPr txBox="1">
              <a:spLocks noChangeArrowheads="1"/>
            </p:cNvSpPr>
            <p:nvPr/>
          </p:nvSpPr>
          <p:spPr bwMode="auto">
            <a:xfrm>
              <a:off x="0" y="19050"/>
              <a:ext cx="4816593" cy="1903567"/>
            </a:xfrm>
            <a:prstGeom prst="rect">
              <a:avLst/>
            </a:prstGeom>
            <a:noFill/>
            <a:ln>
              <a:noFill/>
            </a:ln>
          </p:spPr>
          <p:txBody>
            <a:bodyPr lIns="50800" tIns="50800" rIns="50800" bIns="50800" anchor="ctr"/>
            <a:lstStyle>
              <a:lvl1pPr>
                <a:defRPr>
                  <a:solidFill>
                    <a:schemeClr val="tx1"/>
                  </a:solidFill>
                  <a:latin typeface="Calibri" pitchFamily="34" charset="0" panose="020F0502020204030204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 panose="020F0502020204030204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 panose="020F0502020204030204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 panose="020F0502020204030204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 panose="020F050202020403020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 panose="020F050202020403020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 panose="020F050202020403020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 panose="020F050202020403020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 panose="020F0502020204030204"/>
                </a:defRPr>
              </a:lvl9pPr>
            </a:lstStyle>
            <a:p>
              <a:pPr algn="ctr" eaLnBrk="1" hangingPunct="1">
                <a:lnSpc>
                  <a:spcPts val="1763"/>
                </a:lnSpc>
              </a:pPr>
              <a:endParaRPr lang="ru-RU" altLang="ru-RU"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endParaRPr>
            </a:p>
          </p:txBody>
        </p:sp>
      </p:grp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828800" y="3498963"/>
            <a:ext cx="14249398" cy="26734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9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400" b="1" i="0" u="none" strike="noStrike" dirty="0">
                <a:solidFill>
                  <a:schemeClr val="bg1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«</a:t>
            </a:r>
            <a:r>
              <a:rPr lang="ru-RU" sz="4400" b="1" i="0" u="none" strike="noStrike">
                <a:solidFill>
                  <a:schemeClr val="bg1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Состояние и предпосылки построения муниципальной системы научно-методического сопровождения профессионального развития педагогических кадров в г. Якутске"</a:t>
            </a:r>
            <a:endParaRPr lang="en-US" altLang="ru-RU" sz="4400" dirty="0">
              <a:solidFill>
                <a:schemeClr val="bg1"/>
              </a:solidFill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533400" y="8678863"/>
            <a:ext cx="17526002" cy="102606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en-US" sz="2400" dirty="0">
                <a:solidFill>
                  <a:schemeClr val="bg1"/>
                </a:solidFill>
                <a:latin typeface="Circe Bold" pitchFamily="34" charset="0"/>
                <a:ea typeface="Arial" pitchFamily="34" charset="0" panose="020B0604020202020204"/>
                <a:cs typeface="Arial" pitchFamily="34" charset="0" panose="020B0604020202020204"/>
              </a:rPr>
              <a:t>Научный руководитель ФИП РАО - Золотарева Ангелина Викторовна, доктор педагогических наук, член-корреспондент РАО, профессор кафедры педагогических технологий ЯГПУ им. К.Д. Ушинского, Заслуженный учитель РФ </a:t>
            </a:r>
          </a:p>
          <a:p>
            <a:pPr eaLnBrk="1" hangingPunct="1">
              <a:lnSpc>
                <a:spcPts val="2313"/>
              </a:lnSpc>
            </a:pPr>
            <a:endParaRPr lang="en-US" altLang="ru-RU" sz="2100" dirty="0">
              <a:solidFill>
                <a:schemeClr val="bg1"/>
              </a:solidFill>
              <a:latin typeface="Circe Bold" pitchFamily="34" charset="0"/>
            </a:endParaRPr>
          </a:p>
        </p:txBody>
      </p:sp>
      <p:pic>
        <p:nvPicPr>
          <p:cNvPr id="1033" name="Picture 8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468602" y="266700"/>
            <a:ext cx="1904998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1119901"/>
          <a:ext cx="17830800" cy="9148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6705600"/>
                <a:gridCol w="6781800"/>
              </a:tblGrid>
              <a:tr h="557255"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solidFill>
                            <a:schemeClr val="bg1"/>
                          </a:solidFill>
                        </a:rPr>
                        <a:t>Профессиональная компетенций</a:t>
                      </a: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solidFill>
                            <a:schemeClr val="bg1"/>
                          </a:solidFill>
                        </a:rPr>
                        <a:t>Высокий уровень освоения</a:t>
                      </a:r>
                      <a:endParaRPr lang="en-US" sz="28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Профессиональные дефициты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0658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Управление образовательной деятельностью общеобразовательной организации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организовывать разработку, корректировку и утверждение основных образовательных программ в соответствии с ФГОС ООО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руководить деятельностью по созданию условий социализации обучающихся и индивидуализации обучения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формировать образовательную среду организации, в том числе, цифровую образовательную среду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организовывать работу по самообследованию организации, внутришкольному контролю, обеспечению функционирования внутренней системы оценки и мониторинга образовательных результатов обучающихся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планировать результаты реализации образовательных программ и осуществление образовательной деятельности образовательной организации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/>
                </a:tc>
              </a:tr>
              <a:tr h="1319882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Администрирование деятельности общеобразовательной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обеспечивать реализацию кадровой политики, осуществлять подбор и расстановку кадров в соответствии с уставом общеобразовательной организации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планировать, координировать и контролировать деятельность структурных подразделений общеобразовательной организации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формировать и поддерживать организационную культуру общеобразовательной организации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руководить разработкой, актуализацией и утверждением локальных нормативных актов общеобразовательной организации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/>
                </a:tc>
              </a:tr>
              <a:tr h="1639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Управление развитием общеобразовательной организации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руководить развитием общеобразовательной организации с учетом правовых норм законодательства Российской Федерации, субъекта Российской Федерации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планировать разные виды деятельности организации в соответствии с учредительными документами и программой развития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marL="285750" indent="-285750">
                        <a:buFont typeface="Arial" pitchFamily="34" charset="0" panose="020B0604020202020204"/>
                        <a:buChar char="•"/>
                      </a:pP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latin typeface="+mn-lt"/>
                        </a:rPr>
                        <a:t>Умение управлять реализацией программы развития организации, ее ресурсным обеспечением, координацией деятельности участников образовательных отношений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прогнозировать количественные и качественные параметры развития организации с учетом социально-экономических, социокультурных и этнокультурных аспектов среды</a:t>
                      </a:r>
                      <a:endParaRPr lang="ru-RU" sz="1800" b="1" dirty="0">
                        <a:latin typeface="+mn-lt"/>
                      </a:endParaRPr>
                    </a:p>
                  </a:txBody>
                  <a:tcPr/>
                </a:tc>
              </a:tr>
              <a:tr h="2388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Управление взаимодействием общеобразовательной организации с участниками отношений в сфере образования и социальными партнерами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определять форматы взаимодействия, в том числе сетевого взаимодействия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определять потребности, направления и ожидаемые результаты взаимодействия с участниками отношений в сфере образования и социальными партнерами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формировать положительный имидж общеобразовательной организации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  <a:p>
                      <a:pPr marL="0" indent="0">
                        <a:buFont typeface="Arial" pitchFamily="34" charset="0" panose="020B0604020202020204"/>
                        <a:buNone/>
                      </a:pP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организовывать и координировать социальное партнерство с местным и бизнес-сообществами, организациями культуры, досуга и спорта, другими организациями по реализации образовательных и досугово-развивающих программ</a:t>
                      </a:r>
                    </a:p>
                    <a:p>
                      <a:pPr marL="285750" indent="-285750">
                        <a:buFont typeface="Arial" pitchFamily="34" charset="0" panose="020B0604020202020204"/>
                        <a:buChar char="•"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Умение содействовать деятельности общественных объединений обучающихся, работников организации, родителей и педагогической общественности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Текст. поле 1"/>
          <p:cNvSpPr txBox="1"/>
          <p:nvPr/>
        </p:nvSpPr>
        <p:spPr>
          <a:xfrm>
            <a:off x="1600200" y="0"/>
            <a:ext cx="152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Уровень владения руководителей образовательных организаций профессиональными компетенциями</a:t>
            </a:r>
            <a:endParaRPr sz="2800" b="1" i="0" u="none" strike="noStrik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1833465"/>
          <a:ext cx="16477858" cy="8034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7224"/>
                <a:gridCol w="2350667"/>
                <a:gridCol w="2400386"/>
                <a:gridCol w="2400386"/>
                <a:gridCol w="2444571"/>
                <a:gridCol w="2444624"/>
              </a:tblGrid>
              <a:tr h="1764429">
                <a:tc rowSpan="2"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Наименование компетенции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Высокий уровень (%)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Уровень выше среднего (%) 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Средний уровень (%)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Уровень ниже среднего (%)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Низкий уровень (%)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1"/>
                    </a:solidFill>
                  </a:tcPr>
                </a:tc>
              </a:tr>
              <a:tr h="771784">
                <a:tc vMerge="1">
                  <a:txBody>
                    <a:bodyPr lIns="137159" tIns="68579" rIns="137159" bIns="68579"/>
                    <a:lstStyle/>
                    <a:p>
                      <a:pPr defTabSz="1028700"/>
                      <a:endParaRPr lang="ru-RU" sz="2700"/>
                    </a:p>
                  </a:txBody>
                  <a:tcPr marL="137159" marR="137159" marT="68579" marB="68579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2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1,8-1,99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1,6-1,79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1,4-1,59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&lt;1,4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</a:tr>
              <a:tr h="771784">
                <a:tc>
                  <a:txBody>
                    <a:bodyPr lIns="102870" tIns="0" rIns="102870" bIns="0" anchor="ctr"/>
                    <a:lstStyle/>
                    <a:p>
                      <a:pPr algn="just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целеполагание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15,27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26,68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8,59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7,83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41,63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784">
                <a:tc>
                  <a:txBody>
                    <a:bodyPr lIns="102870" tIns="0" rIns="102870" bIns="0" anchor="ctr"/>
                    <a:lstStyle/>
                    <a:p>
                      <a:pPr algn="just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технологическая 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6,17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29,25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16,59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27,47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20,51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71784">
                <a:tc>
                  <a:txBody>
                    <a:bodyPr lIns="102870" tIns="0" rIns="102870" bIns="0" anchor="ctr"/>
                    <a:lstStyle/>
                    <a:p>
                      <a:pPr algn="just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оценочная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7,75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49,96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24,88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10,05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7,36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</a:tr>
              <a:tr h="771784">
                <a:tc>
                  <a:txBody>
                    <a:bodyPr lIns="102870" tIns="0" rIns="102870" bIns="0" anchor="ctr"/>
                    <a:lstStyle/>
                    <a:p>
                      <a:pPr algn="just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мотивационная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26,89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49,91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14,91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4,25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4,05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</a:tr>
              <a:tr h="771784">
                <a:tc>
                  <a:txBody>
                    <a:bodyPr lIns="102870" tIns="0" rIns="102870" bIns="0" anchor="ctr"/>
                    <a:lstStyle/>
                    <a:p>
                      <a:pPr algn="just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методическая 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8,24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43,38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29,95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11,90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6,53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</a:tr>
              <a:tr h="867517">
                <a:tc>
                  <a:txBody>
                    <a:bodyPr lIns="102870" tIns="0" rIns="102870" bIns="0" anchor="ctr"/>
                    <a:lstStyle/>
                    <a:p>
                      <a:pPr algn="just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коммуникативная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20,67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45,33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16,77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9,39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7,83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</a:tr>
              <a:tr h="771784">
                <a:tc>
                  <a:txBody>
                    <a:bodyPr lIns="102870" tIns="0" rIns="102870" bIns="0" anchor="ctr"/>
                    <a:lstStyle/>
                    <a:p>
                      <a:pPr algn="just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ИКТ компетенция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4,73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35,35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33,26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18,18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 lIns="102870" tIns="0" rIns="102870" bIns="0" anchor="ctr"/>
                    <a:lstStyle/>
                    <a:p>
                      <a:pPr algn="ctr" defTabSz="1028700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400" dirty="0">
                          <a:effectLst/>
                          <a:latin typeface="Calibri" pitchFamily="34" charset="0" panose="020F0502020204030204"/>
                          <a:cs typeface="Calibri" pitchFamily="34" charset="0" panose="020F0502020204030204"/>
                        </a:rPr>
                        <a:t>8,49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DengXian" pitchFamily="2" charset="-122" panose="02010600030101010101"/>
                        <a:cs typeface="Calibri" pitchFamily="34" charset="0" panose="020F0502020204030204"/>
                      </a:endParaRPr>
                    </a:p>
                  </a:txBody>
                  <a:tcPr marL="102870" marR="10287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0" y="366083"/>
            <a:ext cx="16477858" cy="6421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>
            <a:lvl1pPr indent="502445"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defTabSz="1371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marL="0" marR="0" indent="502445" algn="l" defTabSz="1371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altLang="ru-RU" sz="3600" b="1" i="0" u="none" strike="noStrike" cap="none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 panose="020F0502020204030204"/>
                <a:ea typeface="DengXian" pitchFamily="2" charset="-122" panose="02010600030101010101"/>
                <a:cs typeface="Calibri" pitchFamily="34" charset="0" panose="020F0502020204030204"/>
              </a:rPr>
              <a:t>Результаты освоения метапредметных компетенций учителями г. Якутска</a:t>
            </a:r>
            <a:endParaRPr kumimoji="0" lang="ru-RU" altLang="ru-RU" sz="3600" b="1" i="0" u="none" strike="noStrike" cap="none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 panose="020F0502020204030204"/>
              <a:cs typeface="Calibri" pitchFamily="34" charset="0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381001" y="264220"/>
            <a:ext cx="1758964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indent="36576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Диагностика профессиональных и метапредметных компетенций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педагогов ДОД г. Якутска</a:t>
            </a:r>
            <a:endParaRPr sz="2800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79" y="793049"/>
            <a:ext cx="17589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  <a:latin typeface="+mn-lt"/>
                <a:ea typeface="Calibri" pitchFamily="34" charset="0" panose="020F0502020204030204"/>
              </a:rPr>
              <a:t>Тест составлен в соответствии с требованиями </a:t>
            </a: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 panose="020F0502020204030204"/>
              </a:rPr>
              <a:t>ПС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 panose="020F0502020204030204"/>
              </a:rPr>
              <a:t>«Педагог дополнительного образования детей и взрослых</a:t>
            </a: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 panose="020F0502020204030204"/>
              </a:rPr>
              <a:t> »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448800" y="1424537"/>
            <a:ext cx="875347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tabLst>
                <a:tab pos="539750" algn="l"/>
              </a:tabLst>
            </a:pPr>
            <a:r>
              <a:rPr kumimoji="0" lang="ru-RU" altLang="ru-RU" sz="2400" b="1" u="none" strike="noStrike" cap="none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 panose="02020603050405020304"/>
                <a:cs typeface="Times New Roman" pitchFamily="18" charset="0" panose="02020603050405020304"/>
              </a:rPr>
              <a:t>Средние баллы освоения метапредметных компетенций педагогов ДОД </a:t>
            </a:r>
            <a:r>
              <a:rPr kumimoji="0" lang="ru-RU" altLang="ru-RU" sz="2400" u="none" strike="noStrike" cap="none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 panose="02020603050405020304"/>
                <a:cs typeface="Times New Roman" pitchFamily="18" charset="0" panose="02020603050405020304"/>
              </a:rPr>
              <a:t>()</a:t>
            </a:r>
            <a:endParaRPr kumimoji="0" lang="ru-RU" altLang="ru-RU" sz="2400" u="none" strike="noStrike" cap="none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9178" y="1424538"/>
            <a:ext cx="879482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 panose="020B0604020202020204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tabLst>
                <a:tab pos="539750" algn="l"/>
              </a:tabLst>
            </a:pPr>
            <a:r>
              <a:rPr kumimoji="0" lang="ru-RU" altLang="ru-RU" sz="2400" b="1" u="none" strike="noStrike" cap="none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 panose="02020603050405020304"/>
                <a:cs typeface="Times New Roman" pitchFamily="18" charset="0" panose="02020603050405020304"/>
              </a:rPr>
              <a:t>Средние баллы освоения профессиональных  компетенций педагогов ДОД </a:t>
            </a:r>
            <a:r>
              <a:rPr kumimoji="0" lang="ru-RU" altLang="ru-RU" sz="2400" u="none" strike="noStrike" cap="none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 panose="02020603050405020304"/>
                <a:cs typeface="Times New Roman" pitchFamily="18" charset="0" panose="02020603050405020304"/>
              </a:rPr>
              <a:t>(266 педагогов ДОД)</a:t>
            </a:r>
            <a:endParaRPr kumimoji="0" lang="ru-RU" altLang="ru-RU" sz="2400" u="none" strike="noStrike" cap="none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515473" y="2576449"/>
          <a:ext cx="8686802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/>
                <a:gridCol w="914400"/>
                <a:gridCol w="1066800"/>
                <a:gridCol w="1066800"/>
                <a:gridCol w="1066800"/>
                <a:gridCol w="1066800"/>
                <a:gridCol w="1066800"/>
                <a:gridCol w="1066802"/>
              </a:tblGrid>
              <a:tr h="228600"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Метапредметные компетенции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Целеполагание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Коммуникативная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Мотивационная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Методическая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Оценочная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Технологическая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ИКТ-компетенция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Средний балл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1,47 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1,80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1,76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1,75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1,73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1,54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68580" tIns="0" rIns="68580" bIns="0"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1,66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424987" y="4940871"/>
          <a:ext cx="8742435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2435"/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ru-RU" altLang="ru-RU" sz="2400" b="1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 panose="02020603050405020304"/>
                          <a:cs typeface="Times New Roman" pitchFamily="18" charset="0" panose="02020603050405020304"/>
                        </a:rPr>
                        <a:t>Дефициты метапредметных компетенций педагогов ДОД</a:t>
                      </a:r>
                      <a:endParaRPr kumimoji="0" lang="ru-RU" altLang="ru-RU" sz="2400" b="0" u="none" strike="noStrike" cap="non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формулировать и декомпозировать цели изучения темы, занятия; переводить их в учебные задачи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определять подход в обучении для формирования универсальных учебных действий учащихся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умения проектировать отдельные виды занятий и определять место рефлексии в формировании универсальных учебных действий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умения объективно оценивать знания обучающихся на основе тестирования и других методов контроля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умения соотносить данные внешнего и внутреннего мониторинга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пользовательские навык работы с компьютерными программами, приложениями и презентациями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организовывать удаленную коммуникацию с помощью мессенджеров или программ видеоконференцсвязи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5369" y="2552700"/>
          <a:ext cx="8818631" cy="224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848"/>
                <a:gridCol w="1843871"/>
                <a:gridCol w="2607456"/>
                <a:gridCol w="2607456"/>
              </a:tblGrid>
              <a:tr h="1041400">
                <a:tc>
                  <a:txBody>
                    <a:bodyPr lIns="68580" tIns="0" rIns="68580" bIns="0" anchor="b"/>
                    <a:lstStyle/>
                    <a:p>
                      <a:pPr marL="76200" indent="-762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dirty="0">
                          <a:effectLst/>
                        </a:rPr>
                        <a:t>Преподавание по ДООП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dirty="0">
                          <a:effectLst/>
                        </a:rPr>
                        <a:t>Организационно-педагогическое обеспечение реализации ДООП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 lIns="68580" tIns="0" rIns="68580" bIns="0" anchor="b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dirty="0">
                          <a:effectLst/>
                        </a:rPr>
                        <a:t>Организационно-методическое обеспечение реализации ДООП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175895">
                <a:tc>
                  <a:txBody>
                    <a:bodyPr lIns="68580" tIns="0" rIns="68580" bIns="0" anchor="b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dirty="0">
                          <a:effectLst/>
                        </a:rPr>
                        <a:t>Средний балл 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 lIns="68580" tIns="0" rIns="68580" bIns="0" anchor="b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1,62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68580" tIns="0" rIns="68580" bIns="0" anchor="b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1,53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68580" tIns="0" rIns="68580" bIns="0" anchor="b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b="1">
                          <a:effectLst/>
                        </a:rPr>
                        <a:t>1,82</a:t>
                      </a:r>
                      <a:endParaRPr lang="ru-RU" sz="2400" b="1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 anchor="b"/>
                </a:tc>
              </a:tr>
              <a:tr h="175895">
                <a:tc>
                  <a:txBody>
                    <a:bodyPr lIns="68580" tIns="0" rIns="68580" bIns="0" anchor="b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>
                          <a:effectLst/>
                        </a:rPr>
                        <a:t>% дефицитов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 lIns="68580" tIns="0" rIns="68580" bIns="0" anchor="b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19%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68580" tIns="0" rIns="68580" bIns="0" anchor="b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24%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68580" tIns="0" rIns="68580" bIns="0" anchor="b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2400" b="1" dirty="0">
                          <a:effectLst/>
                        </a:rPr>
                        <a:t>9%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49178" y="4890643"/>
          <a:ext cx="8794821" cy="516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4821"/>
              </a:tblGrid>
              <a:tr h="533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ru-RU" altLang="ru-RU" sz="2400" b="1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 panose="02020603050405020304"/>
                          <a:cs typeface="Times New Roman" pitchFamily="18" charset="0" panose="02020603050405020304"/>
                        </a:rPr>
                        <a:t>Дефициты профессиональных компетенций педагогов ДОД</a:t>
                      </a:r>
                      <a:endParaRPr kumimoji="0" lang="ru-RU" altLang="ru-RU" sz="2400" b="0" u="none" strike="noStrike" cap="non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отбирать и формировать информацию (рекламу) о возможностях ДОП для привлечения и мотивации обучающихся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организовывать групповые встречи с родителями с целью повышения их психолого-педагогической компетентности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20497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создавать условия для инклюзивного образования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применять цифровые образовательные технологии, вести документацию на электронных носителях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использовать средства педагогической поддержки обучающихся, испытывающих затруднение в общении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координировать деятельность педагогических работников при проведении досуговых мероприятий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умение разрабатывать программы и инструментарий изучения рынка услуг дополнительного образования детей и взрослых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349180" y="186726"/>
            <a:ext cx="1758964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indent="36576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Опрос по проблеме постдипломного сопровождения молодых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педагогов г. Якутска (109 чел.)</a:t>
            </a:r>
            <a:endParaRPr sz="2800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4790" y="895732"/>
          <a:ext cx="6623124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3124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ru-RU" altLang="ru-RU" sz="2300" b="1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 panose="02020603050405020304"/>
                          <a:cs typeface="Times New Roman" pitchFamily="18" charset="0" panose="02020603050405020304"/>
                        </a:rPr>
                        <a:t>Ценности и достижения, которые надо сохранять</a:t>
                      </a:r>
                      <a:endParaRPr kumimoji="0" lang="ru-RU" altLang="ru-RU" sz="2300" b="0" u="none" strike="noStrike" cap="non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47148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Wingdings" pitchFamily="2" charset="2" panose="05000000000000000000"/>
                        <a:buChar char="Ø"/>
                      </a:pP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Соответствие приоритетным задачам в сфере образования, опережающий характер сопровождения с учетом прогноза и перспектив образования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1911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Wingdings" pitchFamily="2" charset="2" panose="05000000000000000000"/>
                        <a:buChar char="Ø"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+mn-lt"/>
                        </a:rPr>
                        <a:t>Наставничество, </a:t>
                      </a: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помощь более опытных коллег, большинство педагогов оценивают эту работу как эффективную (71%)  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20497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Wingdings" pitchFamily="2" charset="2" panose="05000000000000000000"/>
                        <a:buChar char="Ø"/>
                      </a:pP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Помощь в проектировании индивидуального образовательного маршрута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руководителей ОО в проектировании и реализации системы наставничества (70% участвуют )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38175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+mn-lt"/>
                        </a:rPr>
                        <a:t>Повышение удовлетворенности работой и уменьшение «оттока» молодых педагогов из ОО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030314" y="895732"/>
          <a:ext cx="10960241" cy="4595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0241"/>
              </a:tblGrid>
              <a:tr h="548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kumimoji="0" lang="ru-RU" altLang="ru-RU" sz="2400" b="1" u="none" strike="noStrike" cap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itchFamily="18" charset="0" panose="02020603050405020304"/>
                          <a:cs typeface="Times New Roman" pitchFamily="18" charset="0" panose="02020603050405020304"/>
                        </a:rPr>
                        <a:t>Проблемы, которые надо решать</a:t>
                      </a:r>
                      <a:endParaRPr kumimoji="0" lang="ru-RU" altLang="ru-RU" sz="2400" b="0" u="none" strike="noStrike" cap="non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</a:tr>
              <a:tr h="442929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+mn-lt"/>
                        </a:rPr>
                        <a:t>Слабая мотивация и адаптация молодых педагогов к педагогической деятельности</a:t>
                      </a:r>
                    </a:p>
                  </a:txBody>
                  <a:tcPr/>
                </a:tc>
              </a:tr>
              <a:tr h="720803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+mn-lt"/>
                        </a:rPr>
                        <a:t>Недостаточное мотивирование опытных педагогов к наставнической деятельности, повышение их профессионального статуса</a:t>
                      </a:r>
                    </a:p>
                  </a:txBody>
                  <a:tcPr/>
                </a:tc>
              </a:tr>
              <a:tr h="720803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Несоответствие существующих программ сопровождения молодых педагогов их профессиональным дефицитам и актуальным проблемам деятельности ОО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20803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Слабое сетевое взаимодействие между субъектами научно-методической деятельности, н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+mn-lt"/>
                        </a:rPr>
                        <a:t>едостаточное использование потенциала профессиональных педагогических  сообществ </a:t>
                      </a:r>
                    </a:p>
                  </a:txBody>
                  <a:tcPr/>
                </a:tc>
              </a:tr>
              <a:tr h="720803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Слабая интеграция педагогической науки и практики в решении актуальных проблем системы постдипломного сопровождения молодых педагогов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20803"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2000" b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цифрового образовательного ресурса для сопровождения и наставничества молодых педагогов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4790" y="5748767"/>
          <a:ext cx="17778420" cy="4453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80410"/>
                <a:gridCol w="1371600"/>
                <a:gridCol w="1726410"/>
              </a:tblGrid>
              <a:tr h="393005">
                <a:tc>
                  <a:txBody>
                    <a:bodyPr lIns="66164" tIns="0" rIns="66164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Средства постдипломного сопровождения молодых педагогов, которые надо развивать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/>
                </a:tc>
                <a:tc>
                  <a:txBody>
                    <a:bodyPr lIns="66164" tIns="0" rIns="66164" bIns="0"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Педагоги </a:t>
                      </a:r>
                      <a:endParaRPr lang="ru-RU" sz="20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/>
                </a:tc>
                <a:tc>
                  <a:txBody>
                    <a:bodyPr lIns="66164" tIns="0" rIns="66164" bIns="0"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Руководители </a:t>
                      </a:r>
                      <a:endParaRPr lang="ru-RU" sz="20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/>
                </a:tc>
              </a:tr>
              <a:tr h="393005">
                <a:tc>
                  <a:txBody>
                    <a:bodyPr lIns="66164" tIns="0" rIns="66164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Диагностика по выявлению дефицитов молодых педагогов</a:t>
                      </a:r>
                      <a:endParaRPr lang="ru-RU" sz="22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/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3,55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4,45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3005">
                <a:tc>
                  <a:txBody>
                    <a:bodyPr lIns="66164" tIns="0" rIns="66164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Диагностика по выявлению дефицитов педагогов, выполняющих функцию наставников</a:t>
                      </a:r>
                      <a:endParaRPr lang="ru-RU" sz="22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/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3,66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4,90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3005">
                <a:tc>
                  <a:txBody>
                    <a:bodyPr lIns="66164" tIns="0" rIns="66164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Включение молодых педагогов в инновационную деятельность</a:t>
                      </a:r>
                      <a:endParaRPr lang="ru-RU" sz="22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/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4,00</a:t>
                      </a:r>
                      <a:endParaRPr lang="ru-RU" sz="20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/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4,35</a:t>
                      </a:r>
                      <a:endParaRPr lang="ru-RU" sz="20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/>
                </a:tc>
              </a:tr>
              <a:tr h="393005">
                <a:tc>
                  <a:txBody>
                    <a:bodyPr lIns="66164" tIns="0" rIns="66164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Курсы повышения квалификации регионального уровня для наставников молодых педагогов</a:t>
                      </a:r>
                      <a:endParaRPr lang="ru-RU" sz="22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/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3,65</a:t>
                      </a:r>
                      <a:endParaRPr lang="ru-RU" sz="20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/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4,15</a:t>
                      </a:r>
                      <a:endParaRPr lang="ru-RU" sz="20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/>
                </a:tc>
              </a:tr>
              <a:tr h="474790">
                <a:tc>
                  <a:txBody>
                    <a:bodyPr lIns="66164" tIns="0" rIns="66164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Методическая работа в образовательной организации по проблемам сопровождения молодых педагогов</a:t>
                      </a:r>
                      <a:endParaRPr lang="ru-RU" sz="22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/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3,26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4,65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3005">
                <a:tc>
                  <a:txBody>
                    <a:bodyPr lIns="66164" tIns="0" rIns="66164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Внутрифирменное обучение наставников молодых педагогов</a:t>
                      </a:r>
                      <a:endParaRPr lang="ru-RU" sz="22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/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3,88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4,60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3005">
                <a:tc>
                  <a:txBody>
                    <a:bodyPr lIns="66164" tIns="0" rIns="66164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Презентация опыта постдипломного сопровождения молодых педагогов на семинарах</a:t>
                      </a:r>
                      <a:endParaRPr lang="ru-RU" sz="22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/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3,26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4,75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3005">
                <a:tc>
                  <a:txBody>
                    <a:bodyPr lIns="66164" tIns="0" rIns="66164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Выступления молодых педагогов на научно-практических конференциях</a:t>
                      </a:r>
                      <a:endParaRPr lang="ru-RU" sz="22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/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2,91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4,30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1185">
                <a:tc>
                  <a:txBody>
                    <a:bodyPr lIns="66164" tIns="0" rIns="66164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Выступления педагогов, выполняющих функцию наставников, на научно-практических конференциях</a:t>
                      </a:r>
                      <a:endParaRPr lang="ru-RU" sz="22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/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3,36</a:t>
                      </a:r>
                      <a:endParaRPr lang="ru-RU" sz="20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/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4,50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/>
                </a:tc>
              </a:tr>
              <a:tr h="190101">
                <a:tc>
                  <a:txBody>
                    <a:bodyPr lIns="66164" tIns="0" rIns="66164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err="1">
                          <a:effectLst/>
                        </a:rPr>
                        <a:t>Тьюторское</a:t>
                      </a:r>
                      <a:r>
                        <a:rPr lang="ru-RU" sz="2200" dirty="0">
                          <a:effectLst/>
                        </a:rPr>
                        <a:t> и </a:t>
                      </a:r>
                      <a:r>
                        <a:rPr lang="ru-RU" sz="2200" dirty="0" err="1">
                          <a:effectLst/>
                        </a:rPr>
                        <a:t>наствническое</a:t>
                      </a:r>
                      <a:r>
                        <a:rPr lang="ru-RU" sz="2200" dirty="0">
                          <a:effectLst/>
                        </a:rPr>
                        <a:t> сопровождение молодых педагогов</a:t>
                      </a:r>
                      <a:endParaRPr lang="ru-RU" sz="22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/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3,26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66164" tIns="0" rIns="66164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4,45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66164" marR="6616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7700" y="342900"/>
          <a:ext cx="17259300" cy="944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11300"/>
                <a:gridCol w="1371600"/>
                <a:gridCol w="1676400"/>
              </a:tblGrid>
              <a:tr h="691947">
                <a:tc>
                  <a:txBody>
                    <a:bodyPr lIns="41282" tIns="0" rIns="41282" bIns="0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Области профессиональных затруднений молодых педагогов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Педагоги 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Руководители </a:t>
                      </a:r>
                      <a:endParaRPr lang="ru-RU" sz="20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</a:tr>
              <a:tr h="456706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Знание важнейших законодательных и нормативных правовых актов в области образования 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4,27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4,4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</a:tr>
              <a:tr h="469656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Работа с обновлёнными ФГОС, ООП образовательной организации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4,47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4,85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4799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Концепции обучения, в том числе предметные концепции, стратегия воспитания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4,33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4,35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</a:tr>
              <a:tr h="434799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Ведение учебной и классной документации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4,02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4,4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</a:tr>
              <a:tr h="434799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Подготовка к аттестации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4,16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4,35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</a:tr>
              <a:tr h="456706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Технологии коррекционного обучения детей с ОВЗ по адаптированным программам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4,45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4,55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6724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Технологии работы с одарёнными детьми, в том числе детьми, участвующими в олимпиадном движении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4,47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4,7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6724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Предметно-профессиональная подготовка, инновационные образовательные технологии, методы и приемы обучения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4,22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4,75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6706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Работа со слабо мотивированными обучающимися по преодолению их учебной неуспеваемости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4,38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4,6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6724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Внеурочная деятельность по предмету, сопровождение ученических проектов и исследовательской работы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3,92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noFill/>
                  </a:tcPr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4,35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noFill/>
                  </a:tcPr>
                </a:tc>
              </a:tr>
              <a:tr h="434799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Формирование функциональной грамотности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4,25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4,8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4799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Особенности формирования классного коллектива и его сплочения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4,22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4,75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5919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Организация работы родительского актива и взаимодействие с родителями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4,26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4,65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7395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Профилактика правонарушений и девиантного поведения обучающихся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4,33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4,05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</a:tr>
              <a:tr h="434799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Учебно-методическое обеспечение и планирование учебно- воспитательной деятельности 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4,21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4,25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</a:tr>
              <a:tr h="434799">
                <a:tc>
                  <a:txBody>
                    <a:bodyPr lIns="41282" tIns="0" rIns="41282" bIns="0"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Работа с индивидуальным образовательным маршрутом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</a:rPr>
                        <a:t>4,21</a:t>
                      </a:r>
                      <a:endParaRPr lang="ru-RU" sz="240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  <a:tc>
                  <a:txBody>
                    <a:bodyPr lIns="41282" tIns="0" rIns="41282" bIns="0" anchor="ctr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4,35</a:t>
                      </a:r>
                      <a:endParaRPr lang="ru-RU" sz="2400" dirty="0"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41282" marR="4128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4267200" y="102068"/>
            <a:ext cx="10134600" cy="7219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 panose="020F0502020204030204"/>
              </a:defRPr>
            </a:lvl9pPr>
          </a:lstStyle>
          <a:p>
            <a:pPr algn="ctr" eaLnBrk="1" hangingPunct="1"/>
            <a:r>
              <a:rPr lang="ru-RU" alt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Что предстоит сделать?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635" y="1251671"/>
            <a:ext cx="8431165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68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 </a:t>
            </a:r>
            <a:r>
              <a:rPr lang="ru-RU" sz="2800" b="1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концепция </a:t>
            </a: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построения МС НМС профессионального развития педагогических кадров;</a:t>
            </a:r>
          </a:p>
          <a:p>
            <a:pPr marR="68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 </a:t>
            </a:r>
            <a:r>
              <a:rPr lang="ru-RU" sz="2800" b="1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программа мониторинга </a:t>
            </a: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процесса повышения качества образования средствами построения МС НМС развития педагогических кадров;</a:t>
            </a:r>
          </a:p>
          <a:p>
            <a:pPr marR="68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 </a:t>
            </a:r>
            <a:r>
              <a:rPr lang="ru-RU" sz="2800" b="1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пакет диагностических материалов </a:t>
            </a: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для отслеживания качества образования и повышения профессионального мастерства педагогических работников;</a:t>
            </a:r>
          </a:p>
          <a:p>
            <a:pPr marR="6858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 </a:t>
            </a:r>
            <a:r>
              <a:rPr lang="ru-RU" sz="2800" b="1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пакет программ и технологий </a:t>
            </a: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повышения квалификации управленческих команд образовательных организаций, как  субъектов НМД;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8800" y="1251671"/>
            <a:ext cx="8322919" cy="51516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68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 </a:t>
            </a:r>
            <a:r>
              <a:rPr lang="ru-RU" sz="2800" b="1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программы развития образовательных организаций</a:t>
            </a: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, как субъектов НМД в рамках МС НМС; </a:t>
            </a:r>
          </a:p>
          <a:p>
            <a:pPr marR="6858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800" b="0" i="0" u="none" strike="noStrike" dirty="0">
                <a:solidFill>
                  <a:srgbClr val="2C2D2E"/>
                </a:solidFill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 </a:t>
            </a:r>
            <a:r>
              <a:rPr lang="ru-RU" sz="2800" b="1" i="0" u="none" strike="noStrike" dirty="0">
                <a:solidFill>
                  <a:srgbClr val="2C2D2E"/>
                </a:solidFill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пакет нормативно-правовых документов</a:t>
            </a:r>
            <a:r>
              <a:rPr lang="ru-RU" sz="2800" b="0" i="0" u="none" strike="noStrike" dirty="0">
                <a:solidFill>
                  <a:srgbClr val="2C2D2E"/>
                </a:solidFill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, обеспечивающих построение МС НМС и обновления деятельности </a:t>
            </a: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образовательных организаций</a:t>
            </a:r>
            <a:r>
              <a:rPr lang="ru-RU" sz="2800" b="0" i="0" u="none" strike="noStrike" dirty="0">
                <a:solidFill>
                  <a:srgbClr val="2C2D2E"/>
                </a:solidFill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-субъектов НМД;</a:t>
            </a:r>
            <a:endParaRPr lang="ru-RU" sz="2800" b="0" i="0" u="none" strike="noStrike" dirty="0">
              <a:latin typeface="+mn-lt"/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R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800" b="1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 повышение качества </a:t>
            </a: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образования средствами построения МС НМС;</a:t>
            </a:r>
          </a:p>
          <a:p>
            <a:pPr marR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800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со</a:t>
            </a: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здание </a:t>
            </a:r>
            <a:r>
              <a:rPr lang="ru-RU" sz="2800" b="1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цифровой образовательной среды </a:t>
            </a:r>
            <a:r>
              <a:rPr lang="ru-RU" sz="2800" b="0" i="0" u="none" strike="noStrike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МСО</a:t>
            </a:r>
          </a:p>
          <a:p>
            <a:pPr marR="0" algn="just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800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 проведение </a:t>
            </a:r>
            <a:r>
              <a:rPr lang="ru-RU" sz="2800" b="1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конференций, семинаров, круглых столов, </a:t>
            </a:r>
            <a:r>
              <a:rPr lang="ru-RU" sz="2800" dirty="0">
                <a:latin typeface="+mn-lt"/>
                <a:ea typeface="Arial" pitchFamily="34" charset="0" panose="020B0604020202020204"/>
                <a:cs typeface="Arial" pitchFamily="34" charset="0" panose="020B0604020202020204"/>
              </a:rPr>
              <a:t>распространение результатов проекта</a:t>
            </a:r>
            <a:endParaRPr lang="ru-RU" sz="2800" b="1" dirty="0">
              <a:latin typeface="+mn-lt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9497" y="6896100"/>
            <a:ext cx="17111272" cy="2895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 panose="020B0604020202020204"/>
              </a:rPr>
              <a:t>Результат реализации проекта: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a typeface="Calibri" pitchFamily="34" charset="0" panose="020F0502020204030204"/>
              </a:rPr>
              <a:t>б</a:t>
            </a:r>
            <a:r>
              <a:rPr lang="ru-RU" sz="2800" b="1" dirty="0">
                <a:solidFill>
                  <a:schemeClr val="bg1"/>
                </a:solidFill>
                <a:effectLst/>
                <a:ea typeface="Calibri" pitchFamily="34" charset="0" panose="020F0502020204030204"/>
              </a:rPr>
              <a:t>удут созданы новые условия для </a:t>
            </a:r>
            <a:r>
              <a:rPr lang="ru-RU" sz="3200" b="1" dirty="0">
                <a:solidFill>
                  <a:schemeClr val="bg1"/>
                </a:solidFill>
                <a:effectLst/>
                <a:ea typeface="Calibri" pitchFamily="34" charset="0" panose="020F0502020204030204"/>
              </a:rPr>
              <a:t>повышения качества образования </a:t>
            </a:r>
            <a:r>
              <a:rPr lang="ru-RU" sz="2800" b="1" dirty="0">
                <a:solidFill>
                  <a:schemeClr val="bg1"/>
                </a:solidFill>
                <a:effectLst/>
                <a:ea typeface="Calibri" pitchFamily="34" charset="0" panose="020F0502020204030204"/>
              </a:rPr>
              <a:t>в процессе построения МС НМС профессионального развития педагогических работников и управленческих кадров посредством </a:t>
            </a:r>
            <a:r>
              <a:rPr lang="ru-RU" sz="2800" b="1" dirty="0">
                <a:effectLst/>
                <a:ea typeface="Calibri" pitchFamily="34" charset="0" panose="020F0502020204030204"/>
              </a:rPr>
              <a:t>признания ведущего приоритета профессионализма педагогических кадров, </a:t>
            </a:r>
            <a:r>
              <a:rPr lang="ru-RU" sz="2800" b="1" dirty="0">
                <a:solidFill>
                  <a:schemeClr val="bg1"/>
                </a:solidFill>
                <a:effectLst/>
                <a:ea typeface="Calibri" pitchFamily="34" charset="0" panose="020F0502020204030204"/>
              </a:rPr>
              <a:t>формирования субъектной позиции образовательных организаций, становления их субъектами научно-методической деятельности, объединенными в единую интегрированную образовательную сеть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 panose="020B0604020202020204"/>
            </a:endParaRPr>
          </a:p>
        </p:txBody>
      </p:sp>
      <p:sp>
        <p:nvSpPr>
          <p:cNvPr id="7" name="Google Shape;66;p14"/>
          <p:cNvSpPr/>
          <p:nvPr/>
        </p:nvSpPr>
        <p:spPr>
          <a:xfrm>
            <a:off x="552646" y="956994"/>
            <a:ext cx="17238123" cy="200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74275" tIns="274275" rIns="274275" bIns="274275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655428" y="7169530"/>
            <a:ext cx="1820334" cy="182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5428" y="5144778"/>
            <a:ext cx="1820334" cy="18372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686352" y="3457380"/>
            <a:ext cx="8352928" cy="93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70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Золотарева Ангелина Викторовна, </a:t>
            </a:r>
          </a:p>
          <a:p>
            <a:pPr algn="ctr"/>
            <a:r>
              <a:rPr lang="ru-RU" sz="2800" b="1" dirty="0" err="1">
                <a:solidFill>
                  <a:srgbClr val="070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д.п.н</a:t>
            </a:r>
            <a:r>
              <a:rPr lang="ru-RU" sz="2800" b="1" dirty="0">
                <a:solidFill>
                  <a:srgbClr val="070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профессор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44400" y="5636618"/>
            <a:ext cx="6912766" cy="51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70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ang_gold@mail.ru</a:t>
            </a:r>
            <a:endParaRPr lang="ru-RU" sz="2800" b="1" dirty="0">
              <a:solidFill>
                <a:srgbClr val="0707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744400" y="7710364"/>
            <a:ext cx="6912768" cy="51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707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+7-910-977-04-05</a:t>
            </a:r>
            <a:endParaRPr lang="ru-RU" sz="2800" b="1" dirty="0">
              <a:solidFill>
                <a:srgbClr val="0707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oogle Shape;127;p21"/>
          <p:cNvPicPr preferRelativeResize="0"/>
          <p:nvPr/>
        </p:nvPicPr>
        <p:blipFill>
          <a:blip r:embed="rId3">
            <a:alphaModFix amt="60000"/>
          </a:blip>
          <a:srcRect/>
          <a:stretch>
            <a:fillRect/>
          </a:stretch>
        </p:blipFill>
        <p:spPr>
          <a:xfrm>
            <a:off x="304800" y="2705100"/>
            <a:ext cx="8598028" cy="73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830892" y="1074678"/>
            <a:ext cx="11954068" cy="129467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8000" b="1" dirty="0">
                <a:solidFill>
                  <a:srgbClr val="9A0000"/>
                </a:solidFill>
                <a:latin typeface="Arial" pitchFamily="34" charset="0" panose="020B0604020202020204"/>
                <a:ea typeface="+mj-ea"/>
                <a:cs typeface="Arial" pitchFamily="34" charset="0" panose="020B0604020202020204"/>
              </a:rPr>
              <a:t>Спасибо за внимание</a:t>
            </a:r>
            <a:r>
              <a:rPr lang="en-US" sz="8000" b="1" dirty="0">
                <a:solidFill>
                  <a:srgbClr val="9A0000"/>
                </a:solidFill>
                <a:latin typeface="Arial" pitchFamily="34" charset="0" panose="020B0604020202020204"/>
                <a:ea typeface="+mj-ea"/>
                <a:cs typeface="Arial" pitchFamily="34" charset="0" panose="020B0604020202020204"/>
              </a:rPr>
              <a:t>!</a:t>
            </a:r>
            <a:endParaRPr lang="ru-RU" sz="8000" dirty="0">
              <a:solidFill>
                <a:srgbClr val="9A0000"/>
              </a:solidFill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/>
          <p:nvPr/>
        </p:nvSpPr>
        <p:spPr>
          <a:xfrm>
            <a:off x="533400" y="3162019"/>
            <a:ext cx="10886902" cy="3316870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/>
              </a:rPr>
              <a:t>Ориентиры формирования, развития  и оценивания кадрового потенциала образовательной организации</a:t>
            </a:r>
            <a:endParaRPr lang="ru-RU" sz="4800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Regular"/>
            </a:endParaRPr>
          </a:p>
        </p:txBody>
      </p:sp>
      <p:sp>
        <p:nvSpPr>
          <p:cNvPr id="8" name="Заголовок 4"/>
          <p:cNvSpPr txBox="1"/>
          <p:nvPr/>
        </p:nvSpPr>
        <p:spPr>
          <a:xfrm>
            <a:off x="3534827" y="7706896"/>
            <a:ext cx="7327616" cy="654854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250" dirty="0">
              <a:solidFill>
                <a:schemeClr val="bg1"/>
              </a:solidFill>
              <a:latin typeface="Muller Bold" pitchFamily="50" charset="-52"/>
            </a:endParaRP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207818" y="522696"/>
            <a:ext cx="3327008" cy="2050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Вызовы образованию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582" y="348996"/>
            <a:ext cx="4431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ФЗ №273 «Об образовании»</a:t>
            </a:r>
          </a:p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 «Образование»</a:t>
            </a:r>
          </a:p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ООО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7707" y="873189"/>
            <a:ext cx="382532" cy="7525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13447547" y="2860398"/>
            <a:ext cx="4509656" cy="2050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Профессиональные педагогические  компетенции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23784" y="5062124"/>
            <a:ext cx="4958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</a:t>
            </a:r>
          </a:p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</a:t>
            </a:r>
          </a:p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662688" y="3953805"/>
            <a:ext cx="382532" cy="7525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8216744" y="522696"/>
            <a:ext cx="3327008" cy="2050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результаты образования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470154" y="841279"/>
            <a:ext cx="382532" cy="7525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1863538" y="417037"/>
            <a:ext cx="5524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грамотность</a:t>
            </a:r>
          </a:p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успешность</a:t>
            </a:r>
          </a:p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Воспитанность</a:t>
            </a: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207818" y="7611816"/>
            <a:ext cx="3327008" cy="2050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Ориентиры для нового контента ПР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7707" y="7884490"/>
            <a:ext cx="382532" cy="7525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3895518" y="7229851"/>
            <a:ext cx="62660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</a:rPr>
              <a:t>Мониторинг качества образования</a:t>
            </a:r>
          </a:p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</a:rPr>
              <a:t>Профессиональный стандарт</a:t>
            </a:r>
          </a:p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</a:rPr>
              <a:t>Диагностика дефицитов</a:t>
            </a:r>
          </a:p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</a:rPr>
              <a:t>Запрос РСО и МСО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9985201" y="7733234"/>
            <a:ext cx="3327008" cy="20504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группы ПР педагогов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192201" y="7985469"/>
            <a:ext cx="382532" cy="7525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4" name="Овал 23"/>
          <p:cNvSpPr/>
          <p:nvPr/>
        </p:nvSpPr>
        <p:spPr>
          <a:xfrm>
            <a:off x="3630446" y="664974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7" name="Овал 26"/>
          <p:cNvSpPr/>
          <p:nvPr/>
        </p:nvSpPr>
        <p:spPr>
          <a:xfrm>
            <a:off x="3653867" y="1725797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8" name="Овал 27"/>
          <p:cNvSpPr/>
          <p:nvPr/>
        </p:nvSpPr>
        <p:spPr>
          <a:xfrm>
            <a:off x="3647735" y="2329774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9" name="Овал 28"/>
          <p:cNvSpPr/>
          <p:nvPr/>
        </p:nvSpPr>
        <p:spPr>
          <a:xfrm>
            <a:off x="11630276" y="674119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0" name="Овал 29"/>
          <p:cNvSpPr/>
          <p:nvPr/>
        </p:nvSpPr>
        <p:spPr>
          <a:xfrm>
            <a:off x="11705327" y="1774998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1" name="Овал 30"/>
          <p:cNvSpPr/>
          <p:nvPr/>
        </p:nvSpPr>
        <p:spPr>
          <a:xfrm>
            <a:off x="11705327" y="2353438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2" name="Овал 31"/>
          <p:cNvSpPr/>
          <p:nvPr/>
        </p:nvSpPr>
        <p:spPr>
          <a:xfrm>
            <a:off x="3673432" y="8697713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3" name="Овал 32"/>
          <p:cNvSpPr/>
          <p:nvPr/>
        </p:nvSpPr>
        <p:spPr>
          <a:xfrm>
            <a:off x="3640345" y="7640297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4" name="Овал 33"/>
          <p:cNvSpPr/>
          <p:nvPr/>
        </p:nvSpPr>
        <p:spPr>
          <a:xfrm>
            <a:off x="13338059" y="6537390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5" name="Овал 34"/>
          <p:cNvSpPr/>
          <p:nvPr/>
        </p:nvSpPr>
        <p:spPr>
          <a:xfrm>
            <a:off x="13338059" y="5917498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6" name="Овал 35"/>
          <p:cNvSpPr/>
          <p:nvPr/>
        </p:nvSpPr>
        <p:spPr>
          <a:xfrm>
            <a:off x="13338059" y="5391748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7" name="Овал 36"/>
          <p:cNvSpPr/>
          <p:nvPr/>
        </p:nvSpPr>
        <p:spPr>
          <a:xfrm>
            <a:off x="3673432" y="9238989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8" name="Овал 37"/>
          <p:cNvSpPr/>
          <p:nvPr/>
        </p:nvSpPr>
        <p:spPr>
          <a:xfrm>
            <a:off x="3650287" y="9800996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9" name="TextBox 38"/>
          <p:cNvSpPr txBox="1"/>
          <p:nvPr/>
        </p:nvSpPr>
        <p:spPr>
          <a:xfrm>
            <a:off x="13713196" y="7273642"/>
            <a:ext cx="4958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команды</a:t>
            </a:r>
          </a:p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педагоги</a:t>
            </a:r>
          </a:p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Тьюторы и наставники</a:t>
            </a:r>
          </a:p>
          <a:p>
            <a:pPr>
              <a:buClr>
                <a:srgbClr val="C00000"/>
              </a:buClr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Проф. сообщества</a:t>
            </a:r>
          </a:p>
        </p:txBody>
      </p:sp>
      <p:sp>
        <p:nvSpPr>
          <p:cNvPr id="40" name="Овал 39"/>
          <p:cNvSpPr/>
          <p:nvPr/>
        </p:nvSpPr>
        <p:spPr>
          <a:xfrm>
            <a:off x="13443713" y="9287638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1" name="Овал 40"/>
          <p:cNvSpPr/>
          <p:nvPr/>
        </p:nvSpPr>
        <p:spPr>
          <a:xfrm>
            <a:off x="13398415" y="7661883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2" name="Овал 41"/>
          <p:cNvSpPr/>
          <p:nvPr/>
        </p:nvSpPr>
        <p:spPr>
          <a:xfrm>
            <a:off x="13447546" y="8759941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3" name="Овал 42"/>
          <p:cNvSpPr/>
          <p:nvPr/>
        </p:nvSpPr>
        <p:spPr>
          <a:xfrm>
            <a:off x="13484623" y="9827348"/>
            <a:ext cx="218975" cy="208215"/>
          </a:xfrm>
          <a:prstGeom prst="ellipse">
            <a:avLst/>
          </a:prstGeom>
          <a:solidFill>
            <a:srgbClr val="CC3300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01111" y="4130479"/>
            <a:ext cx="17106260" cy="1631736"/>
            <a:chOff x="341292" y="5279058"/>
            <a:chExt cx="11850708" cy="1334118"/>
          </a:xfrm>
          <a:solidFill>
            <a:schemeClr val="bg1">
              <a:lumMod val="85000"/>
            </a:schemeClr>
          </a:solidFill>
        </p:grpSpPr>
        <p:sp>
          <p:nvSpPr>
            <p:cNvPr id="6" name="Стрелка: шеврон 5"/>
            <p:cNvSpPr/>
            <p:nvPr/>
          </p:nvSpPr>
          <p:spPr>
            <a:xfrm>
              <a:off x="11244707" y="5279058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rgbClr val="002060"/>
                </a:solidFill>
                <a:latin typeface="Phenomena" pitchFamily="50" charset="-52" panose="00000500000000000000"/>
              </a:endParaRPr>
            </a:p>
          </p:txBody>
        </p:sp>
        <p:sp>
          <p:nvSpPr>
            <p:cNvPr id="7" name="Стрелка: шеврон 6"/>
            <p:cNvSpPr/>
            <p:nvPr/>
          </p:nvSpPr>
          <p:spPr>
            <a:xfrm>
              <a:off x="10420715" y="5279058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rgbClr val="002060"/>
                </a:solidFill>
                <a:latin typeface="Phenomena" pitchFamily="50" charset="-52" panose="00000500000000000000"/>
              </a:endParaRPr>
            </a:p>
          </p:txBody>
        </p:sp>
        <p:sp>
          <p:nvSpPr>
            <p:cNvPr id="8" name="Стрелка: шеврон 7"/>
            <p:cNvSpPr/>
            <p:nvPr/>
          </p:nvSpPr>
          <p:spPr>
            <a:xfrm>
              <a:off x="9596723" y="5279058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rgbClr val="002060"/>
                </a:solidFill>
                <a:latin typeface="Phenomena" pitchFamily="50" charset="-52" panose="00000500000000000000"/>
              </a:endParaRPr>
            </a:p>
          </p:txBody>
        </p:sp>
        <p:sp>
          <p:nvSpPr>
            <p:cNvPr id="9" name="Полилиния: фигура 8"/>
            <p:cNvSpPr/>
            <p:nvPr/>
          </p:nvSpPr>
          <p:spPr>
            <a:xfrm>
              <a:off x="341292" y="5279058"/>
              <a:ext cx="9402118" cy="1334118"/>
            </a:xfrm>
            <a:custGeom>
              <a:avLst/>
              <a:rect l="l" t="t" r="r" b="b"/>
              <a:pathLst>
                <a:path w="9885680" h="1315720">
                  <a:moveTo>
                    <a:pt x="15240" y="0"/>
                  </a:moveTo>
                  <a:lnTo>
                    <a:pt x="9433560" y="0"/>
                  </a:lnTo>
                  <a:lnTo>
                    <a:pt x="9885680" y="645160"/>
                  </a:lnTo>
                  <a:lnTo>
                    <a:pt x="9451340" y="1308830"/>
                  </a:lnTo>
                  <a:lnTo>
                    <a:pt x="0" y="1315720"/>
                  </a:lnTo>
                  <a:cubicBezTo>
                    <a:pt x="1693" y="880533"/>
                    <a:pt x="3387" y="445347"/>
                    <a:pt x="1524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1" b="1" dirty="0">
                  <a:solidFill>
                    <a:srgbClr val="002060"/>
                  </a:solidFill>
                  <a:latin typeface="Calibri" pitchFamily="34" charset="0" panose="020F0502020204030204"/>
                  <a:ea typeface="Times New Roman" pitchFamily="18" charset="0" panose="02020603050405020304"/>
                </a:rPr>
                <a:t>Концепция создания единой федеральной системы научно-методического сопровождения педагогических работников и управленческих кадров (Утверждена распоряжением Министерства просвещения Российской Федерации от 16 декабря 2020 г. N Р-174)</a:t>
              </a:r>
              <a:endParaRPr lang="ru-RU" sz="2801" b="1" dirty="0">
                <a:solidFill>
                  <a:srgbClr val="002060"/>
                </a:solidFill>
                <a:latin typeface="Phenomena" pitchFamily="50" charset="-52" panose="0000050000000000000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95068" y="9076070"/>
            <a:ext cx="17140017" cy="959910"/>
            <a:chOff x="88899" y="5140642"/>
            <a:chExt cx="12103100" cy="1392646"/>
          </a:xfrm>
          <a:solidFill>
            <a:schemeClr val="bg1">
              <a:lumMod val="85000"/>
            </a:schemeClr>
          </a:solidFill>
        </p:grpSpPr>
        <p:sp>
          <p:nvSpPr>
            <p:cNvPr id="11" name="Стрелка: шеврон 10"/>
            <p:cNvSpPr/>
            <p:nvPr/>
          </p:nvSpPr>
          <p:spPr>
            <a:xfrm>
              <a:off x="11244706" y="5202282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1">
                <a:solidFill>
                  <a:srgbClr val="002060"/>
                </a:solidFill>
              </a:endParaRPr>
            </a:p>
          </p:txBody>
        </p:sp>
        <p:sp>
          <p:nvSpPr>
            <p:cNvPr id="12" name="Стрелка: шеврон 11"/>
            <p:cNvSpPr/>
            <p:nvPr/>
          </p:nvSpPr>
          <p:spPr>
            <a:xfrm>
              <a:off x="10395688" y="5203266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1">
                <a:solidFill>
                  <a:srgbClr val="002060"/>
                </a:solidFill>
              </a:endParaRPr>
            </a:p>
          </p:txBody>
        </p:sp>
        <p:sp>
          <p:nvSpPr>
            <p:cNvPr id="13" name="Стрелка: шеврон 12"/>
            <p:cNvSpPr/>
            <p:nvPr/>
          </p:nvSpPr>
          <p:spPr>
            <a:xfrm>
              <a:off x="9787844" y="5204250"/>
              <a:ext cx="756170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1" dirty="0">
                <a:solidFill>
                  <a:srgbClr val="002060"/>
                </a:solidFill>
              </a:endParaRPr>
            </a:p>
          </p:txBody>
        </p:sp>
        <p:sp>
          <p:nvSpPr>
            <p:cNvPr id="14" name="Полилиния: фигура 13"/>
            <p:cNvSpPr/>
            <p:nvPr/>
          </p:nvSpPr>
          <p:spPr>
            <a:xfrm>
              <a:off x="88899" y="5140642"/>
              <a:ext cx="9806560" cy="1334117"/>
            </a:xfrm>
            <a:custGeom>
              <a:avLst/>
              <a:rect l="l" t="t" r="r" b="b"/>
              <a:pathLst>
                <a:path w="9885680" h="1315720">
                  <a:moveTo>
                    <a:pt x="15240" y="0"/>
                  </a:moveTo>
                  <a:lnTo>
                    <a:pt x="9433560" y="0"/>
                  </a:lnTo>
                  <a:lnTo>
                    <a:pt x="9885680" y="645160"/>
                  </a:lnTo>
                  <a:lnTo>
                    <a:pt x="9451340" y="1308830"/>
                  </a:lnTo>
                  <a:lnTo>
                    <a:pt x="0" y="1315720"/>
                  </a:lnTo>
                  <a:cubicBezTo>
                    <a:pt x="1693" y="880533"/>
                    <a:pt x="3387" y="445347"/>
                    <a:pt x="1524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1" b="1" dirty="0">
                  <a:solidFill>
                    <a:srgbClr val="002060"/>
                  </a:solidFill>
                  <a:ea typeface="Times New Roman" pitchFamily="18" charset="0" panose="02020603050405020304"/>
                </a:rPr>
                <a:t>Концепция подготовки педагогических кадров для системы образования на период до 2030 года (утверждена Распоряжением Правительства РФ от 24 июня 2022 г. № 1688-р)</a:t>
              </a:r>
              <a:endParaRPr lang="ru-RU" sz="2801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895068" y="6009412"/>
            <a:ext cx="17140016" cy="1017699"/>
            <a:chOff x="88900" y="5279058"/>
            <a:chExt cx="12103100" cy="1330022"/>
          </a:xfrm>
          <a:solidFill>
            <a:schemeClr val="bg1">
              <a:lumMod val="85000"/>
            </a:schemeClr>
          </a:solidFill>
        </p:grpSpPr>
        <p:sp>
          <p:nvSpPr>
            <p:cNvPr id="16" name="Стрелка: шеврон 15"/>
            <p:cNvSpPr/>
            <p:nvPr/>
          </p:nvSpPr>
          <p:spPr>
            <a:xfrm>
              <a:off x="11244707" y="5279058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1" b="1">
                <a:solidFill>
                  <a:srgbClr val="002060"/>
                </a:solidFill>
              </a:endParaRPr>
            </a:p>
          </p:txBody>
        </p:sp>
        <p:sp>
          <p:nvSpPr>
            <p:cNvPr id="17" name="Стрелка: шеврон 16"/>
            <p:cNvSpPr/>
            <p:nvPr/>
          </p:nvSpPr>
          <p:spPr>
            <a:xfrm>
              <a:off x="10420715" y="5279058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1" b="1">
                <a:solidFill>
                  <a:srgbClr val="002060"/>
                </a:solidFill>
              </a:endParaRPr>
            </a:p>
          </p:txBody>
        </p:sp>
        <p:sp>
          <p:nvSpPr>
            <p:cNvPr id="18" name="Стрелка: шеврон 17"/>
            <p:cNvSpPr/>
            <p:nvPr/>
          </p:nvSpPr>
          <p:spPr>
            <a:xfrm>
              <a:off x="9596723" y="5279058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1" b="1">
                <a:solidFill>
                  <a:srgbClr val="002060"/>
                </a:solidFill>
              </a:endParaRPr>
            </a:p>
          </p:txBody>
        </p:sp>
        <p:sp>
          <p:nvSpPr>
            <p:cNvPr id="19" name="Полилиния: фигура 18"/>
            <p:cNvSpPr/>
            <p:nvPr/>
          </p:nvSpPr>
          <p:spPr>
            <a:xfrm>
              <a:off x="88900" y="5318946"/>
              <a:ext cx="9631124" cy="1290134"/>
            </a:xfrm>
            <a:custGeom>
              <a:avLst/>
              <a:rect l="l" t="t" r="r" b="b"/>
              <a:pathLst>
                <a:path w="9885680" h="1315720">
                  <a:moveTo>
                    <a:pt x="15240" y="0"/>
                  </a:moveTo>
                  <a:lnTo>
                    <a:pt x="9433560" y="0"/>
                  </a:lnTo>
                  <a:lnTo>
                    <a:pt x="9885680" y="645160"/>
                  </a:lnTo>
                  <a:lnTo>
                    <a:pt x="9451340" y="1308830"/>
                  </a:lnTo>
                  <a:lnTo>
                    <a:pt x="0" y="1315720"/>
                  </a:lnTo>
                  <a:cubicBezTo>
                    <a:pt x="1693" y="880533"/>
                    <a:pt x="3387" y="445347"/>
                    <a:pt x="1524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1" b="1" dirty="0">
                  <a:solidFill>
                    <a:srgbClr val="002060"/>
                  </a:solidFill>
                  <a:ea typeface="Calibri" pitchFamily="34" charset="0" panose="020F0502020204030204"/>
                  <a:cs typeface="Times New Roman" pitchFamily="18" charset="0" panose="02020603050405020304"/>
                </a:rPr>
                <a:t>О формировании методического актива (Письмо </a:t>
              </a:r>
              <a:r>
                <a:rPr lang="ru-RU" sz="2801" b="1" dirty="0" err="1">
                  <a:solidFill>
                    <a:srgbClr val="002060"/>
                  </a:solidFill>
                  <a:ea typeface="Calibri" pitchFamily="34" charset="0" panose="020F0502020204030204"/>
                  <a:cs typeface="Times New Roman" pitchFamily="18" charset="0" panose="02020603050405020304"/>
                </a:rPr>
                <a:t>Минпросвещения</a:t>
              </a:r>
              <a:r>
                <a:rPr lang="ru-RU" sz="2801" b="1" dirty="0">
                  <a:solidFill>
                    <a:srgbClr val="002060"/>
                  </a:solidFill>
                  <a:ea typeface="Calibri" pitchFamily="34" charset="0" panose="020F0502020204030204"/>
                  <a:cs typeface="Times New Roman" pitchFamily="18" charset="0" panose="02020603050405020304"/>
                </a:rPr>
                <a:t> России от 10.12.2021 № АЗ 1061/08 )</a:t>
              </a:r>
              <a:endParaRPr lang="ru-RU" sz="2801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66475" y="2476499"/>
            <a:ext cx="17047094" cy="1475253"/>
            <a:chOff x="129036" y="5677610"/>
            <a:chExt cx="12037483" cy="1339198"/>
          </a:xfrm>
          <a:solidFill>
            <a:schemeClr val="bg1">
              <a:lumMod val="85000"/>
            </a:schemeClr>
          </a:solidFill>
        </p:grpSpPr>
        <p:sp>
          <p:nvSpPr>
            <p:cNvPr id="21" name="Стрелка: шеврон 20"/>
            <p:cNvSpPr/>
            <p:nvPr/>
          </p:nvSpPr>
          <p:spPr>
            <a:xfrm>
              <a:off x="11219226" y="5677610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1" b="1" u="sng">
                <a:solidFill>
                  <a:srgbClr val="002060"/>
                </a:solidFill>
              </a:endParaRPr>
            </a:p>
          </p:txBody>
        </p:sp>
        <p:sp>
          <p:nvSpPr>
            <p:cNvPr id="22" name="Стрелка: шеврон 21"/>
            <p:cNvSpPr/>
            <p:nvPr/>
          </p:nvSpPr>
          <p:spPr>
            <a:xfrm>
              <a:off x="10395234" y="5677610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1" b="1" u="sng">
                <a:solidFill>
                  <a:srgbClr val="002060"/>
                </a:solidFill>
              </a:endParaRPr>
            </a:p>
          </p:txBody>
        </p:sp>
        <p:sp>
          <p:nvSpPr>
            <p:cNvPr id="23" name="Стрелка: шеврон 22"/>
            <p:cNvSpPr/>
            <p:nvPr/>
          </p:nvSpPr>
          <p:spPr>
            <a:xfrm>
              <a:off x="9571242" y="5677610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1" b="1" u="sng">
                <a:solidFill>
                  <a:srgbClr val="002060"/>
                </a:solidFill>
              </a:endParaRPr>
            </a:p>
          </p:txBody>
        </p:sp>
        <p:sp>
          <p:nvSpPr>
            <p:cNvPr id="24" name="Полилиния: фигура 23"/>
            <p:cNvSpPr/>
            <p:nvPr/>
          </p:nvSpPr>
          <p:spPr>
            <a:xfrm>
              <a:off x="129036" y="5682690"/>
              <a:ext cx="9631124" cy="1334118"/>
            </a:xfrm>
            <a:custGeom>
              <a:avLst/>
              <a:rect l="l" t="t" r="r" b="b"/>
              <a:pathLst>
                <a:path w="9885680" h="1315720">
                  <a:moveTo>
                    <a:pt x="15240" y="0"/>
                  </a:moveTo>
                  <a:lnTo>
                    <a:pt x="9433560" y="0"/>
                  </a:lnTo>
                  <a:lnTo>
                    <a:pt x="9885680" y="645160"/>
                  </a:lnTo>
                  <a:lnTo>
                    <a:pt x="9451340" y="1308830"/>
                  </a:lnTo>
                  <a:lnTo>
                    <a:pt x="0" y="1315720"/>
                  </a:lnTo>
                  <a:cubicBezTo>
                    <a:pt x="1693" y="880533"/>
                    <a:pt x="3387" y="445347"/>
                    <a:pt x="1524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1" b="1" dirty="0">
                  <a:solidFill>
                    <a:srgbClr val="002060"/>
                  </a:solidFill>
                </a:rPr>
                <a:t>Основные принципы Национальной системы профессионального роста педагогических работников РФ, включая национальную систему учительского рост (утверждена Распоряжением П</a:t>
              </a:r>
              <a:r>
                <a:rPr lang="ru-RU" sz="2801" b="1" dirty="0">
                  <a:solidFill>
                    <a:srgbClr val="002060"/>
                  </a:solidFill>
                  <a:ea typeface="Calibri" pitchFamily="34" charset="0" panose="020F0502020204030204"/>
                  <a:cs typeface="Times New Roman" pitchFamily="18" charset="0" panose="02020603050405020304"/>
                </a:rPr>
                <a:t>равительства РФ от 31 декабря 2019 года n 3273-р)</a:t>
              </a:r>
              <a:endParaRPr lang="ru-RU" sz="2801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40699" y="7260831"/>
            <a:ext cx="17140016" cy="1582686"/>
            <a:chOff x="88900" y="5274962"/>
            <a:chExt cx="12103100" cy="1334118"/>
          </a:xfrm>
          <a:solidFill>
            <a:schemeClr val="bg1">
              <a:lumMod val="85000"/>
            </a:schemeClr>
          </a:solidFill>
        </p:grpSpPr>
        <p:sp>
          <p:nvSpPr>
            <p:cNvPr id="30" name="Стрелка: шеврон 29"/>
            <p:cNvSpPr/>
            <p:nvPr/>
          </p:nvSpPr>
          <p:spPr>
            <a:xfrm>
              <a:off x="11244707" y="5279058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rgbClr val="002060"/>
                </a:solidFill>
                <a:latin typeface="Phenomena" pitchFamily="50" charset="-52" panose="00000500000000000000"/>
              </a:endParaRPr>
            </a:p>
          </p:txBody>
        </p:sp>
        <p:sp>
          <p:nvSpPr>
            <p:cNvPr id="31" name="Стрелка: шеврон 30"/>
            <p:cNvSpPr/>
            <p:nvPr/>
          </p:nvSpPr>
          <p:spPr>
            <a:xfrm>
              <a:off x="10420715" y="5279058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rgbClr val="002060"/>
                </a:solidFill>
                <a:latin typeface="Phenomena" pitchFamily="50" charset="-52" panose="00000500000000000000"/>
              </a:endParaRPr>
            </a:p>
          </p:txBody>
        </p:sp>
        <p:sp>
          <p:nvSpPr>
            <p:cNvPr id="32" name="Стрелка: шеврон 31"/>
            <p:cNvSpPr/>
            <p:nvPr/>
          </p:nvSpPr>
          <p:spPr>
            <a:xfrm>
              <a:off x="9596723" y="5279058"/>
              <a:ext cx="947293" cy="1329038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rgbClr val="002060"/>
                </a:solidFill>
                <a:latin typeface="Phenomena" pitchFamily="50" charset="-52" panose="00000500000000000000"/>
              </a:endParaRPr>
            </a:p>
          </p:txBody>
        </p:sp>
        <p:sp>
          <p:nvSpPr>
            <p:cNvPr id="33" name="Полилиния: фигура 32"/>
            <p:cNvSpPr/>
            <p:nvPr/>
          </p:nvSpPr>
          <p:spPr>
            <a:xfrm>
              <a:off x="88900" y="5274962"/>
              <a:ext cx="9631124" cy="1334118"/>
            </a:xfrm>
            <a:custGeom>
              <a:avLst/>
              <a:rect l="l" t="t" r="r" b="b"/>
              <a:pathLst>
                <a:path w="9885680" h="1315720">
                  <a:moveTo>
                    <a:pt x="15240" y="0"/>
                  </a:moveTo>
                  <a:lnTo>
                    <a:pt x="9433560" y="0"/>
                  </a:lnTo>
                  <a:lnTo>
                    <a:pt x="9885680" y="645160"/>
                  </a:lnTo>
                  <a:lnTo>
                    <a:pt x="9451340" y="1308830"/>
                  </a:lnTo>
                  <a:lnTo>
                    <a:pt x="0" y="1315720"/>
                  </a:lnTo>
                  <a:cubicBezTo>
                    <a:pt x="1693" y="880533"/>
                    <a:pt x="3387" y="445347"/>
                    <a:pt x="1524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1" b="1" dirty="0">
                  <a:solidFill>
                    <a:srgbClr val="002060"/>
                  </a:solidFill>
                  <a:ea typeface="Calibri" pitchFamily="34" charset="0" panose="020F0502020204030204"/>
                </a:rPr>
                <a:t>Методология мотивирующего мониторинга деятельности органов исполнительной власти субъектов Российской Федерации, осуществляющих государственное управление в сфере образования (утверждена Распоряжением </a:t>
              </a:r>
              <a:r>
                <a:rPr lang="ru-RU" sz="2801" b="1" dirty="0" err="1">
                  <a:solidFill>
                    <a:srgbClr val="002060"/>
                  </a:solidFill>
                  <a:ea typeface="Calibri" pitchFamily="34" charset="0" panose="020F0502020204030204"/>
                </a:rPr>
                <a:t>Минпросвещения</a:t>
              </a:r>
              <a:r>
                <a:rPr lang="ru-RU" sz="2801" b="1" dirty="0">
                  <a:solidFill>
                    <a:srgbClr val="002060"/>
                  </a:solidFill>
                  <a:ea typeface="Calibri" pitchFamily="34" charset="0" panose="020F0502020204030204"/>
                </a:rPr>
                <a:t> России от 01.09.2021 N Р-210 )</a:t>
              </a:r>
              <a:endParaRPr lang="ru-RU" sz="2801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3039" y="2665414"/>
            <a:ext cx="407502" cy="80168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5169" y="4539637"/>
            <a:ext cx="407502" cy="8016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5169" y="6075736"/>
            <a:ext cx="407502" cy="8016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5169" y="7634618"/>
            <a:ext cx="407502" cy="8016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1385" y="9147934"/>
            <a:ext cx="407502" cy="8016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Google Shape;280;p29"/>
          <p:cNvSpPr txBox="1"/>
          <p:nvPr/>
        </p:nvSpPr>
        <p:spPr>
          <a:xfrm>
            <a:off x="533400" y="40364"/>
            <a:ext cx="17145000" cy="18808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274275" tIns="274275" rIns="274275" bIns="274275" anchor="t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  <a:sym typeface="Roboto"/>
              </a:rPr>
              <a:t>Современная государственная политика в сфере развития кадрового потенциала системы образования РФ:</a:t>
            </a:r>
          </a:p>
        </p:txBody>
      </p:sp>
      <p:sp>
        <p:nvSpPr>
          <p:cNvPr id="3" name="Google Shape;66;p14"/>
          <p:cNvSpPr/>
          <p:nvPr/>
        </p:nvSpPr>
        <p:spPr>
          <a:xfrm>
            <a:off x="881213" y="2049741"/>
            <a:ext cx="16241574" cy="2005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74275" tIns="274275" rIns="274275" bIns="274275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0265" y="1547359"/>
            <a:ext cx="1618836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ОО</a:t>
            </a:r>
          </a:p>
        </p:txBody>
      </p:sp>
      <p:sp>
        <p:nvSpPr>
          <p:cNvPr id="3" name="Скругленный прямоугольник 12"/>
          <p:cNvSpPr/>
          <p:nvPr/>
        </p:nvSpPr>
        <p:spPr>
          <a:xfrm>
            <a:off x="2494961" y="1536922"/>
            <a:ext cx="1635554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СПО</a:t>
            </a:r>
          </a:p>
        </p:txBody>
      </p:sp>
      <p:sp>
        <p:nvSpPr>
          <p:cNvPr id="5" name="Скругленный прямоугольник 13"/>
          <p:cNvSpPr/>
          <p:nvPr/>
        </p:nvSpPr>
        <p:spPr>
          <a:xfrm>
            <a:off x="4525825" y="1581700"/>
            <a:ext cx="1436679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ВУЗ</a:t>
            </a:r>
          </a:p>
        </p:txBody>
      </p:sp>
      <p:sp>
        <p:nvSpPr>
          <p:cNvPr id="6" name="Скругленный прямоугольник 14"/>
          <p:cNvSpPr/>
          <p:nvPr/>
        </p:nvSpPr>
        <p:spPr>
          <a:xfrm>
            <a:off x="6341505" y="1594389"/>
            <a:ext cx="1466810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ДПО</a:t>
            </a:r>
          </a:p>
        </p:txBody>
      </p:sp>
      <p:sp>
        <p:nvSpPr>
          <p:cNvPr id="10" name="Скругленный прямоугольник 15"/>
          <p:cNvSpPr/>
          <p:nvPr/>
        </p:nvSpPr>
        <p:spPr>
          <a:xfrm>
            <a:off x="13889205" y="1562100"/>
            <a:ext cx="1382582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ППС</a:t>
            </a:r>
          </a:p>
        </p:txBody>
      </p:sp>
      <p:sp>
        <p:nvSpPr>
          <p:cNvPr id="11" name="Скругленный прямоугольник 16"/>
          <p:cNvSpPr/>
          <p:nvPr/>
        </p:nvSpPr>
        <p:spPr>
          <a:xfrm>
            <a:off x="15680997" y="1586756"/>
            <a:ext cx="1858011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Педагог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025795" y="2015787"/>
            <a:ext cx="626024" cy="12921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2223" y="2914058"/>
            <a:ext cx="5206035" cy="1384995"/>
          </a:xfrm>
          <a:prstGeom prst="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Ориентация на педагогическую профессию, внутрифирменное обучение, наставничество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1668" y="5550334"/>
            <a:ext cx="4613550" cy="1915974"/>
          </a:xfrm>
          <a:prstGeom prst="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 panose="020F0502020204030204"/>
                <a:cs typeface="Calibri" pitchFamily="34" charset="0" panose="020F0502020204030204"/>
              </a:rPr>
              <a:t>Профессиональное обучение и развитие. Научно-методическое сопровождение</a:t>
            </a:r>
            <a:endParaRPr lang="ru-RU" sz="28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7703" y="4332731"/>
            <a:ext cx="5446061" cy="1454950"/>
          </a:xfrm>
          <a:prstGeom prst="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 panose="020F0502020204030204"/>
                <a:cs typeface="Calibri" pitchFamily="34" charset="0" panose="020F0502020204030204"/>
              </a:rPr>
              <a:t>Профессиональное становление и развитие. Методическое и адресное  сопровождение.</a:t>
            </a:r>
            <a:endParaRPr lang="ru-RU" sz="28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 panose="020F0502020204030204"/>
              <a:cs typeface="Times New Roman" pitchFamily="18" charset="0" panose="020206030504050203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22442" y="5695565"/>
            <a:ext cx="4541279" cy="1815882"/>
          </a:xfrm>
          <a:prstGeom prst="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Горизонтальное обучение, неформальное образование. Сетевое взаимодействие</a:t>
            </a:r>
          </a:p>
        </p:txBody>
      </p:sp>
      <p:pic>
        <p:nvPicPr>
          <p:cNvPr id="23" name="Рисунок 22" descr="Рюкзак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8135410" y="5906818"/>
            <a:ext cx="1844370" cy="1559490"/>
          </a:xfrm>
          <a:prstGeom prst="rect">
            <a:avLst/>
          </a:prstGeom>
        </p:spPr>
      </p:pic>
      <p:pic>
        <p:nvPicPr>
          <p:cNvPr id="25" name="Рисунок 24" descr="Книги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4484365" y="4395318"/>
            <a:ext cx="1574844" cy="1371600"/>
          </a:xfrm>
          <a:prstGeom prst="rect">
            <a:avLst/>
          </a:prstGeom>
        </p:spPr>
      </p:pic>
      <p:pic>
        <p:nvPicPr>
          <p:cNvPr id="26" name="Рисунок 25" descr="Профессор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089578" y="4218596"/>
            <a:ext cx="1273256" cy="1323439"/>
          </a:xfrm>
          <a:prstGeom prst="rect">
            <a:avLst/>
          </a:prstGeom>
        </p:spPr>
      </p:pic>
      <p:pic>
        <p:nvPicPr>
          <p:cNvPr id="27" name="Рисунок 26" descr="Аудитория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967852" y="2478606"/>
            <a:ext cx="1941053" cy="16374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122442" y="3049672"/>
            <a:ext cx="4416566" cy="1384995"/>
          </a:xfrm>
          <a:prstGeom prst="rect">
            <a:avLst/>
          </a:prstGeom>
          <a:noFill/>
          <a:ln w="57150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Самообразование, саморазвитие и  самосовершенствование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498766" y="301202"/>
            <a:ext cx="17359745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 НМС профессиональной подготовки и развития педагогических кадров</a:t>
            </a:r>
          </a:p>
        </p:txBody>
      </p:sp>
      <p:sp>
        <p:nvSpPr>
          <p:cNvPr id="51" name="Скругленный прямоугольник 15"/>
          <p:cNvSpPr/>
          <p:nvPr/>
        </p:nvSpPr>
        <p:spPr>
          <a:xfrm>
            <a:off x="12124790" y="1573834"/>
            <a:ext cx="1393079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ММС</a:t>
            </a:r>
          </a:p>
        </p:txBody>
      </p:sp>
      <p:sp>
        <p:nvSpPr>
          <p:cNvPr id="9" name="Скругленный прямоугольник 15"/>
          <p:cNvSpPr/>
          <p:nvPr/>
        </p:nvSpPr>
        <p:spPr>
          <a:xfrm>
            <a:off x="10139363" y="1587781"/>
            <a:ext cx="1636451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Негосуд</a:t>
            </a:r>
            <a:r>
              <a:rPr lang="ru-RU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. орг-</a:t>
            </a:r>
            <a:r>
              <a:rPr lang="ru-RU" sz="21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ции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32" name="Скругленный прямоугольник 14"/>
          <p:cNvSpPr/>
          <p:nvPr/>
        </p:nvSpPr>
        <p:spPr>
          <a:xfrm>
            <a:off x="8153400" y="1562100"/>
            <a:ext cx="1547652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ЦНППМ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 flipH="1">
            <a:off x="15201102" y="1978587"/>
            <a:ext cx="626024" cy="12921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13407306" y="1965958"/>
            <a:ext cx="626024" cy="12921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11660837" y="1996290"/>
            <a:ext cx="626024" cy="12921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9604113" y="1996405"/>
            <a:ext cx="626024" cy="12921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7632464" y="2002866"/>
            <a:ext cx="626024" cy="12921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835162" y="2002866"/>
            <a:ext cx="626024" cy="12921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4049822" y="1965958"/>
            <a:ext cx="626024" cy="12921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/>
          <p:cNvSpPr/>
          <p:nvPr/>
        </p:nvSpPr>
        <p:spPr>
          <a:xfrm>
            <a:off x="464127" y="9175708"/>
            <a:ext cx="17359745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 НМС профессиональной подготовки и развития педагогических кадров</a:t>
            </a:r>
          </a:p>
        </p:txBody>
      </p:sp>
      <p:sp>
        <p:nvSpPr>
          <p:cNvPr id="48" name="Скругленный прямоугольник 1"/>
          <p:cNvSpPr/>
          <p:nvPr/>
        </p:nvSpPr>
        <p:spPr>
          <a:xfrm>
            <a:off x="451870" y="7784355"/>
            <a:ext cx="3129529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ОО</a:t>
            </a:r>
          </a:p>
        </p:txBody>
      </p:sp>
      <p:sp>
        <p:nvSpPr>
          <p:cNvPr id="56" name="Скругленный прямоугольник 15"/>
          <p:cNvSpPr/>
          <p:nvPr/>
        </p:nvSpPr>
        <p:spPr>
          <a:xfrm>
            <a:off x="11023309" y="7784355"/>
            <a:ext cx="2692691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ППС</a:t>
            </a:r>
          </a:p>
        </p:txBody>
      </p:sp>
      <p:sp>
        <p:nvSpPr>
          <p:cNvPr id="57" name="Скругленный прямоугольник 16"/>
          <p:cNvSpPr/>
          <p:nvPr/>
        </p:nvSpPr>
        <p:spPr>
          <a:xfrm>
            <a:off x="14377167" y="7796310"/>
            <a:ext cx="2615433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Педагог</a:t>
            </a: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3504491" y="8190696"/>
            <a:ext cx="626024" cy="12921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кругленный прямоугольник 15"/>
          <p:cNvSpPr/>
          <p:nvPr/>
        </p:nvSpPr>
        <p:spPr>
          <a:xfrm>
            <a:off x="7561948" y="7795892"/>
            <a:ext cx="2861044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ММС</a:t>
            </a:r>
          </a:p>
        </p:txBody>
      </p:sp>
      <p:sp>
        <p:nvSpPr>
          <p:cNvPr id="65" name="Скругленный прямоугольник 15"/>
          <p:cNvSpPr/>
          <p:nvPr/>
        </p:nvSpPr>
        <p:spPr>
          <a:xfrm>
            <a:off x="4075070" y="7798572"/>
            <a:ext cx="2895654" cy="81009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Негосуд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. орг-</a:t>
            </a: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cs typeface="Arial" pitchFamily="34" charset="0" panose="020B0604020202020204"/>
              </a:rPr>
              <a:t>ции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 panose="020B0604020202020204"/>
              <a:cs typeface="Arial" pitchFamily="34" charset="0" panose="020B0604020202020204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H="1">
            <a:off x="13748847" y="8176479"/>
            <a:ext cx="626024" cy="12921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10422992" y="8202662"/>
            <a:ext cx="626024" cy="12921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>
            <a:off x="6936019" y="8231256"/>
            <a:ext cx="626024" cy="12921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12851100" y="2476241"/>
            <a:ext cx="0" cy="4990067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6536677" y="2628641"/>
            <a:ext cx="0" cy="4953259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990600" y="4434690"/>
            <a:ext cx="0" cy="3259366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16992600" y="2404479"/>
            <a:ext cx="0" cy="3259366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трелка: изогнутая вправо 88"/>
          <p:cNvSpPr/>
          <p:nvPr/>
        </p:nvSpPr>
        <p:spPr>
          <a:xfrm>
            <a:off x="140494" y="1111292"/>
            <a:ext cx="1553167" cy="8500840"/>
          </a:xfrm>
          <a:prstGeom prst="curv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" name="Стрелка: изогнутая вправо 89"/>
          <p:cNvSpPr/>
          <p:nvPr/>
        </p:nvSpPr>
        <p:spPr>
          <a:xfrm rot="10800000">
            <a:off x="16501916" y="790941"/>
            <a:ext cx="1698257" cy="8500839"/>
          </a:xfrm>
          <a:prstGeom prst="curv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600200" y="190500"/>
            <a:ext cx="15087600" cy="91691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Circe Bold" pitchFamily="34" charset="0"/>
                <a:ea typeface="Calibri" pitchFamily="34" charset="0" panose="020F0502020204030204"/>
                <a:cs typeface="Calibri" pitchFamily="34" charset="0" panose="020F0502020204030204"/>
              </a:rPr>
              <a:t>Цель инновационного проекта:</a:t>
            </a:r>
            <a:endParaRPr sz="4800" b="1" dirty="0">
              <a:solidFill>
                <a:schemeClr val="bg1"/>
              </a:solidFill>
              <a:latin typeface="Circe Bold" pitchFamily="34" charset="0"/>
              <a:ea typeface="Calibri" pitchFamily="34" charset="0" panose="020F0502020204030204"/>
              <a:cs typeface="Calibri" pitchFamily="34" charset="0" panose="020F0502020204030204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478328" y="1107416"/>
            <a:ext cx="17530544" cy="3474723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Выявление и создание новых условий для повышения качества образования в процессе построения муниципальной системы научно-методического сопровождения (далее - МС НМС) профессионального развития педагогических работников и управленческих кадров посредством формирования субъектной позиции образовательных организаций в реализации научно-методической деятельности и объединения их в единую образовательную сеть.</a:t>
            </a:r>
            <a:endParaRPr sz="3600" dirty="0">
              <a:solidFill>
                <a:srgbClr val="002060"/>
              </a:solidFill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9" name="Google Shape;66;p14"/>
          <p:cNvSpPr/>
          <p:nvPr/>
        </p:nvSpPr>
        <p:spPr>
          <a:xfrm>
            <a:off x="478328" y="4617721"/>
            <a:ext cx="17238123" cy="2209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74275" tIns="274275" rIns="274275" bIns="274275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10" name="Прямоугольник: скругленные углы 6"/>
          <p:cNvSpPr/>
          <p:nvPr/>
        </p:nvSpPr>
        <p:spPr>
          <a:xfrm>
            <a:off x="478328" y="5143501"/>
            <a:ext cx="10570672" cy="4953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 panose="02020603050405020304"/>
              </a:rPr>
              <a:t>Субъект научно-методической деятельности</a:t>
            </a:r>
            <a:r>
              <a:rPr lang="ru-RU" sz="3000" dirty="0">
                <a:solidFill>
                  <a:srgbClr val="002060"/>
                </a:solidFill>
                <a:ea typeface="Times New Roman" pitchFamily="18" charset="0" panose="02020603050405020304"/>
              </a:rPr>
              <a:t> (далее – субъект НМД) - физическое или юридическое лицо, осуществляющее деятельность по научно-методическому сопровождению педагогических работников и управленческих кадров (общеобразовательная организация, профессиональная образовательная организация, организация высшего образования, организация дополнительного профессионального образования (ИРО), муниципальная методическая служба, профессиональное педагогическое сообщество, педагог);</a:t>
            </a:r>
          </a:p>
        </p:txBody>
      </p:sp>
      <p:sp>
        <p:nvSpPr>
          <p:cNvPr id="11" name="Прямоугольник: скругленные углы 7"/>
          <p:cNvSpPr/>
          <p:nvPr/>
        </p:nvSpPr>
        <p:spPr>
          <a:xfrm>
            <a:off x="11430000" y="5138351"/>
            <a:ext cx="6578872" cy="4953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 panose="02020603050405020304"/>
              </a:rPr>
              <a:t>Субъект научно-методического сопровождения </a:t>
            </a:r>
            <a:r>
              <a:rPr lang="ru-RU" sz="3000" dirty="0">
                <a:solidFill>
                  <a:srgbClr val="002060"/>
                </a:solidFill>
                <a:ea typeface="Times New Roman" pitchFamily="18" charset="0" panose="02020603050405020304"/>
              </a:rPr>
              <a:t>(далее – субъект НМС) – будущий педагогический работник (школьник, студент); педагогический работник (молодой педагог, опытный педагог и др.); управленческий работник, управленческая команда, муниципальный актив и др.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257300" y="233730"/>
            <a:ext cx="15773400" cy="731202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sz="4800" b="1" dirty="0">
                <a:solidFill>
                  <a:schemeClr val="bg1"/>
                </a:solidFill>
                <a:latin typeface="Circe Bold" pitchFamily="34" charset="0"/>
                <a:ea typeface="Calibri" pitchFamily="34" charset="0" panose="020F0502020204030204"/>
                <a:cs typeface="Calibri" pitchFamily="34" charset="0" panose="020F0502020204030204"/>
              </a:rPr>
              <a:t>Основная идея инновационного проекта</a:t>
            </a:r>
            <a:endParaRPr sz="4800" b="1" dirty="0">
              <a:solidFill>
                <a:schemeClr val="bg1"/>
              </a:solidFill>
              <a:latin typeface="Circe Bold" pitchFamily="34" charset="0"/>
              <a:ea typeface="Calibri" pitchFamily="34" charset="0" panose="020F0502020204030204"/>
              <a:cs typeface="Calibri" pitchFamily="34" charset="0" panose="020F0502020204030204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1585" y="1424186"/>
            <a:ext cx="17416259" cy="1728450"/>
          </a:xfrm>
        </p:spPr>
        <p:txBody>
          <a:bodyPr/>
          <a:lstStyle/>
          <a:p>
            <a:r>
              <a:rPr lang="ru-RU" sz="3000" dirty="0">
                <a:solidFill>
                  <a:srgbClr val="00206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Повышение качества образования на основе признания ведущего приоритета профессионализма педагогических кадров системы образования и построения единого муниципального пространства научно-методического сопровождения профессионального развития педагогических кадров станет возможным, если:</a:t>
            </a:r>
            <a:endParaRPr sz="3000" dirty="0">
              <a:solidFill>
                <a:srgbClr val="002060"/>
              </a:solidFill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  <p:graphicFrame>
        <p:nvGraphicFramePr>
          <p:cNvPr id="4" name="Схема 6"/>
          <p:cNvGraphicFramePr/>
          <p:nvPr/>
        </p:nvGraphicFramePr>
        <p:xfrm>
          <a:off x="434811" y="3467100"/>
          <a:ext cx="17418378" cy="681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5" name="Oval 28"/>
          <p:cNvSpPr/>
          <p:nvPr/>
        </p:nvSpPr>
        <p:spPr bwMode="auto">
          <a:xfrm>
            <a:off x="1563755" y="3604917"/>
            <a:ext cx="269082" cy="280988"/>
          </a:xfrm>
          <a:prstGeom prst="ellipse">
            <a:avLst/>
          </a:prstGeom>
          <a:solidFill>
            <a:srgbClr val="FF0000"/>
          </a:solidFill>
          <a:ln w="190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50"/>
          </a:p>
        </p:txBody>
      </p:sp>
      <p:sp>
        <p:nvSpPr>
          <p:cNvPr id="16" name="Oval 28"/>
          <p:cNvSpPr/>
          <p:nvPr/>
        </p:nvSpPr>
        <p:spPr bwMode="auto">
          <a:xfrm>
            <a:off x="1594235" y="5120081"/>
            <a:ext cx="269082" cy="280988"/>
          </a:xfrm>
          <a:prstGeom prst="ellipse">
            <a:avLst/>
          </a:prstGeom>
          <a:solidFill>
            <a:srgbClr val="FF0000"/>
          </a:solidFill>
          <a:ln w="190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50"/>
          </a:p>
        </p:txBody>
      </p:sp>
      <p:sp>
        <p:nvSpPr>
          <p:cNvPr id="17" name="Oval 28"/>
          <p:cNvSpPr/>
          <p:nvPr/>
        </p:nvSpPr>
        <p:spPr bwMode="auto">
          <a:xfrm>
            <a:off x="1594235" y="6395971"/>
            <a:ext cx="269082" cy="280988"/>
          </a:xfrm>
          <a:prstGeom prst="ellipse">
            <a:avLst/>
          </a:prstGeom>
          <a:solidFill>
            <a:srgbClr val="FF0000"/>
          </a:solidFill>
          <a:ln w="190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50"/>
          </a:p>
        </p:txBody>
      </p:sp>
      <p:sp>
        <p:nvSpPr>
          <p:cNvPr id="18" name="Oval 28"/>
          <p:cNvSpPr/>
          <p:nvPr/>
        </p:nvSpPr>
        <p:spPr bwMode="auto">
          <a:xfrm>
            <a:off x="1581897" y="7692169"/>
            <a:ext cx="269082" cy="280988"/>
          </a:xfrm>
          <a:prstGeom prst="ellipse">
            <a:avLst/>
          </a:prstGeom>
          <a:solidFill>
            <a:srgbClr val="FF0000"/>
          </a:solidFill>
          <a:ln w="190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50"/>
          </a:p>
        </p:txBody>
      </p:sp>
      <p:sp>
        <p:nvSpPr>
          <p:cNvPr id="19" name="Oval 28"/>
          <p:cNvSpPr/>
          <p:nvPr/>
        </p:nvSpPr>
        <p:spPr bwMode="auto">
          <a:xfrm>
            <a:off x="1594235" y="8988367"/>
            <a:ext cx="269082" cy="280988"/>
          </a:xfrm>
          <a:prstGeom prst="ellipse">
            <a:avLst/>
          </a:prstGeom>
          <a:solidFill>
            <a:srgbClr val="FF0000"/>
          </a:solidFill>
          <a:ln w="1905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4050"/>
          </a:p>
        </p:txBody>
      </p:sp>
      <p:sp>
        <p:nvSpPr>
          <p:cNvPr id="20" name="Google Shape;66;p14"/>
          <p:cNvSpPr/>
          <p:nvPr/>
        </p:nvSpPr>
        <p:spPr>
          <a:xfrm>
            <a:off x="710654" y="1092635"/>
            <a:ext cx="17238123" cy="2008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274275" tIns="274275" rIns="274275" bIns="274275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811" y="1421212"/>
            <a:ext cx="407502" cy="80168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600" y="190500"/>
            <a:ext cx="16535400" cy="6328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irce Bold" pitchFamily="34" charset="0"/>
              </a:rPr>
              <a:t>Инновационные площадки сетевого проекта - субъекты НМД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57200" y="1104900"/>
          <a:ext cx="17602200" cy="903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3839"/>
                <a:gridCol w="12108361"/>
              </a:tblGrid>
              <a:tr h="736644"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bg1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Организации - инновационные площадки</a:t>
                      </a:r>
                      <a:endParaRPr lang="en-US" sz="2000">
                        <a:solidFill>
                          <a:schemeClr val="bg1"/>
                        </a:solidFill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Функции организаций - инновационных площадок - в рамках ФИП РАО</a:t>
                      </a:r>
                      <a:endParaRPr lang="en-US" sz="2000"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  <a:p>
                      <a:endParaRPr lang="en-US" sz="2000"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</a:tr>
              <a:tr h="266179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МАНОУ «Дворец детского творчества им. Ф.И. Авдеевой» г. Якутска, в т.ч.ЦППК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Центр профессиональных компетенций педагогов как  координатор методической работы в муниципальной системе образования. Создание муниципального методического актива.</a:t>
                      </a:r>
                    </a:p>
                    <a:p>
                      <a:pPr marL="285750" indent="-28575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Проведение диагностики и отслеживания профессиональных компетенций на платформе </a:t>
                      </a:r>
                      <a:r>
                        <a:rPr lang="ru-RU" sz="18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ЭРАСКОП</a:t>
                      </a:r>
                    </a:p>
                    <a:p>
                      <a:pPr marL="285750" indent="-28575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Разработка и реализация программ повышения квалификации для педагогов и руководителей</a:t>
                      </a:r>
                    </a:p>
                    <a:p>
                      <a:pPr marL="285750" indent="-28575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Организация горизонтального обучения в методических объединениях и сетевых сообществах </a:t>
                      </a:r>
                    </a:p>
                    <a:p>
                      <a:pPr marL="285750" indent="-28575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Обобщение лучших практик сопровожден6ия профессионального развития педагогических кадров г. Якутска </a:t>
                      </a:r>
                    </a:p>
                    <a:p>
                      <a:pPr marL="285750" indent="-28575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Разработка и реализация муниципального Положения об индивидуальной программе профессионального развития педагогических работников </a:t>
                      </a:r>
                      <a:endParaRPr lang="en-US" sz="18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</a:tr>
              <a:tr h="1132986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СОШ № 31 городского округа «город Якутск» 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Формирование группы школ, реализующих сопровождение психолого-педагогических классов </a:t>
                      </a:r>
                    </a:p>
                    <a:p>
                      <a:pPr marL="342900" indent="-34290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Формирование опыта сопровождения ППК в школах г. Якутска, обобщение и описание лучших практик сопровождения ППК в школах г. Якутска</a:t>
                      </a:r>
                    </a:p>
                    <a:p>
                      <a:pPr marL="342900" indent="-34290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Сопровождение профильных классов школ</a:t>
                      </a:r>
                    </a:p>
                  </a:txBody>
                  <a:tcPr/>
                </a:tc>
              </a:tr>
              <a:tr h="2712301">
                <a:tc>
                  <a:txBody>
                    <a:bodyPr/>
                    <a:lstStyle/>
                    <a:p>
                      <a:pPr algn="l" defTabSz="914336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НПСОШ№2 </a:t>
                      </a:r>
                    </a:p>
                    <a:p>
                      <a:pPr algn="l" defTabSz="914336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городского округа «город Якутск»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Формирование группы школ, ведущих педагогическую практику студентов и постдипломное сопровождение молодых педагогов; о</a:t>
                      </a:r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писание лучшего опыта организации практики студентов; </a:t>
                      </a:r>
                    </a:p>
                    <a:p>
                      <a:pPr marL="342900" indent="-34290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Участие в исследовании и апробации электронного ресурса (на базе Эраскопа) постдипломного сопровождения и закрепления в профессии молодых педагогов  </a:t>
                      </a:r>
                    </a:p>
                    <a:p>
                      <a:pPr marL="342900" indent="-34290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Разработка и реализация моделей постдипломного сопровождения и закрепления в профессии молодых педагогов (Школа молодого педагога, модели наставничества и др.); обобщение и описание лучших практик постдипломного сопровождения и закрепления в профессии молодых педагогов;</a:t>
                      </a:r>
                    </a:p>
                    <a:p>
                      <a:pPr marL="342900" indent="-34290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Организация сетевого взаимодействия с организациями высшего  и среднего профессионального образования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</a:tr>
              <a:tr h="148776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ЦРР-Д/с №7 «Остров сокровищ» </a:t>
                      </a:r>
                      <a:r>
                        <a:rPr lang="ru-RU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городского округа «город Якутск»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Формирование группы ДОУ, участников проекта</a:t>
                      </a:r>
                    </a:p>
                    <a:p>
                      <a:pPr marL="342900" indent="-34290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Отслеживание профессиональных компетенций педагогов ДОУ; </a:t>
                      </a:r>
                    </a:p>
                    <a:p>
                      <a:pPr marL="342900" indent="-34290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Развитие </a:t>
                      </a:r>
                      <a:r>
                        <a:rPr lang="en-US" sz="1800" b="0" i="0" u="none" strike="noStrike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STEM</a:t>
                      </a:r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-образования для дошкольников</a:t>
                      </a:r>
                    </a:p>
                    <a:p>
                      <a:pPr marL="342900" indent="-34290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Сопровождение молодых педагогов-дошкольников</a:t>
                      </a:r>
                    </a:p>
                    <a:p>
                      <a:pPr marL="342900" indent="-34290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Организация практики студентов на базе ДОУ г. Якутска</a:t>
                      </a:r>
                    </a:p>
                    <a:p>
                      <a:pPr marL="342900" indent="-342900" algn="l">
                        <a:buClr>
                          <a:srgbClr val="C00000"/>
                        </a:buClr>
                        <a:buFont typeface="Wingdings" pitchFamily="2" charset="2" panose="05000000000000000000"/>
                        <a:buChar char="Ø"/>
                      </a:pPr>
                      <a:r>
                        <a:rPr lang="ru-RU" sz="1800" b="0" i="0" u="none" strike="noStrike">
                          <a:solidFill>
                            <a:srgbClr val="00206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Обобщение и описание лучших практик сопровождения профессионального развития педагогов ДОУ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. поле 1"/>
          <p:cNvSpPr txBox="1"/>
          <p:nvPr/>
        </p:nvSpPr>
        <p:spPr>
          <a:xfrm>
            <a:off x="3124200" y="190500"/>
            <a:ext cx="11658600" cy="6930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indent="36576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1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Что уже сделано по проекту</a:t>
            </a:r>
            <a:endParaRPr sz="4000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514350" y="1257300"/>
            <a:ext cx="5200650" cy="5867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342900" indent="-342900"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400" b="1" i="0" u="none" strike="noStrike" dirty="0">
                <a:ea typeface="Arial" pitchFamily="34" charset="0" panose="020B0604020202020204"/>
                <a:cs typeface="Arial" pitchFamily="34" charset="0" panose="020B0604020202020204"/>
              </a:rPr>
              <a:t>Профессиональные компетенции руководителей образовательных организаций</a:t>
            </a:r>
          </a:p>
          <a:p>
            <a:pPr marL="342900" indent="-342900"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400" b="1" dirty="0">
                <a:ea typeface="Arial" pitchFamily="34" charset="0" panose="020B0604020202020204"/>
                <a:cs typeface="Arial" pitchFamily="34" charset="0" panose="020B0604020202020204"/>
              </a:rPr>
              <a:t>Метапредметные компетенции учителей и воспитателей ДОУ</a:t>
            </a:r>
            <a:endParaRPr lang="ru-RU" sz="2400" b="1" i="0" u="none" strike="noStrike" dirty="0">
              <a:ea typeface="Arial" pitchFamily="34" charset="0" panose="020B0604020202020204"/>
              <a:cs typeface="Arial" pitchFamily="34" charset="0" panose="020B0604020202020204"/>
            </a:endParaRPr>
          </a:p>
          <a:p>
            <a:pPr marL="342900" indent="-342900"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400" b="1" dirty="0">
                <a:solidFill>
                  <a:schemeClr val="bg1"/>
                </a:solidFill>
              </a:rPr>
              <a:t>Профессиональные и метапредметные компетенции педагогов ДОД 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762000" y="1485900"/>
            <a:ext cx="4724400" cy="1890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Проведена диагностика профессиональных компетенций педагогов и руководителей 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2420600" y="1257300"/>
            <a:ext cx="5562600" cy="5867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342900" indent="-342900"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400" b="1" i="0" u="none" strike="noStrike" dirty="0">
                <a:ea typeface="Arial" pitchFamily="34" charset="0" panose="020B0604020202020204"/>
                <a:cs typeface="Arial" pitchFamily="34" charset="0" panose="020B0604020202020204"/>
              </a:rPr>
              <a:t>ППК «Как разработать программу развития образовательной организации</a:t>
            </a:r>
          </a:p>
          <a:p>
            <a:pPr marL="342900" indent="-342900"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400" b="1" dirty="0">
                <a:solidFill>
                  <a:schemeClr val="bg1"/>
                </a:solidFill>
                <a:cs typeface="Arial" pitchFamily="34" charset="0" panose="020B0604020202020204"/>
              </a:rPr>
              <a:t>ППК «Метапредметные компетенции педагога»</a:t>
            </a:r>
          </a:p>
          <a:p>
            <a:pPr marL="342900" indent="-342900"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400" b="1" dirty="0">
                <a:solidFill>
                  <a:schemeClr val="bg1"/>
                </a:solidFill>
                <a:cs typeface="Arial" pitchFamily="34" charset="0" panose="020B0604020202020204"/>
              </a:rPr>
              <a:t>ППК Технологическая компетенция педагога» (запуск)</a:t>
            </a:r>
          </a:p>
          <a:p>
            <a:pPr marL="342900" indent="-342900"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400" b="1" dirty="0">
                <a:solidFill>
                  <a:schemeClr val="bg1"/>
                </a:solidFill>
                <a:cs typeface="Arial" pitchFamily="34" charset="0" panose="020B0604020202020204"/>
              </a:rPr>
              <a:t>ППК для учителей-предметников  (Ярославль, Красноярск 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14350" y="7581900"/>
            <a:ext cx="5200650" cy="213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400" b="1" dirty="0"/>
              <a:t>Опрос о состоянии постдипломного сопровождения и закрепления в профессии молодых педагогов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5486400" y="1257300"/>
            <a:ext cx="2133600" cy="8458200"/>
          </a:xfrm>
          <a:prstGeom prst="rightBrace">
            <a:avLst>
              <a:gd name="adj1" fmla="val 44940"/>
              <a:gd name="adj2" fmla="val 50676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46832" y="1485900"/>
            <a:ext cx="4724400" cy="1890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Организованы курсы повышения квалификации педагогов и руководителей </a:t>
            </a: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12573002" y="7594560"/>
            <a:ext cx="5410198" cy="2133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C00000"/>
              </a:buClr>
              <a:buFont typeface="Wingdings" pitchFamily="2" charset="2" panose="05000000000000000000"/>
              <a:buChar char="Ø"/>
            </a:pPr>
            <a:r>
              <a:rPr lang="ru-RU" sz="2400" b="1" dirty="0">
                <a:effectLst/>
                <a:ea typeface="Calibri" pitchFamily="34" charset="0" panose="020F0502020204030204"/>
              </a:rPr>
              <a:t>Организовано проектирование индивидуальных программ, планов, маршрутов профессионального развития педагогических кадров (ДОД)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54044" y="8262358"/>
            <a:ext cx="4898232" cy="81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Проводятся конференции, форумы, семинары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8804" y="4610100"/>
            <a:ext cx="4898232" cy="118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Материалы ФИП публикуются в журнале «Столичное образование»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49283" y="6438090"/>
            <a:ext cx="4898232" cy="118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Формируется ЦОС МС НМС на базе 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экоплатформы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 «</a:t>
            </a:r>
            <a:r>
              <a:rPr lang="ru-RU" sz="2400" b="1" dirty="0" err="1">
                <a:solidFill>
                  <a:srgbClr val="00206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ЭРАСКОП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87368" y="1638300"/>
            <a:ext cx="4419600" cy="81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Разработана и реализуется дорожная карта ФИП РАО</a:t>
            </a:r>
          </a:p>
        </p:txBody>
      </p:sp>
      <p:sp>
        <p:nvSpPr>
          <p:cNvPr id="19" name="Овал 18"/>
          <p:cNvSpPr/>
          <p:nvPr/>
        </p:nvSpPr>
        <p:spPr>
          <a:xfrm>
            <a:off x="7044469" y="1858687"/>
            <a:ext cx="270000" cy="270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A13B3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20" name="Овал 19"/>
          <p:cNvSpPr/>
          <p:nvPr/>
        </p:nvSpPr>
        <p:spPr>
          <a:xfrm>
            <a:off x="7122129" y="4772669"/>
            <a:ext cx="270000" cy="270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A13B3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21" name="Овал 20"/>
          <p:cNvSpPr/>
          <p:nvPr/>
        </p:nvSpPr>
        <p:spPr>
          <a:xfrm>
            <a:off x="7117368" y="6614540"/>
            <a:ext cx="270000" cy="270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A13B3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22" name="Овал 21"/>
          <p:cNvSpPr/>
          <p:nvPr/>
        </p:nvSpPr>
        <p:spPr>
          <a:xfrm>
            <a:off x="7117369" y="8455189"/>
            <a:ext cx="270000" cy="270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A13B3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23" name="Текст. поле 22"/>
          <p:cNvSpPr txBox="1"/>
          <p:nvPr/>
        </p:nvSpPr>
        <p:spPr>
          <a:xfrm>
            <a:off x="7523607" y="3162300"/>
            <a:ext cx="4318890" cy="81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Готовится конкурс программ развития ОО</a:t>
            </a:r>
            <a:endParaRPr lang="en-US" sz="2400" b="1">
              <a:solidFill>
                <a:srgbClr val="002060"/>
              </a:solidFill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  <p:sp>
        <p:nvSpPr>
          <p:cNvPr id="24" name="Овал 18"/>
          <p:cNvSpPr/>
          <p:nvPr/>
        </p:nvSpPr>
        <p:spPr>
          <a:xfrm>
            <a:off x="7086600" y="3314700"/>
            <a:ext cx="270000" cy="2700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A13B3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52400" y="264220"/>
            <a:ext cx="179832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indent="36576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Диагностика профессиональных компетенций руководителей образовательных организаций</a:t>
            </a:r>
            <a:endParaRPr sz="2800" b="1" i="0" u="none" strike="noStrik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/>
        </p:nvGraphicFramePr>
        <p:xfrm>
          <a:off x="381000" y="5268464"/>
          <a:ext cx="7607441" cy="4722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TextBox 3"/>
          <p:cNvSpPr txBox="1"/>
          <p:nvPr/>
        </p:nvSpPr>
        <p:spPr>
          <a:xfrm>
            <a:off x="317359" y="846412"/>
            <a:ext cx="16980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  <a:ea typeface="Calibri" pitchFamily="34" charset="0" panose="020F0502020204030204"/>
              </a:rPr>
              <a:t>Тест на оценку </a:t>
            </a: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 panose="020F0502020204030204"/>
              </a:rPr>
              <a:t>профессиональных компетенций руководителя </a:t>
            </a:r>
            <a:r>
              <a:rPr lang="ru-RU" sz="2400" dirty="0">
                <a:solidFill>
                  <a:srgbClr val="002060"/>
                </a:solidFill>
                <a:effectLst/>
                <a:ea typeface="Calibri" pitchFamily="34" charset="0" panose="020F0502020204030204"/>
              </a:rPr>
              <a:t>составлен в соответствии с требованиями </a:t>
            </a: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 panose="020F0502020204030204"/>
              </a:rPr>
              <a:t>профессионального стандарта «Руководитель образовательной организации (управление дошкольной образовательной организацией и общеобразовательной организацией)» </a:t>
            </a:r>
            <a:r>
              <a:rPr lang="ru-RU" sz="2400" dirty="0">
                <a:solidFill>
                  <a:srgbClr val="002060"/>
                </a:solidFill>
                <a:effectLst/>
                <a:ea typeface="Calibri" pitchFamily="34" charset="0" panose="020F0502020204030204"/>
              </a:rPr>
              <a:t>(утв. Минтруда от 19 апреля 2021 г. N 250н),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347977" y="3771900"/>
            <a:ext cx="7607440" cy="824348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  <a:ea typeface="Calibri" pitchFamily="34" charset="0" panose="020F0502020204030204"/>
                <a:cs typeface="Times New Roman" pitchFamily="18" charset="0" panose="02020603050405020304"/>
              </a:rPr>
              <a:t>Тест содержит 4 кейса в соответствии ПС</a:t>
            </a:r>
            <a:r>
              <a:rPr lang="ru-RU" sz="2400" b="1" dirty="0">
                <a:solidFill>
                  <a:srgbClr val="002060"/>
                </a:solidFill>
                <a:effectLst/>
                <a:ea typeface="Calibri" pitchFamily="34" charset="0" panose="020F0502020204030204"/>
                <a:cs typeface="Times New Roman" pitchFamily="18" charset="0" panose="02020603050405020304"/>
              </a:rPr>
              <a:t> «Управление общеобразовательной организацией»</a:t>
            </a:r>
            <a:r>
              <a:rPr lang="ru-RU" sz="2400" dirty="0">
                <a:solidFill>
                  <a:srgbClr val="002060"/>
                </a:solidFill>
                <a:effectLst/>
                <a:ea typeface="Calibri" pitchFamily="34" charset="0" panose="020F0502020204030204"/>
                <a:cs typeface="Times New Roman" pitchFamily="18" charset="0" panose="02020603050405020304"/>
              </a:rPr>
              <a:t>:</a:t>
            </a:r>
          </a:p>
        </p:txBody>
      </p:sp>
      <p:graphicFrame>
        <p:nvGraphicFramePr>
          <p:cNvPr id="14" name="Таблица 3"/>
          <p:cNvGraphicFramePr>
            <a:graphicFrameLocks noGrp="1"/>
          </p:cNvGraphicFramePr>
          <p:nvPr/>
        </p:nvGraphicFramePr>
        <p:xfrm>
          <a:off x="533400" y="2400300"/>
          <a:ext cx="2286000" cy="1102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</a:tblGrid>
              <a:tr h="710662"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Общее количество </a:t>
                      </a:r>
                      <a:r>
                        <a:rPr lang="ru-RU" sz="2000" dirty="0"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участников</a:t>
                      </a:r>
                      <a:r>
                        <a:rPr lang="ru-RU" sz="1800" dirty="0"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 lIns="68580" tIns="0" rIns="68580" bIns="0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59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3" name="Объект 3"/>
          <p:cNvGraphicFramePr/>
          <p:nvPr/>
        </p:nvGraphicFramePr>
        <p:xfrm>
          <a:off x="8458200" y="3695700"/>
          <a:ext cx="9524999" cy="63414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96504"/>
                <a:gridCol w="1067879"/>
                <a:gridCol w="1232168"/>
                <a:gridCol w="1150023"/>
                <a:gridCol w="1232168"/>
                <a:gridCol w="1146257"/>
              </a:tblGrid>
              <a:tr h="548433">
                <a:tc>
                  <a:txBody>
                    <a:bodyPr lIns="130612" tIns="0" rIns="130612" bIns="0"/>
                    <a:lstStyle/>
                    <a:p>
                      <a:pPr marL="685800" indent="9525" algn="just" defTabSz="237568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 lIns="130612" tIns="0" rIns="130612" bIns="0"/>
                    <a:lstStyle/>
                    <a:p>
                      <a:pPr marL="0" indent="0" algn="ctr" defTabSz="237568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Группы руководителей </a:t>
                      </a:r>
                    </a:p>
                    <a:p>
                      <a:pPr marL="0" indent="0" algn="ctr" defTabSz="2375681">
                        <a:lnSpc>
                          <a:spcPct val="100000"/>
                        </a:lnSpc>
                        <a:spcAft>
                          <a:spcPts val="15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по уровням сформированности компетенций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 lIns="182880" tIns="68579" rIns="182880" bIns="68579"/>
                    <a:lstStyle/>
                    <a:p>
                      <a:pPr defTabSz="2375681"/>
                      <a:endParaRPr lang="ru-RU" sz="2700"/>
                    </a:p>
                  </a:txBody>
                  <a:tcPr marL="182880" marR="182880" marT="68579" marB="68579"/>
                </a:tc>
                <a:tc hMerge="1">
                  <a:txBody>
                    <a:bodyPr lIns="182880" tIns="68579" rIns="182880" bIns="68579"/>
                    <a:lstStyle/>
                    <a:p>
                      <a:pPr defTabSz="2375681"/>
                      <a:endParaRPr lang="ru-RU" sz="2700"/>
                    </a:p>
                  </a:txBody>
                  <a:tcPr marL="182880" marR="182880" marT="68579" marB="68579"/>
                </a:tc>
                <a:tc hMerge="1">
                  <a:txBody>
                    <a:bodyPr lIns="182880" tIns="68579" rIns="182880" bIns="68579"/>
                    <a:lstStyle/>
                    <a:p>
                      <a:pPr defTabSz="2375681"/>
                      <a:endParaRPr lang="ru-RU" sz="2700"/>
                    </a:p>
                  </a:txBody>
                  <a:tcPr marL="182880" marR="182880" marT="68579" marB="68579"/>
                </a:tc>
                <a:tc hMerge="1">
                  <a:txBody>
                    <a:bodyPr lIns="182880" tIns="68579" rIns="182880" bIns="68579"/>
                    <a:lstStyle/>
                    <a:p>
                      <a:pPr defTabSz="2375681"/>
                      <a:endParaRPr lang="ru-RU" sz="2700"/>
                    </a:p>
                  </a:txBody>
                  <a:tcPr marL="182880" marR="182880" marT="68579" marB="68579"/>
                </a:tc>
              </a:tr>
              <a:tr h="255141">
                <a:tc>
                  <a:txBody>
                    <a:bodyPr lIns="130612" tIns="0" rIns="130612" bIns="0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/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/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/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/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/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/>
                </a:tc>
              </a:tr>
              <a:tr h="510281">
                <a:tc>
                  <a:txBody>
                    <a:bodyPr lIns="130612" tIns="0" rIns="130612" bIns="0"/>
                    <a:lstStyle/>
                    <a:p>
                      <a:pPr indent="9525" algn="just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Уровень сформированности компетенций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Низкий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Ниже среднего 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Средний 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Выше среднего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Высокий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96872">
                <a:tc>
                  <a:txBody>
                    <a:bodyPr lIns="130612" tIns="0" rIns="130612" bIns="0"/>
                    <a:lstStyle/>
                    <a:p>
                      <a:pPr marL="0" indent="0" algn="just" defTabSz="237568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Компетенция “Управление общеобразовательной деятельностью ОО”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23,7%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39%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37,3%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2650">
                <a:tc>
                  <a:txBody>
                    <a:bodyPr lIns="130612" tIns="0" rIns="130612" bIns="0"/>
                    <a:lstStyle/>
                    <a:p>
                      <a:pPr marL="0" indent="0" algn="just" defTabSz="237568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Компетенция “Администрирование деятельности ОО”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1,7%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6,8%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35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59,3%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32,2%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71083">
                <a:tc>
                  <a:txBody>
                    <a:bodyPr lIns="130612" tIns="0" rIns="130612" bIns="0"/>
                    <a:lstStyle/>
                    <a:p>
                      <a:pPr marL="0" indent="0" algn="just" defTabSz="237568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Компетенция “Управление развитием общеобразовательной организации”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1,7%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22%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23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</a:rPr>
                        <a:t>38,9%</a:t>
                      </a: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37,3%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1083">
                <a:tc>
                  <a:txBody>
                    <a:bodyPr lIns="130612" tIns="0" rIns="130612" bIns="0"/>
                    <a:lstStyle/>
                    <a:p>
                      <a:pPr marL="0" indent="0" algn="just" defTabSz="237568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Компетенция “Управление взаимодействием общеобразовательной организации”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Times New Roman" pitchFamily="18" charset="0" panose="020206030504050203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40,7%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33,9%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lIns="130612" tIns="0" rIns="130612" bIns="0" anchor="ctr"/>
                    <a:lstStyle/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</a:p>
                    <a:p>
                      <a:pPr indent="9525" algn="ctr" defTabSz="2375681">
                        <a:lnSpc>
                          <a:spcPct val="107000"/>
                        </a:lnSpc>
                        <a:spcAft>
                          <a:spcPts val="1200"/>
                        </a:spcAft>
                        <a:tabLst>
                          <a:tab pos="593090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25,4%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 pitchFamily="34" charset="0" panose="020F0502020204030204"/>
                        <a:ea typeface="Calibri" pitchFamily="34" charset="0" panose="020F0502020204030204"/>
                        <a:cs typeface="Times New Roman" pitchFamily="18" charset="0" panose="02020603050405020304"/>
                      </a:endParaRPr>
                    </a:p>
                  </a:txBody>
                  <a:tcPr marL="130612" marR="130612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Таблица 94"/>
          <p:cNvGraphicFramePr>
            <a:graphicFrameLocks noGrp="1"/>
          </p:cNvGraphicFramePr>
          <p:nvPr/>
        </p:nvGraphicFramePr>
        <p:xfrm>
          <a:off x="5257800" y="2597592"/>
          <a:ext cx="1219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Высокий</a:t>
                      </a:r>
                      <a:endParaRPr lang="en-US"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Выше среднего</a:t>
                      </a:r>
                      <a:endParaRPr lang="en-US"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Средний</a:t>
                      </a:r>
                      <a:endParaRPr lang="en-US"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Ниже среднего</a:t>
                      </a:r>
                      <a:endParaRPr lang="en-US"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Низийк</a:t>
                      </a:r>
                      <a:endParaRPr lang="en-US"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2,0 - 1,81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1,8 - 1,41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1,4 - 1,01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1,0 - 0,61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0,6 - 0 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6" name="Текст. поле 105"/>
          <p:cNvSpPr txBox="1"/>
          <p:nvPr/>
        </p:nvSpPr>
        <p:spPr>
          <a:xfrm>
            <a:off x="6276975" y="2152650"/>
            <a:ext cx="8810625" cy="392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Arial" pitchFamily="34" charset="0" panose="020B0604020202020204"/>
                <a:ea typeface="Arial" pitchFamily="34" charset="0" panose="020B0604020202020204"/>
                <a:cs typeface="Arial" pitchFamily="34" charset="0" panose="020B0604020202020204"/>
              </a:rPr>
              <a:t>Шкала оценки</a:t>
            </a:r>
            <a:endParaRPr lang="en-US" sz="2000" b="1">
              <a:solidFill>
                <a:srgbClr val="002060"/>
              </a:solidFill>
              <a:latin typeface="Arial" pitchFamily="34" charset="0" panose="020B0604020202020204"/>
              <a:ea typeface="Arial" pitchFamily="34" charset="0" panose="020B0604020202020204"/>
              <a:cs typeface="Arial" pitchFamily="34" charset="0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4433</Words>
  <Application>Microsoft Office PowerPoint</Application>
  <PresentationFormat>Произвольный</PresentationFormat>
  <Paragraphs>590</Paragraphs>
  <Slides>26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Calibri</vt:lpstr>
      <vt:lpstr>Circe Bold</vt:lpstr>
      <vt:lpstr>Muller Bold</vt:lpstr>
      <vt:lpstr>Muller Regular</vt:lpstr>
      <vt:lpstr>Phenomena</vt:lpstr>
      <vt:lpstr>Roboto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инновационного проекта:</vt:lpstr>
      <vt:lpstr>Основная идея инновационного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Эммануил</dc:creator>
  <cp:lastModifiedBy>Ангелина</cp:lastModifiedBy>
  <cp:revision>80</cp:revision>
  <dcterms:created xsi:type="dcterms:W3CDTF">2006-08-16T00:00:00Z</dcterms:created>
  <dcterms:modified xsi:type="dcterms:W3CDTF">2024-09-11T12:19:18Z</dcterms:modified>
</cp:coreProperties>
</file>