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2" r:id="rId4"/>
    <p:sldId id="272" r:id="rId5"/>
    <p:sldId id="263" r:id="rId6"/>
    <p:sldId id="271" r:id="rId7"/>
    <p:sldId id="268" r:id="rId8"/>
    <p:sldId id="274" r:id="rId9"/>
    <p:sldId id="275" r:id="rId10"/>
    <p:sldId id="276" r:id="rId11"/>
  </p:sldIdLst>
  <p:sldSz cx="12192000" cy="6858000"/>
  <p:notesSz cx="6858000" cy="9144000"/>
  <p:embeddedFontLst>
    <p:embeddedFont>
      <p:font typeface="Century Gothic" panose="020B0502020202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5" roundtripDataSignature="AMtx7mhaPTwfzardrmxtHz1wP09hhkxA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4259550-B719-414E-BD5D-768771670B32}">
  <a:tblStyle styleId="{B4259550-B719-414E-BD5D-768771670B32}" styleName="Table_0">
    <a:wholeTbl>
      <a:tcTxStyle b="off" i="off">
        <a:font>
          <a:latin typeface="Century Gothic"/>
          <a:ea typeface="Century Gothic"/>
          <a:cs typeface="Century Gothic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0E7E6"/>
          </a:solidFill>
        </a:fill>
      </a:tcStyle>
    </a:wholeTbl>
    <a:band1H>
      <a:tcTxStyle b="off" i="off"/>
      <a:tcStyle>
        <a:tcBdr/>
        <a:fill>
          <a:solidFill>
            <a:srgbClr val="E0CCC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E0CCC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4" d="100"/>
          <a:sy n="114" d="100"/>
        </p:scale>
        <p:origin x="-35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006391-896D-411E-947C-07763AEFA5EA}" type="doc">
      <dgm:prSet loTypeId="urn:microsoft.com/office/officeart/2005/8/layout/pyramid2" loCatId="list" qsTypeId="urn:microsoft.com/office/officeart/2005/8/quickstyle/simple1" qsCatId="simple" csTypeId="urn:microsoft.com/office/officeart/2005/8/colors/colorful4" csCatId="colorful" phldr="1"/>
      <dgm:spPr/>
    </dgm:pt>
    <dgm:pt modelId="{F80002B7-373F-4936-808F-2A05160F914D}">
      <dgm:prSet phldrT="[Текст]"/>
      <dgm:spPr/>
      <dgm:t>
        <a:bodyPr/>
        <a:lstStyle/>
        <a:p>
          <a:r>
            <a:rPr lang="ru-RU" b="1" dirty="0" smtClean="0"/>
            <a:t>обучающиеся</a:t>
          </a:r>
          <a:endParaRPr lang="ru-RU" b="1" dirty="0"/>
        </a:p>
      </dgm:t>
    </dgm:pt>
    <dgm:pt modelId="{0DB06312-112E-4550-B140-1B6386734A65}" type="parTrans" cxnId="{33687614-2536-4941-A71A-ED6BB5E2AD31}">
      <dgm:prSet/>
      <dgm:spPr/>
      <dgm:t>
        <a:bodyPr/>
        <a:lstStyle/>
        <a:p>
          <a:endParaRPr lang="ru-RU"/>
        </a:p>
      </dgm:t>
    </dgm:pt>
    <dgm:pt modelId="{E58E9D6B-A163-45C3-A152-E02E73EE3FCE}" type="sibTrans" cxnId="{33687614-2536-4941-A71A-ED6BB5E2AD31}">
      <dgm:prSet/>
      <dgm:spPr/>
      <dgm:t>
        <a:bodyPr/>
        <a:lstStyle/>
        <a:p>
          <a:endParaRPr lang="ru-RU"/>
        </a:p>
      </dgm:t>
    </dgm:pt>
    <dgm:pt modelId="{97327B98-9C83-473A-889B-05A21331AACB}">
      <dgm:prSet phldrT="[Текст]"/>
      <dgm:spPr/>
      <dgm:t>
        <a:bodyPr/>
        <a:lstStyle/>
        <a:p>
          <a:r>
            <a:rPr lang="ru-RU" b="1" dirty="0" smtClean="0"/>
            <a:t>Учителя, ШМО</a:t>
          </a:r>
          <a:endParaRPr lang="ru-RU" b="1" dirty="0"/>
        </a:p>
      </dgm:t>
    </dgm:pt>
    <dgm:pt modelId="{E4C7EDCF-F554-43E6-8060-9C5D7C4F7FEC}" type="parTrans" cxnId="{78F0A8F4-E111-4D40-B657-3FDBFAAB8275}">
      <dgm:prSet/>
      <dgm:spPr/>
      <dgm:t>
        <a:bodyPr/>
        <a:lstStyle/>
        <a:p>
          <a:endParaRPr lang="ru-RU"/>
        </a:p>
      </dgm:t>
    </dgm:pt>
    <dgm:pt modelId="{4FB69C61-8CE4-445B-A374-3C771327F428}" type="sibTrans" cxnId="{78F0A8F4-E111-4D40-B657-3FDBFAAB8275}">
      <dgm:prSet/>
      <dgm:spPr/>
      <dgm:t>
        <a:bodyPr/>
        <a:lstStyle/>
        <a:p>
          <a:endParaRPr lang="ru-RU"/>
        </a:p>
      </dgm:t>
    </dgm:pt>
    <dgm:pt modelId="{609D96C8-6EF2-4FEF-BD3D-0E13C695B6A6}">
      <dgm:prSet phldrT="[Текст]"/>
      <dgm:spPr/>
      <dgm:t>
        <a:bodyPr/>
        <a:lstStyle/>
        <a:p>
          <a:r>
            <a:rPr lang="ru-RU" b="1" dirty="0" smtClean="0">
              <a:solidFill>
                <a:schemeClr val="tx2">
                  <a:lumMod val="25000"/>
                </a:schemeClr>
              </a:solidFill>
            </a:rPr>
            <a:t>Руководители ОУ</a:t>
          </a:r>
          <a:endParaRPr lang="ru-RU" b="1" dirty="0">
            <a:solidFill>
              <a:schemeClr val="tx2">
                <a:lumMod val="25000"/>
              </a:schemeClr>
            </a:solidFill>
          </a:endParaRPr>
        </a:p>
      </dgm:t>
    </dgm:pt>
    <dgm:pt modelId="{0E1B113B-69A1-4383-8EA3-F07C5CBA8960}" type="parTrans" cxnId="{3B8B4CBA-97AB-426B-A2DD-E8AE9E8B5113}">
      <dgm:prSet/>
      <dgm:spPr/>
      <dgm:t>
        <a:bodyPr/>
        <a:lstStyle/>
        <a:p>
          <a:endParaRPr lang="ru-RU"/>
        </a:p>
      </dgm:t>
    </dgm:pt>
    <dgm:pt modelId="{8242D0AB-1184-4E7C-84D0-D4A13A74A4CB}" type="sibTrans" cxnId="{3B8B4CBA-97AB-426B-A2DD-E8AE9E8B5113}">
      <dgm:prSet/>
      <dgm:spPr/>
      <dgm:t>
        <a:bodyPr/>
        <a:lstStyle/>
        <a:p>
          <a:endParaRPr lang="ru-RU"/>
        </a:p>
      </dgm:t>
    </dgm:pt>
    <dgm:pt modelId="{84804467-94BF-44EF-B8D6-97264A862EB4}" type="pres">
      <dgm:prSet presAssocID="{E0006391-896D-411E-947C-07763AEFA5EA}" presName="compositeShape" presStyleCnt="0">
        <dgm:presLayoutVars>
          <dgm:dir/>
          <dgm:resizeHandles/>
        </dgm:presLayoutVars>
      </dgm:prSet>
      <dgm:spPr/>
    </dgm:pt>
    <dgm:pt modelId="{C15D56CA-7204-44F7-AD70-C2D96FE25E72}" type="pres">
      <dgm:prSet presAssocID="{E0006391-896D-411E-947C-07763AEFA5EA}" presName="pyramid" presStyleLbl="node1" presStyleIdx="0" presStyleCnt="1" custLinFactNeighborX="-237" custLinFactNeighborY="-244"/>
      <dgm:spPr/>
    </dgm:pt>
    <dgm:pt modelId="{43D9A1AB-5B51-495B-897F-4E6D35D5333F}" type="pres">
      <dgm:prSet presAssocID="{E0006391-896D-411E-947C-07763AEFA5EA}" presName="theList" presStyleCnt="0"/>
      <dgm:spPr/>
    </dgm:pt>
    <dgm:pt modelId="{7E04D09C-8213-4BE2-A12E-52E571E4F3B9}" type="pres">
      <dgm:prSet presAssocID="{F80002B7-373F-4936-808F-2A05160F914D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4073BF-A415-47BB-AB79-A3AA11A561EA}" type="pres">
      <dgm:prSet presAssocID="{F80002B7-373F-4936-808F-2A05160F914D}" presName="aSpace" presStyleCnt="0"/>
      <dgm:spPr/>
    </dgm:pt>
    <dgm:pt modelId="{7B80909A-1D98-40E0-897D-462667E3FADC}" type="pres">
      <dgm:prSet presAssocID="{97327B98-9C83-473A-889B-05A21331AACB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6A972B-4F76-4941-9BF5-A04DBC4D6D67}" type="pres">
      <dgm:prSet presAssocID="{97327B98-9C83-473A-889B-05A21331AACB}" presName="aSpace" presStyleCnt="0"/>
      <dgm:spPr/>
    </dgm:pt>
    <dgm:pt modelId="{768E7FC0-3179-4A18-9EF2-F46FDFD54E43}" type="pres">
      <dgm:prSet presAssocID="{609D96C8-6EF2-4FEF-BD3D-0E13C695B6A6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7957F4-0198-4AEF-8CCF-DFD259AE5C77}" type="pres">
      <dgm:prSet presAssocID="{609D96C8-6EF2-4FEF-BD3D-0E13C695B6A6}" presName="aSpace" presStyleCnt="0"/>
      <dgm:spPr/>
    </dgm:pt>
  </dgm:ptLst>
  <dgm:cxnLst>
    <dgm:cxn modelId="{8C548517-A1D1-421F-B1FA-7CE68BC8757C}" type="presOf" srcId="{E0006391-896D-411E-947C-07763AEFA5EA}" destId="{84804467-94BF-44EF-B8D6-97264A862EB4}" srcOrd="0" destOrd="0" presId="urn:microsoft.com/office/officeart/2005/8/layout/pyramid2"/>
    <dgm:cxn modelId="{33687614-2536-4941-A71A-ED6BB5E2AD31}" srcId="{E0006391-896D-411E-947C-07763AEFA5EA}" destId="{F80002B7-373F-4936-808F-2A05160F914D}" srcOrd="0" destOrd="0" parTransId="{0DB06312-112E-4550-B140-1B6386734A65}" sibTransId="{E58E9D6B-A163-45C3-A152-E02E73EE3FCE}"/>
    <dgm:cxn modelId="{72F75648-A094-4129-AC9F-B9FC609929C9}" type="presOf" srcId="{609D96C8-6EF2-4FEF-BD3D-0E13C695B6A6}" destId="{768E7FC0-3179-4A18-9EF2-F46FDFD54E43}" srcOrd="0" destOrd="0" presId="urn:microsoft.com/office/officeart/2005/8/layout/pyramid2"/>
    <dgm:cxn modelId="{FF989623-6E1B-45EB-9122-7F5E717A5ED8}" type="presOf" srcId="{97327B98-9C83-473A-889B-05A21331AACB}" destId="{7B80909A-1D98-40E0-897D-462667E3FADC}" srcOrd="0" destOrd="0" presId="urn:microsoft.com/office/officeart/2005/8/layout/pyramid2"/>
    <dgm:cxn modelId="{3B8B4CBA-97AB-426B-A2DD-E8AE9E8B5113}" srcId="{E0006391-896D-411E-947C-07763AEFA5EA}" destId="{609D96C8-6EF2-4FEF-BD3D-0E13C695B6A6}" srcOrd="2" destOrd="0" parTransId="{0E1B113B-69A1-4383-8EA3-F07C5CBA8960}" sibTransId="{8242D0AB-1184-4E7C-84D0-D4A13A74A4CB}"/>
    <dgm:cxn modelId="{F32F7D13-0016-4B12-8B03-BD607FF5EBE6}" type="presOf" srcId="{F80002B7-373F-4936-808F-2A05160F914D}" destId="{7E04D09C-8213-4BE2-A12E-52E571E4F3B9}" srcOrd="0" destOrd="0" presId="urn:microsoft.com/office/officeart/2005/8/layout/pyramid2"/>
    <dgm:cxn modelId="{78F0A8F4-E111-4D40-B657-3FDBFAAB8275}" srcId="{E0006391-896D-411E-947C-07763AEFA5EA}" destId="{97327B98-9C83-473A-889B-05A21331AACB}" srcOrd="1" destOrd="0" parTransId="{E4C7EDCF-F554-43E6-8060-9C5D7C4F7FEC}" sibTransId="{4FB69C61-8CE4-445B-A374-3C771327F428}"/>
    <dgm:cxn modelId="{0549D476-545E-4B2C-A5EA-1144DAC78CBB}" type="presParOf" srcId="{84804467-94BF-44EF-B8D6-97264A862EB4}" destId="{C15D56CA-7204-44F7-AD70-C2D96FE25E72}" srcOrd="0" destOrd="0" presId="urn:microsoft.com/office/officeart/2005/8/layout/pyramid2"/>
    <dgm:cxn modelId="{32E40B20-1AC7-45F3-9CBF-648BECEAA23C}" type="presParOf" srcId="{84804467-94BF-44EF-B8D6-97264A862EB4}" destId="{43D9A1AB-5B51-495B-897F-4E6D35D5333F}" srcOrd="1" destOrd="0" presId="urn:microsoft.com/office/officeart/2005/8/layout/pyramid2"/>
    <dgm:cxn modelId="{02BCEB53-3A83-4575-A9E9-C2F2F7C96DB9}" type="presParOf" srcId="{43D9A1AB-5B51-495B-897F-4E6D35D5333F}" destId="{7E04D09C-8213-4BE2-A12E-52E571E4F3B9}" srcOrd="0" destOrd="0" presId="urn:microsoft.com/office/officeart/2005/8/layout/pyramid2"/>
    <dgm:cxn modelId="{E5DF707C-81F7-42AD-B04F-7D36D9F89E46}" type="presParOf" srcId="{43D9A1AB-5B51-495B-897F-4E6D35D5333F}" destId="{DA4073BF-A415-47BB-AB79-A3AA11A561EA}" srcOrd="1" destOrd="0" presId="urn:microsoft.com/office/officeart/2005/8/layout/pyramid2"/>
    <dgm:cxn modelId="{F7F6CC18-E42B-4526-8882-76912BE8A3F2}" type="presParOf" srcId="{43D9A1AB-5B51-495B-897F-4E6D35D5333F}" destId="{7B80909A-1D98-40E0-897D-462667E3FADC}" srcOrd="2" destOrd="0" presId="urn:microsoft.com/office/officeart/2005/8/layout/pyramid2"/>
    <dgm:cxn modelId="{5448D914-C258-4194-8525-FAF766B1D1D9}" type="presParOf" srcId="{43D9A1AB-5B51-495B-897F-4E6D35D5333F}" destId="{6C6A972B-4F76-4941-9BF5-A04DBC4D6D67}" srcOrd="3" destOrd="0" presId="urn:microsoft.com/office/officeart/2005/8/layout/pyramid2"/>
    <dgm:cxn modelId="{D86BF769-4A7E-4FB0-B689-1CED34E937AE}" type="presParOf" srcId="{43D9A1AB-5B51-495B-897F-4E6D35D5333F}" destId="{768E7FC0-3179-4A18-9EF2-F46FDFD54E43}" srcOrd="4" destOrd="0" presId="urn:microsoft.com/office/officeart/2005/8/layout/pyramid2"/>
    <dgm:cxn modelId="{0505461E-9E90-4C0B-80A4-ACDE4DD3CCD9}" type="presParOf" srcId="{43D9A1AB-5B51-495B-897F-4E6D35D5333F}" destId="{C67957F4-0198-4AEF-8CCF-DFD259AE5C7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5D56CA-7204-44F7-AD70-C2D96FE25E72}">
      <dsp:nvSpPr>
        <dsp:cNvPr id="0" name=""/>
        <dsp:cNvSpPr/>
      </dsp:nvSpPr>
      <dsp:spPr>
        <a:xfrm>
          <a:off x="1422471" y="0"/>
          <a:ext cx="2707235" cy="2707235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04D09C-8213-4BE2-A12E-52E571E4F3B9}">
      <dsp:nvSpPr>
        <dsp:cNvPr id="0" name=""/>
        <dsp:cNvSpPr/>
      </dsp:nvSpPr>
      <dsp:spPr>
        <a:xfrm>
          <a:off x="2782505" y="272177"/>
          <a:ext cx="1759703" cy="64085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обучающиеся</a:t>
          </a:r>
          <a:endParaRPr lang="ru-RU" sz="1600" b="1" kern="1200" dirty="0"/>
        </a:p>
      </dsp:txBody>
      <dsp:txXfrm>
        <a:off x="2813789" y="303461"/>
        <a:ext cx="1697135" cy="578285"/>
      </dsp:txXfrm>
    </dsp:sp>
    <dsp:sp modelId="{7B80909A-1D98-40E0-897D-462667E3FADC}">
      <dsp:nvSpPr>
        <dsp:cNvPr id="0" name=""/>
        <dsp:cNvSpPr/>
      </dsp:nvSpPr>
      <dsp:spPr>
        <a:xfrm>
          <a:off x="2782505" y="993137"/>
          <a:ext cx="1759703" cy="64085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46306"/>
              <a:satOff val="7355"/>
              <a:lumOff val="28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Учителя, ШМО</a:t>
          </a:r>
          <a:endParaRPr lang="ru-RU" sz="1600" b="1" kern="1200" dirty="0"/>
        </a:p>
      </dsp:txBody>
      <dsp:txXfrm>
        <a:off x="2813789" y="1024421"/>
        <a:ext cx="1697135" cy="578285"/>
      </dsp:txXfrm>
    </dsp:sp>
    <dsp:sp modelId="{768E7FC0-3179-4A18-9EF2-F46FDFD54E43}">
      <dsp:nvSpPr>
        <dsp:cNvPr id="0" name=""/>
        <dsp:cNvSpPr/>
      </dsp:nvSpPr>
      <dsp:spPr>
        <a:xfrm>
          <a:off x="2782505" y="1714098"/>
          <a:ext cx="1759703" cy="64085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92612"/>
              <a:satOff val="14709"/>
              <a:lumOff val="5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>
                  <a:lumMod val="25000"/>
                </a:schemeClr>
              </a:solidFill>
            </a:rPr>
            <a:t>Руководители ОУ</a:t>
          </a:r>
          <a:endParaRPr lang="ru-RU" sz="1600" b="1" kern="1200" dirty="0">
            <a:solidFill>
              <a:schemeClr val="tx2">
                <a:lumMod val="25000"/>
              </a:schemeClr>
            </a:solidFill>
          </a:endParaRPr>
        </a:p>
      </dsp:txBody>
      <dsp:txXfrm>
        <a:off x="2813789" y="1745382"/>
        <a:ext cx="1697135" cy="5782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3168252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2" name="Google Shape;16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7" name="Google Shape;16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0" name="Google Shape;2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9" name="Google Shape;20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5" name="Google Shape;18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6" name="Google Shape;27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4"/>
          <p:cNvSpPr txBox="1"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14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4"/>
          <p:cNvSpPr/>
          <p:nvPr/>
        </p:nvSpPr>
        <p:spPr>
          <a:xfrm>
            <a:off x="0" y="4323810"/>
            <a:ext cx="1744652" cy="778589"/>
          </a:xfrm>
          <a:custGeom>
            <a:avLst/>
            <a:gdLst/>
            <a:ahLst/>
            <a:cxnLst/>
            <a:rect l="l" t="t" r="r" b="b"/>
            <a:pathLst>
              <a:path w="372" h="166" extrusionOk="0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14"/>
          <p:cNvSpPr txBox="1">
            <a:spLocks noGrp="1"/>
          </p:cNvSpPr>
          <p:nvPr>
            <p:ph type="sldNum" idx="12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подпись">
  <p:cSld name="Заголовок и подпись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3"/>
          <p:cNvSpPr txBox="1"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3"/>
          <p:cNvSpPr txBox="1"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23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3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3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3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Цитата с подписью">
  <p:cSld name="Цитата с подписью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4"/>
          <p:cNvSpPr txBox="1"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4"/>
          <p:cNvSpPr txBox="1">
            <a:spLocks noGrp="1"/>
          </p:cNvSpPr>
          <p:nvPr>
            <p:ph type="body" idx="1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114" name="Google Shape;114;p24"/>
          <p:cNvSpPr txBox="1">
            <a:spLocks noGrp="1"/>
          </p:cNvSpPr>
          <p:nvPr>
            <p:ph type="body" idx="2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24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4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4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4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19" name="Google Shape;119;p24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ru-RU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ru-RU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Карточка имени">
  <p:cSld name="Карточка имени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5"/>
          <p:cNvSpPr txBox="1"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5"/>
          <p:cNvSpPr txBox="1">
            <a:spLocks noGrp="1"/>
          </p:cNvSpPr>
          <p:nvPr>
            <p:ph type="body" idx="1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124" name="Google Shape;124;p25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5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5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5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Цитата карточки имени">
  <p:cSld name="Цитата карточки имени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6"/>
          <p:cNvSpPr txBox="1"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6"/>
          <p:cNvSpPr txBox="1">
            <a:spLocks noGrp="1"/>
          </p:cNvSpPr>
          <p:nvPr>
            <p:ph type="body" idx="1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131" name="Google Shape;131;p26"/>
          <p:cNvSpPr txBox="1">
            <a:spLocks noGrp="1"/>
          </p:cNvSpPr>
          <p:nvPr>
            <p:ph type="body" idx="2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132" name="Google Shape;132;p26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6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6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6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36" name="Google Shape;136;p2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ru-RU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6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ru-RU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Истина или ложь">
  <p:cSld name="Истина или ложь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7"/>
          <p:cNvSpPr txBox="1">
            <a:spLocks noGrp="1"/>
          </p:cNvSpPr>
          <p:nvPr>
            <p:ph type="body" idx="1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141" name="Google Shape;141;p27"/>
          <p:cNvSpPr txBox="1">
            <a:spLocks noGrp="1"/>
          </p:cNvSpPr>
          <p:nvPr>
            <p:ph type="body" idx="2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142" name="Google Shape;142;p27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7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27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7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8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8"/>
          <p:cNvSpPr txBox="1">
            <a:spLocks noGrp="1"/>
          </p:cNvSpPr>
          <p:nvPr>
            <p:ph type="body" idx="1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149" name="Google Shape;149;p28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28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8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8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9"/>
          <p:cNvSpPr txBox="1">
            <a:spLocks noGrp="1"/>
          </p:cNvSpPr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9"/>
          <p:cNvSpPr txBox="1">
            <a:spLocks noGrp="1"/>
          </p:cNvSpPr>
          <p:nvPr>
            <p:ph type="body" idx="1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156" name="Google Shape;156;p29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9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9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9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5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5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5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6"/>
          <p:cNvSpPr txBox="1"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  <a:defRPr sz="40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6"/>
          <p:cNvSpPr txBox="1"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16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6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7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62" name="Google Shape;62;p17"/>
          <p:cNvSpPr txBox="1">
            <a:spLocks noGrp="1"/>
          </p:cNvSpPr>
          <p:nvPr>
            <p:ph type="body" idx="2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7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7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8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body" idx="2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body" idx="3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body" idx="4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8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8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9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9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9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9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0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0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0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20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1"/>
          <p:cNvSpPr txBox="1"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Century Gothic"/>
              <a:buNone/>
              <a:defRPr sz="20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1"/>
          <p:cNvSpPr txBox="1">
            <a:spLocks noGrp="1"/>
          </p:cNvSpPr>
          <p:nvPr>
            <p:ph type="body" idx="1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91" name="Google Shape;91;p21"/>
          <p:cNvSpPr txBox="1">
            <a:spLocks noGrp="1"/>
          </p:cNvSpPr>
          <p:nvPr>
            <p:ph type="body" idx="2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92" name="Google Shape;92;p21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1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1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1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2"/>
          <p:cNvSpPr txBox="1"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sz="24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2"/>
          <p:cNvSpPr>
            <a:spLocks noGrp="1"/>
          </p:cNvSpPr>
          <p:nvPr>
            <p:ph type="pic" idx="2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22"/>
          <p:cNvSpPr txBox="1">
            <a:spLocks noGrp="1"/>
          </p:cNvSpPr>
          <p:nvPr>
            <p:ph type="body" idx="1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0" name="Google Shape;100;p22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2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2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22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3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7" name="Google Shape;7;p13"/>
            <p:cNvSpPr/>
            <p:nvPr/>
          </p:nvSpPr>
          <p:spPr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l" t="t" r="r" b="b"/>
              <a:pathLst>
                <a:path w="22" h="136" extrusionOk="0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8;p13"/>
            <p:cNvSpPr/>
            <p:nvPr/>
          </p:nvSpPr>
          <p:spPr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l" t="t" r="r" b="b"/>
              <a:pathLst>
                <a:path w="140" h="504" extrusionOk="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9;p13"/>
            <p:cNvSpPr/>
            <p:nvPr/>
          </p:nvSpPr>
          <p:spPr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l" t="t" r="r" b="b"/>
              <a:pathLst>
                <a:path w="132" h="308" extrusionOk="0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10;p13"/>
            <p:cNvSpPr/>
            <p:nvPr/>
          </p:nvSpPr>
          <p:spPr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l" t="t" r="r" b="b"/>
              <a:pathLst>
                <a:path w="37" h="79" extrusionOk="0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1;p13"/>
            <p:cNvSpPr/>
            <p:nvPr/>
          </p:nvSpPr>
          <p:spPr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l" t="t" r="r" b="b"/>
              <a:pathLst>
                <a:path w="178" h="722" extrusionOk="0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3"/>
            <p:cNvSpPr/>
            <p:nvPr/>
          </p:nvSpPr>
          <p:spPr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l" t="t" r="r" b="b"/>
              <a:pathLst>
                <a:path w="23" h="635" extrusionOk="0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3"/>
            <p:cNvSpPr/>
            <p:nvPr/>
          </p:nvSpPr>
          <p:spPr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13"/>
            <p:cNvSpPr/>
            <p:nvPr/>
          </p:nvSpPr>
          <p:spPr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l" t="t" r="r" b="b"/>
              <a:pathLst>
                <a:path w="41" h="222" extrusionOk="0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3"/>
            <p:cNvSpPr/>
            <p:nvPr/>
          </p:nvSpPr>
          <p:spPr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l" t="t" r="r" b="b"/>
              <a:pathLst>
                <a:path w="450" h="878" extrusionOk="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3"/>
            <p:cNvSpPr/>
            <p:nvPr/>
          </p:nvSpPr>
          <p:spPr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l" t="t" r="r" b="b"/>
              <a:pathLst>
                <a:path w="35" h="73" extrusionOk="0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13"/>
            <p:cNvSpPr/>
            <p:nvPr/>
          </p:nvSpPr>
          <p:spPr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13"/>
            <p:cNvSpPr/>
            <p:nvPr/>
          </p:nvSpPr>
          <p:spPr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l" t="t" r="r" b="b"/>
              <a:pathLst>
                <a:path w="52" h="135" extrusionOk="0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" name="Google Shape;19;p13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20" name="Google Shape;20;p13"/>
            <p:cNvSpPr/>
            <p:nvPr/>
          </p:nvSpPr>
          <p:spPr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l" t="t" r="r" b="b"/>
              <a:pathLst>
                <a:path w="103" h="920" extrusionOk="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13"/>
            <p:cNvSpPr/>
            <p:nvPr/>
          </p:nvSpPr>
          <p:spPr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l" t="t" r="r" b="b"/>
              <a:pathLst>
                <a:path w="88" h="330" extrusionOk="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13"/>
            <p:cNvSpPr/>
            <p:nvPr/>
          </p:nvSpPr>
          <p:spPr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l" t="t" r="r" b="b"/>
              <a:pathLst>
                <a:path w="90" h="207" extrusionOk="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13"/>
            <p:cNvSpPr/>
            <p:nvPr/>
          </p:nvSpPr>
          <p:spPr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l" t="t" r="r" b="b"/>
              <a:pathLst>
                <a:path w="115" h="467" extrusionOk="0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13"/>
            <p:cNvSpPr/>
            <p:nvPr/>
          </p:nvSpPr>
          <p:spPr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l" t="t" r="r" b="b"/>
              <a:pathLst>
                <a:path w="36" h="633" extrusionOk="0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13"/>
            <p:cNvSpPr/>
            <p:nvPr/>
          </p:nvSpPr>
          <p:spPr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l" t="t" r="r" b="b"/>
              <a:pathLst>
                <a:path w="28" h="59" extrusionOk="0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13"/>
            <p:cNvSpPr/>
            <p:nvPr/>
          </p:nvSpPr>
          <p:spPr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13"/>
            <p:cNvSpPr/>
            <p:nvPr/>
          </p:nvSpPr>
          <p:spPr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l" t="t" r="r" b="b"/>
              <a:pathLst>
                <a:path w="294" h="568" extrusionOk="0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13"/>
            <p:cNvSpPr/>
            <p:nvPr/>
          </p:nvSpPr>
          <p:spPr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l" t="t" r="r" b="b"/>
              <a:pathLst>
                <a:path w="25" h="53" extrusionOk="0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13"/>
            <p:cNvSpPr/>
            <p:nvPr/>
          </p:nvSpPr>
          <p:spPr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l" t="t" r="r" b="b"/>
              <a:pathLst>
                <a:path w="29" h="141" extrusionOk="0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13"/>
            <p:cNvSpPr/>
            <p:nvPr/>
          </p:nvSpPr>
          <p:spPr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13"/>
            <p:cNvSpPr/>
            <p:nvPr/>
          </p:nvSpPr>
          <p:spPr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l" t="t" r="r" b="b"/>
              <a:pathLst>
                <a:path w="44" h="111" extrusionOk="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2" name="Google Shape;32;p13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13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sz="36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13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8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sz="14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"/>
          <p:cNvSpPr txBox="1">
            <a:spLocks noGrp="1"/>
          </p:cNvSpPr>
          <p:nvPr>
            <p:ph type="ctrTitle"/>
          </p:nvPr>
        </p:nvSpPr>
        <p:spPr>
          <a:xfrm>
            <a:off x="2404655" y="887136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B230B"/>
              </a:buClr>
              <a:buSzPts val="3200"/>
              <a:buFont typeface="Century Gothic"/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Муниципальный методический актив 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как ресурс 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профессионального развития педагогов</a:t>
            </a:r>
            <a:endParaRPr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94869" y="4605556"/>
            <a:ext cx="77346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Попова Тамара Николаевна,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заместитель директора МАНОУ ДДТ </a:t>
            </a:r>
            <a:r>
              <a:rPr lang="ru-RU" sz="1600" b="1" dirty="0" err="1" smtClean="0">
                <a:solidFill>
                  <a:srgbClr val="002060"/>
                </a:solidFill>
              </a:rPr>
              <a:t>им.Ф.И.Авдеевой</a:t>
            </a:r>
            <a:r>
              <a:rPr lang="ru-RU" sz="1600" b="1" dirty="0" smtClean="0">
                <a:solidFill>
                  <a:srgbClr val="002060"/>
                </a:solidFill>
              </a:rPr>
              <a:t>,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куратор Центра профессиональных компетенций педагогов,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член Научно-методического совета при Управлении образования Окружной администрации города Якутска</a:t>
            </a:r>
            <a:endParaRPr lang="ru-RU" sz="1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5813" y="171105"/>
            <a:ext cx="8911687" cy="71812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Проект «</a:t>
            </a:r>
            <a:r>
              <a:rPr lang="ru-RU" sz="2400" b="1" dirty="0" err="1" smtClean="0">
                <a:solidFill>
                  <a:schemeClr val="tx1"/>
                </a:solidFill>
              </a:rPr>
              <a:t>Математика.Качество</a:t>
            </a:r>
            <a:r>
              <a:rPr lang="ru-RU" sz="2400" b="1" dirty="0" smtClean="0">
                <a:solidFill>
                  <a:schemeClr val="tx1"/>
                </a:solidFill>
              </a:rPr>
              <a:t> +»:  </a:t>
            </a:r>
            <a:r>
              <a:rPr lang="ru-RU" sz="2400" b="1" dirty="0" smtClean="0">
                <a:solidFill>
                  <a:srgbClr val="C00000"/>
                </a:solidFill>
              </a:rPr>
              <a:t>19 школ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9811" y="862568"/>
            <a:ext cx="4815281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ru-RU" sz="1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Основание для проекта: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  <a:sym typeface="Times New Roman"/>
              </a:rPr>
              <a:t>низкий </a:t>
            </a:r>
            <a:r>
              <a:rPr lang="ru-RU" sz="1600" dirty="0">
                <a:latin typeface="Times New Roman"/>
                <a:ea typeface="Times New Roman"/>
                <a:cs typeface="Times New Roman"/>
                <a:sym typeface="Times New Roman"/>
              </a:rPr>
              <a:t>уровень образовательных результатов по итогам государственной итоговой аттестации по математике за курс основной школы </a:t>
            </a:r>
            <a:r>
              <a:rPr lang="ru-RU" sz="1600" i="1" dirty="0">
                <a:latin typeface="Times New Roman"/>
                <a:ea typeface="Times New Roman"/>
                <a:cs typeface="Times New Roman"/>
                <a:sym typeface="Times New Roman"/>
              </a:rPr>
              <a:t>(контрольные показатели в 2022 году следующие: 84,0 % сдавших и 24,2 % качества</a:t>
            </a:r>
            <a:r>
              <a:rPr lang="ru-RU" sz="1600" i="1" dirty="0" smtClean="0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 lang="ru-RU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6191076" y="684684"/>
            <a:ext cx="5469622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" sz="1600" b="1" dirty="0">
                <a:latin typeface="Times New Roman"/>
                <a:ea typeface="Times New Roman"/>
                <a:cs typeface="Times New Roman"/>
                <a:sym typeface="Times New Roman"/>
              </a:rPr>
              <a:t>по критерию «процент сдавших ОГЭ»: </a:t>
            </a:r>
            <a:r>
              <a:rPr lang="ru" sz="16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72,2 %</a:t>
            </a:r>
            <a:r>
              <a:rPr lang="ru" sz="1600" u="sng" dirty="0">
                <a:latin typeface="Times New Roman"/>
                <a:ea typeface="Times New Roman"/>
                <a:cs typeface="Times New Roman"/>
                <a:sym typeface="Times New Roman"/>
              </a:rPr>
              <a:t> школ проекта в 2024 году улучшили показатели 2022 </a:t>
            </a:r>
            <a:r>
              <a:rPr lang="ru" sz="1600" u="sng" dirty="0" smtClean="0">
                <a:latin typeface="Times New Roman"/>
                <a:ea typeface="Times New Roman"/>
                <a:cs typeface="Times New Roman"/>
                <a:sym typeface="Times New Roman"/>
              </a:rPr>
              <a:t>года</a:t>
            </a:r>
            <a:r>
              <a:rPr lang="ru" sz="1600" dirty="0" smtClean="0">
                <a:latin typeface="Times New Roman"/>
                <a:ea typeface="Times New Roman"/>
                <a:cs typeface="Times New Roman"/>
                <a:sym typeface="Times New Roman"/>
              </a:rPr>
              <a:t>; </a:t>
            </a:r>
            <a:r>
              <a:rPr lang="ru" sz="1600" b="1" dirty="0" smtClean="0">
                <a:solidFill>
                  <a:schemeClr val="accent4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(70,4%)</a:t>
            </a:r>
          </a:p>
          <a:p>
            <a:r>
              <a:rPr lang="ru" sz="1600" b="1" dirty="0">
                <a:latin typeface="Times New Roman"/>
                <a:ea typeface="Times New Roman"/>
                <a:cs typeface="Times New Roman"/>
                <a:sym typeface="Times New Roman"/>
              </a:rPr>
              <a:t>по критерию «качество сдачи ОГЭ»: </a:t>
            </a:r>
            <a:r>
              <a:rPr lang="ru" sz="16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100 %</a:t>
            </a:r>
            <a:r>
              <a:rPr lang="ru" sz="1600" u="sng" dirty="0">
                <a:latin typeface="Times New Roman"/>
                <a:ea typeface="Times New Roman"/>
                <a:cs typeface="Times New Roman"/>
                <a:sym typeface="Times New Roman"/>
              </a:rPr>
              <a:t> школ проекта в 2024 году улучшили показатели 2022 </a:t>
            </a:r>
            <a:r>
              <a:rPr lang="ru" sz="1600" u="sng" dirty="0" smtClean="0">
                <a:latin typeface="Times New Roman"/>
                <a:ea typeface="Times New Roman"/>
                <a:cs typeface="Times New Roman"/>
                <a:sym typeface="Times New Roman"/>
              </a:rPr>
              <a:t>года</a:t>
            </a:r>
            <a:r>
              <a:rPr lang="ru" sz="16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1600" b="1" dirty="0" smtClean="0">
                <a:solidFill>
                  <a:schemeClr val="accent4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(85,2%)</a:t>
            </a:r>
          </a:p>
          <a:p>
            <a:r>
              <a:rPr lang="ru-RU" sz="1600" b="1" dirty="0">
                <a:latin typeface="Times New Roman"/>
                <a:cs typeface="Times New Roman"/>
                <a:sym typeface="Times New Roman"/>
              </a:rPr>
              <a:t>п</a:t>
            </a:r>
            <a:r>
              <a:rPr lang="ru" sz="1600" b="1" dirty="0" smtClean="0">
                <a:latin typeface="Times New Roman"/>
                <a:cs typeface="Times New Roman"/>
                <a:sym typeface="Times New Roman"/>
              </a:rPr>
              <a:t>о критерию «больше «5»</a:t>
            </a:r>
            <a:r>
              <a:rPr lang="ru" sz="1600" dirty="0" smtClean="0">
                <a:latin typeface="Times New Roman"/>
                <a:cs typeface="Times New Roman"/>
                <a:sym typeface="Times New Roman"/>
              </a:rPr>
              <a:t>:  </a:t>
            </a:r>
            <a:r>
              <a:rPr lang="ru" sz="1600" b="1" dirty="0" smtClean="0">
                <a:solidFill>
                  <a:srgbClr val="C00000"/>
                </a:solidFill>
                <a:latin typeface="Times New Roman"/>
                <a:cs typeface="Times New Roman"/>
                <a:sym typeface="Times New Roman"/>
              </a:rPr>
              <a:t>в 2.2 раза </a:t>
            </a:r>
            <a:r>
              <a:rPr lang="ru" sz="1600" b="1" dirty="0" smtClean="0">
                <a:solidFill>
                  <a:schemeClr val="accent4">
                    <a:lumMod val="75000"/>
                  </a:schemeClr>
                </a:solidFill>
                <a:latin typeface="Times New Roman"/>
                <a:cs typeface="Times New Roman"/>
                <a:sym typeface="Times New Roman"/>
              </a:rPr>
              <a:t>(1,7 раза)</a:t>
            </a:r>
            <a:endParaRPr lang="ru-RU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540956391"/>
              </p:ext>
            </p:extLst>
          </p:nvPr>
        </p:nvGraphicFramePr>
        <p:xfrm>
          <a:off x="-1239706" y="2973901"/>
          <a:ext cx="5971097" cy="2707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Правая фигурная скобка 9"/>
          <p:cNvSpPr/>
          <p:nvPr/>
        </p:nvSpPr>
        <p:spPr>
          <a:xfrm>
            <a:off x="3540154" y="3942824"/>
            <a:ext cx="511729" cy="1560353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186104" y="3865773"/>
            <a:ext cx="3061984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Аналитическая работа</a:t>
            </a:r>
          </a:p>
          <a:p>
            <a:r>
              <a:rPr lang="ru-RU" b="1" dirty="0" smtClean="0"/>
              <a:t>Курсы ПК (итоговая защита)</a:t>
            </a:r>
          </a:p>
          <a:p>
            <a:r>
              <a:rPr lang="ru-RU" b="1" dirty="0" smtClean="0"/>
              <a:t>Проблемные семинары</a:t>
            </a:r>
          </a:p>
          <a:p>
            <a:r>
              <a:rPr lang="ru-RU" b="1" dirty="0" smtClean="0"/>
              <a:t>Стажировки</a:t>
            </a:r>
          </a:p>
          <a:p>
            <a:r>
              <a:rPr lang="ru-RU" b="1" dirty="0" smtClean="0"/>
              <a:t>Семинары по опыту ШМО</a:t>
            </a:r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133285" y="2593599"/>
            <a:ext cx="4387443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/>
              <a:t>П</a:t>
            </a:r>
            <a:r>
              <a:rPr lang="ru-RU" b="1" dirty="0" smtClean="0"/>
              <a:t>робное ОГЭ </a:t>
            </a:r>
            <a:r>
              <a:rPr lang="ru-RU" dirty="0" smtClean="0"/>
              <a:t>для потенциальных «5» -ков (март)</a:t>
            </a:r>
          </a:p>
          <a:p>
            <a:r>
              <a:rPr lang="ru-RU" dirty="0" smtClean="0"/>
              <a:t>«</a:t>
            </a:r>
            <a:r>
              <a:rPr lang="ru-RU" b="1" dirty="0" err="1" smtClean="0"/>
              <a:t>Анатилика</a:t>
            </a:r>
            <a:r>
              <a:rPr lang="ru-RU" b="1" dirty="0" smtClean="0"/>
              <a:t>» </a:t>
            </a:r>
            <a:r>
              <a:rPr lang="ru-RU" dirty="0" smtClean="0"/>
              <a:t>по каждому ученику </a:t>
            </a:r>
            <a:r>
              <a:rPr lang="ru-RU" b="1" dirty="0" smtClean="0">
                <a:solidFill>
                  <a:srgbClr val="C00000"/>
                </a:solidFill>
              </a:rPr>
              <a:t>(</a:t>
            </a:r>
            <a:r>
              <a:rPr lang="ru-RU" b="1" dirty="0" err="1" smtClean="0">
                <a:solidFill>
                  <a:srgbClr val="C00000"/>
                </a:solidFill>
              </a:rPr>
              <a:t>сош</a:t>
            </a:r>
            <a:r>
              <a:rPr lang="ru-RU" b="1" dirty="0" smtClean="0">
                <a:solidFill>
                  <a:srgbClr val="C00000"/>
                </a:solidFill>
              </a:rPr>
              <a:t> №21, 19)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Экспресс-курсы для </a:t>
            </a:r>
            <a:r>
              <a:rPr lang="ru-RU" dirty="0"/>
              <a:t>потенциальных «5</a:t>
            </a:r>
            <a:r>
              <a:rPr lang="ru-RU" dirty="0" smtClean="0"/>
              <a:t>»-ков</a:t>
            </a:r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dirty="0" smtClean="0"/>
              <a:t>Консультации для слабоуспевающих (6 школ)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600423" y="4199781"/>
            <a:ext cx="4295163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err="1" smtClean="0">
                <a:solidFill>
                  <a:srgbClr val="C00000"/>
                </a:solidFill>
              </a:rPr>
              <a:t>Стажировочные</a:t>
            </a:r>
            <a:r>
              <a:rPr lang="ru-RU" b="1" dirty="0" smtClean="0">
                <a:solidFill>
                  <a:srgbClr val="C00000"/>
                </a:solidFill>
              </a:rPr>
              <a:t> площадки</a:t>
            </a:r>
            <a:r>
              <a:rPr lang="ru-RU" b="1" dirty="0" smtClean="0"/>
              <a:t>: СПЛ, НПСОШ №2, СОШ №31, 26</a:t>
            </a:r>
            <a:endParaRPr lang="ru-RU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701091" y="2331989"/>
            <a:ext cx="3707934" cy="5232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Курсы ЦПКП под рук. Макаровой С.М., </a:t>
            </a:r>
            <a:r>
              <a:rPr lang="ru-RU" b="1" dirty="0" err="1" smtClean="0"/>
              <a:t>к.п.н</a:t>
            </a:r>
            <a:r>
              <a:rPr lang="ru-RU" b="1" dirty="0" smtClean="0"/>
              <a:t>, доцента ИМИ СВФУ  (учителя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7701091" y="2973901"/>
            <a:ext cx="3707934" cy="5232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Курсы ИПК Ярославской области (</a:t>
            </a:r>
            <a:r>
              <a:rPr lang="ru-RU" b="1" dirty="0" err="1" smtClean="0"/>
              <a:t>рук.ОУ</a:t>
            </a:r>
            <a:r>
              <a:rPr lang="ru-RU" b="1" dirty="0" smtClean="0"/>
              <a:t> +</a:t>
            </a:r>
            <a:r>
              <a:rPr lang="ru-RU" b="1" dirty="0" err="1" smtClean="0"/>
              <a:t>рук.ШМО</a:t>
            </a:r>
            <a:r>
              <a:rPr lang="ru-RU" b="1" dirty="0" smtClean="0"/>
              <a:t>) 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701091" y="3604163"/>
            <a:ext cx="3707934" cy="5232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Стажировки на базе Красноярского ИПК  (учителя)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600425" y="4799945"/>
            <a:ext cx="4295163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Завучи + </a:t>
            </a:r>
            <a:r>
              <a:rPr lang="ru-RU" b="1" dirty="0" err="1" smtClean="0"/>
              <a:t>рук.ШМО</a:t>
            </a:r>
            <a:r>
              <a:rPr lang="ru-RU" b="1" dirty="0" smtClean="0"/>
              <a:t> + учителя </a:t>
            </a:r>
            <a:r>
              <a:rPr lang="ru-RU" b="1" dirty="0" smtClean="0">
                <a:solidFill>
                  <a:srgbClr val="C00000"/>
                </a:solidFill>
              </a:rPr>
              <a:t>ПРОЕКТА</a:t>
            </a:r>
            <a:r>
              <a:rPr lang="ru-RU" b="1" dirty="0" smtClean="0"/>
              <a:t>  = </a:t>
            </a:r>
            <a:r>
              <a:rPr lang="ru-RU" b="1" dirty="0" smtClean="0">
                <a:solidFill>
                  <a:srgbClr val="C00000"/>
                </a:solidFill>
              </a:rPr>
              <a:t>сетевые наставники </a:t>
            </a:r>
            <a:r>
              <a:rPr lang="ru-RU" b="1" dirty="0" smtClean="0"/>
              <a:t>для учителей и завучей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600425" y="5419288"/>
            <a:ext cx="4295163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Ведущие учителя математики = консультации для потенциальных «5» (ФТЛ, НПСОШ №2, 15, 12, 26, 31)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342236" y="5788620"/>
            <a:ext cx="5821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C00000"/>
                </a:solidFill>
              </a:rPr>
              <a:t>РЕЗУЛЬТАТ - КОЛЛЕКТИВНЫЙ</a:t>
            </a:r>
            <a:endParaRPr lang="ru-RU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886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"/>
          <p:cNvSpPr txBox="1">
            <a:spLocks noGrp="1"/>
          </p:cNvSpPr>
          <p:nvPr>
            <p:ph type="title"/>
          </p:nvPr>
        </p:nvSpPr>
        <p:spPr>
          <a:xfrm>
            <a:off x="1803633" y="246606"/>
            <a:ext cx="9633868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</a:pPr>
            <a:r>
              <a:rPr lang="ru-RU" sz="2400" b="1" dirty="0"/>
              <a:t>Указ Главы Республики Саха (Якутия) от 30 декабря 2023 г. </a:t>
            </a:r>
            <a:r>
              <a:rPr lang="ru-RU" sz="2400" b="1" dirty="0">
                <a:solidFill>
                  <a:schemeClr val="accent1"/>
                </a:solidFill>
              </a:rPr>
              <a:t>№ 177</a:t>
            </a:r>
            <a:br>
              <a:rPr lang="ru-RU" sz="2400" b="1" dirty="0">
                <a:solidFill>
                  <a:schemeClr val="accent1"/>
                </a:solidFill>
              </a:rPr>
            </a:br>
            <a:r>
              <a:rPr lang="ru-RU" sz="2400" b="1" dirty="0" smtClean="0">
                <a:solidFill>
                  <a:schemeClr val="accent1"/>
                </a:solidFill>
              </a:rPr>
              <a:t>«</a:t>
            </a:r>
            <a:r>
              <a:rPr lang="ru-RU" sz="2400" b="1" i="1" dirty="0" smtClean="0">
                <a:solidFill>
                  <a:schemeClr val="accent1"/>
                </a:solidFill>
              </a:rPr>
              <a:t>О </a:t>
            </a:r>
            <a:r>
              <a:rPr lang="ru-RU" sz="2400" b="1" i="1" dirty="0">
                <a:solidFill>
                  <a:schemeClr val="accent1"/>
                </a:solidFill>
              </a:rPr>
              <a:t>развитии единой системы образования Республики Саха (Якутия) до 2030 </a:t>
            </a:r>
            <a:r>
              <a:rPr lang="ru-RU" sz="2400" b="1" i="1" dirty="0" smtClean="0">
                <a:solidFill>
                  <a:schemeClr val="accent1"/>
                </a:solidFill>
              </a:rPr>
              <a:t>года»</a:t>
            </a:r>
            <a:r>
              <a:rPr lang="ru-RU" sz="2400" b="1" i="1" dirty="0">
                <a:solidFill>
                  <a:schemeClr val="accent1"/>
                </a:solidFill>
              </a:rPr>
              <a:t/>
            </a:r>
            <a:br>
              <a:rPr lang="ru-RU" sz="2400" b="1" i="1" dirty="0">
                <a:solidFill>
                  <a:schemeClr val="accent1"/>
                </a:solidFill>
              </a:rPr>
            </a:br>
            <a:endParaRPr sz="2400" b="1" i="1" dirty="0">
              <a:solidFill>
                <a:schemeClr val="accent1"/>
              </a:solidFill>
            </a:endParaRPr>
          </a:p>
        </p:txBody>
      </p:sp>
      <p:sp>
        <p:nvSpPr>
          <p:cNvPr id="170" name="Google Shape;170;p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3429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graphicFrame>
        <p:nvGraphicFramePr>
          <p:cNvPr id="6" name="Google Shape;187;p5"/>
          <p:cNvGraphicFramePr/>
          <p:nvPr>
            <p:extLst>
              <p:ext uri="{D42A27DB-BD31-4B8C-83A1-F6EECF244321}">
                <p14:modId xmlns:p14="http://schemas.microsoft.com/office/powerpoint/2010/main" val="197518414"/>
              </p:ext>
            </p:extLst>
          </p:nvPr>
        </p:nvGraphicFramePr>
        <p:xfrm>
          <a:off x="763399" y="2196658"/>
          <a:ext cx="10771463" cy="3326410"/>
        </p:xfrm>
        <a:graphic>
          <a:graphicData uri="http://schemas.openxmlformats.org/drawingml/2006/table">
            <a:tbl>
              <a:tblPr firstRow="1" firstCol="1" bandRow="1">
                <a:noFill/>
                <a:tableStyleId>{B4259550-B719-414E-BD5D-768771670B32}</a:tableStyleId>
              </a:tblPr>
              <a:tblGrid>
                <a:gridCol w="473915"/>
                <a:gridCol w="3451894"/>
                <a:gridCol w="738117"/>
                <a:gridCol w="511166"/>
                <a:gridCol w="672580"/>
                <a:gridCol w="440800"/>
                <a:gridCol w="417344"/>
                <a:gridCol w="482881"/>
                <a:gridCol w="495983"/>
                <a:gridCol w="487017"/>
                <a:gridCol w="440106"/>
                <a:gridCol w="741921"/>
                <a:gridCol w="1417739"/>
              </a:tblGrid>
              <a:tr h="596876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 dirty="0"/>
                        <a:t>1.8</a:t>
                      </a:r>
                      <a:endParaRPr sz="130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6800" marB="0"/>
                </a:tc>
                <a:tc gridSpan="12"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600" u="none" strike="noStrike" cap="none" dirty="0"/>
                        <a:t>Задача: Внедрить модели образовательных маршрутов </a:t>
                      </a:r>
                      <a:r>
                        <a:rPr lang="ru-RU" sz="1600" u="none" strike="noStrike" cap="none" dirty="0" err="1"/>
                        <a:t>персонифицированно</a:t>
                      </a:r>
                      <a:r>
                        <a:rPr lang="ru-RU" sz="1600" u="none" strike="noStrike" cap="none" dirty="0"/>
                        <a:t> для педагогических работников и педагогических команд со стопроцентным охватом</a:t>
                      </a:r>
                      <a:endParaRPr sz="160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1725" marR="41725" marT="1680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8727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30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6800" marB="0" anchor="ctr"/>
                </a:tc>
                <a:tc>
                  <a:txBody>
                    <a:bodyPr/>
                    <a:lstStyle/>
                    <a:p>
                      <a:pPr marL="71755" marR="71755" lvl="0" indent="0" algn="just" rtl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300" b="1" u="none" strike="noStrike" cap="none" dirty="0">
                        <a:solidFill>
                          <a:srgbClr val="00206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300" b="1" u="none" strike="noStrike" cap="none" dirty="0">
                        <a:solidFill>
                          <a:srgbClr val="00206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6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300" b="1" u="none" strike="noStrike" cap="none" dirty="0">
                        <a:solidFill>
                          <a:srgbClr val="00206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6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300" b="1" u="none" strike="noStrike" cap="none" dirty="0" smtClean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2024</a:t>
                      </a:r>
                      <a:endParaRPr sz="1300" b="1" u="none" strike="noStrike" cap="none" dirty="0">
                        <a:solidFill>
                          <a:srgbClr val="00206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6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300" b="1" u="none" strike="noStrike" cap="none" dirty="0" smtClean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2025</a:t>
                      </a:r>
                      <a:endParaRPr sz="1300" b="1" u="none" strike="noStrike" cap="none" dirty="0">
                        <a:solidFill>
                          <a:srgbClr val="00206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6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300" b="1" u="none" strike="noStrike" cap="none" dirty="0" smtClean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2026</a:t>
                      </a:r>
                      <a:endParaRPr sz="1300" b="1" u="none" strike="noStrike" cap="none" dirty="0">
                        <a:solidFill>
                          <a:srgbClr val="00206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6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300" b="1" u="none" strike="noStrike" cap="none" dirty="0" smtClean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2027</a:t>
                      </a:r>
                      <a:endParaRPr sz="1300" b="1" u="none" strike="noStrike" cap="none" dirty="0">
                        <a:solidFill>
                          <a:srgbClr val="00206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6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300" b="1" u="none" strike="noStrike" cap="none" dirty="0" smtClean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2028</a:t>
                      </a:r>
                      <a:endParaRPr sz="1300" b="1" u="none" strike="noStrike" cap="none" dirty="0">
                        <a:solidFill>
                          <a:srgbClr val="00206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6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300" b="1" u="none" strike="noStrike" cap="none" dirty="0" smtClean="0">
                          <a:solidFill>
                            <a:srgbClr val="00206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2029</a:t>
                      </a:r>
                      <a:endParaRPr sz="1300" b="1" u="none" strike="noStrike" cap="none" dirty="0">
                        <a:solidFill>
                          <a:srgbClr val="00206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6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300" b="1" u="none" strike="noStrike" cap="none" dirty="0" smtClean="0">
                          <a:solidFill>
                            <a:srgbClr val="C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2030</a:t>
                      </a:r>
                      <a:endParaRPr sz="1300" b="1" u="none" strike="noStrike" cap="none" dirty="0">
                        <a:solidFill>
                          <a:srgbClr val="C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6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30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</a:tr>
              <a:tr h="2400807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/>
                        <a:t>1.8.1</a:t>
                      </a:r>
                      <a:endParaRPr sz="130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6800" marB="0" anchor="ctr"/>
                </a:tc>
                <a:tc>
                  <a:txBody>
                    <a:bodyPr/>
                    <a:lstStyle/>
                    <a:p>
                      <a:pPr marL="71755" marR="71755" lvl="0" indent="0" algn="just" rtl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b="1" u="none" strike="noStrike" cap="none" dirty="0"/>
                        <a:t>Не менее 100 % педагогических работников и управленческих кадров образовательных организаций имеют персонифицированный образовательный маршрут к 2030  году</a:t>
                      </a:r>
                      <a:endParaRPr sz="1400" b="1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600" b="1" u="none" strike="noStrike" cap="none" dirty="0">
                          <a:solidFill>
                            <a:srgbClr val="002060"/>
                          </a:solidFill>
                          <a:latin typeface="+mj-lt"/>
                        </a:rPr>
                        <a:t>процент</a:t>
                      </a:r>
                      <a:endParaRPr sz="1600" b="1" u="none" strike="noStrike" cap="none" dirty="0">
                        <a:solidFill>
                          <a:srgbClr val="002060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600" b="1" u="none" strike="noStrike" cap="none" dirty="0">
                          <a:solidFill>
                            <a:srgbClr val="002060"/>
                          </a:solidFill>
                          <a:latin typeface="+mj-lt"/>
                        </a:rPr>
                        <a:t> 9,0</a:t>
                      </a:r>
                      <a:endParaRPr sz="1600" b="1" u="none" strike="noStrike" cap="none" dirty="0">
                        <a:solidFill>
                          <a:srgbClr val="002060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6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600" b="1" u="none" strike="noStrike" cap="none" dirty="0">
                          <a:solidFill>
                            <a:srgbClr val="002060"/>
                          </a:solidFill>
                          <a:latin typeface="+mj-lt"/>
                        </a:rPr>
                        <a:t>2023</a:t>
                      </a:r>
                      <a:endParaRPr sz="1600" b="1" u="none" strike="noStrike" cap="none" dirty="0">
                        <a:solidFill>
                          <a:srgbClr val="002060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6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ru-RU" sz="1600" b="1" u="none" strike="noStrike" cap="none" dirty="0">
                          <a:solidFill>
                            <a:srgbClr val="002060"/>
                          </a:solidFill>
                          <a:latin typeface="+mj-lt"/>
                        </a:rPr>
                        <a:t> </a:t>
                      </a:r>
                      <a:endParaRPr sz="1600" b="1" u="none" strike="noStrike" cap="none" dirty="0">
                        <a:solidFill>
                          <a:srgbClr val="002060"/>
                        </a:solidFill>
                        <a:latin typeface="+mj-lt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600" b="1" u="none" strike="noStrike" cap="none" dirty="0">
                          <a:solidFill>
                            <a:srgbClr val="002060"/>
                          </a:solidFill>
                          <a:latin typeface="+mj-lt"/>
                        </a:rPr>
                        <a:t>17,0</a:t>
                      </a:r>
                      <a:endParaRPr sz="1600" b="1" u="none" strike="noStrike" cap="none" dirty="0">
                        <a:solidFill>
                          <a:srgbClr val="002060"/>
                        </a:solidFill>
                        <a:latin typeface="+mj-lt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600" b="1" u="none" strike="noStrike" cap="none" dirty="0">
                          <a:solidFill>
                            <a:srgbClr val="002060"/>
                          </a:solidFill>
                          <a:latin typeface="+mj-lt"/>
                        </a:rPr>
                        <a:t> </a:t>
                      </a:r>
                      <a:endParaRPr sz="1600" b="1" u="none" strike="noStrike" cap="none" dirty="0">
                        <a:solidFill>
                          <a:srgbClr val="002060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6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ru-RU" sz="1600" b="1" u="none" strike="noStrike" cap="none" dirty="0">
                          <a:solidFill>
                            <a:srgbClr val="002060"/>
                          </a:solidFill>
                          <a:latin typeface="+mj-lt"/>
                        </a:rPr>
                        <a:t> </a:t>
                      </a:r>
                      <a:endParaRPr sz="1600" b="1" u="none" strike="noStrike" cap="none" dirty="0">
                        <a:solidFill>
                          <a:srgbClr val="002060"/>
                        </a:solidFill>
                        <a:latin typeface="+mj-lt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600" b="1" u="none" strike="noStrike" cap="none" dirty="0">
                          <a:solidFill>
                            <a:srgbClr val="002060"/>
                          </a:solidFill>
                          <a:latin typeface="+mj-lt"/>
                        </a:rPr>
                        <a:t>25,0</a:t>
                      </a:r>
                      <a:endParaRPr sz="1600" b="1" u="none" strike="noStrike" cap="none" dirty="0">
                        <a:solidFill>
                          <a:srgbClr val="002060"/>
                        </a:solidFill>
                        <a:latin typeface="+mj-lt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600" b="1" u="none" strike="noStrike" cap="none" dirty="0">
                          <a:solidFill>
                            <a:srgbClr val="002060"/>
                          </a:solidFill>
                          <a:latin typeface="+mj-lt"/>
                        </a:rPr>
                        <a:t> </a:t>
                      </a:r>
                      <a:endParaRPr sz="1600" b="1" u="none" strike="noStrike" cap="none" dirty="0">
                        <a:solidFill>
                          <a:srgbClr val="002060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6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ru-RU" sz="1600" b="1" u="none" strike="noStrike" cap="none" dirty="0">
                          <a:solidFill>
                            <a:srgbClr val="002060"/>
                          </a:solidFill>
                          <a:latin typeface="+mj-lt"/>
                        </a:rPr>
                        <a:t> </a:t>
                      </a:r>
                      <a:endParaRPr sz="1600" b="1" u="none" strike="noStrike" cap="none" dirty="0">
                        <a:solidFill>
                          <a:srgbClr val="002060"/>
                        </a:solidFill>
                        <a:latin typeface="+mj-lt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600" b="1" u="none" strike="noStrike" cap="none" dirty="0">
                          <a:solidFill>
                            <a:srgbClr val="002060"/>
                          </a:solidFill>
                          <a:latin typeface="+mj-lt"/>
                        </a:rPr>
                        <a:t>32,0</a:t>
                      </a:r>
                      <a:endParaRPr sz="1600" b="1" u="none" strike="noStrike" cap="none" dirty="0">
                        <a:solidFill>
                          <a:srgbClr val="002060"/>
                        </a:solidFill>
                        <a:latin typeface="+mj-lt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600" b="1" u="none" strike="noStrike" cap="none" dirty="0">
                          <a:solidFill>
                            <a:srgbClr val="002060"/>
                          </a:solidFill>
                          <a:latin typeface="+mj-lt"/>
                        </a:rPr>
                        <a:t> </a:t>
                      </a:r>
                      <a:endParaRPr sz="1600" b="1" u="none" strike="noStrike" cap="none" dirty="0">
                        <a:solidFill>
                          <a:srgbClr val="002060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6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600" b="1" u="none" strike="noStrike" cap="none" dirty="0">
                          <a:solidFill>
                            <a:srgbClr val="002060"/>
                          </a:solidFill>
                          <a:latin typeface="+mj-lt"/>
                        </a:rPr>
                        <a:t>44,0 </a:t>
                      </a:r>
                      <a:endParaRPr sz="1600" b="1" u="none" strike="noStrike" cap="none" dirty="0">
                        <a:solidFill>
                          <a:srgbClr val="002060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6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600" b="1" u="none" strike="noStrike" cap="none" dirty="0">
                          <a:solidFill>
                            <a:srgbClr val="002060"/>
                          </a:solidFill>
                          <a:latin typeface="+mj-lt"/>
                        </a:rPr>
                        <a:t>60,0</a:t>
                      </a:r>
                      <a:endParaRPr sz="1600" b="1" u="none" strike="noStrike" cap="none" dirty="0">
                        <a:solidFill>
                          <a:srgbClr val="002060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6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600" b="1" u="none" strike="noStrike" cap="none" dirty="0">
                          <a:solidFill>
                            <a:srgbClr val="002060"/>
                          </a:solidFill>
                          <a:latin typeface="+mj-lt"/>
                        </a:rPr>
                        <a:t>80,0</a:t>
                      </a:r>
                      <a:endParaRPr sz="1600" b="1" u="none" strike="noStrike" cap="none" dirty="0">
                        <a:solidFill>
                          <a:srgbClr val="002060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6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600" b="1" u="none" strike="noStrike" cap="none" dirty="0">
                        <a:solidFill>
                          <a:srgbClr val="C00000"/>
                        </a:solidFill>
                        <a:latin typeface="+mj-lt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600" b="1" u="none" strike="noStrike" cap="none" dirty="0">
                          <a:solidFill>
                            <a:srgbClr val="C00000"/>
                          </a:solidFill>
                          <a:latin typeface="+mj-lt"/>
                        </a:rPr>
                        <a:t>100,0</a:t>
                      </a:r>
                      <a:endParaRPr sz="1600" b="1" u="none" strike="noStrike" cap="none" dirty="0">
                        <a:solidFill>
                          <a:srgbClr val="C00000"/>
                        </a:solidFill>
                        <a:latin typeface="+mj-lt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600" b="1" u="none" strike="noStrike" cap="none" dirty="0">
                          <a:solidFill>
                            <a:srgbClr val="C00000"/>
                          </a:solidFill>
                          <a:latin typeface="+mj-lt"/>
                        </a:rPr>
                        <a:t> </a:t>
                      </a:r>
                      <a:endParaRPr sz="1600" b="1" u="none" strike="noStrike" cap="none" dirty="0">
                        <a:solidFill>
                          <a:srgbClr val="C00000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1680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ru-RU" sz="1100" u="none" strike="noStrike" cap="none" dirty="0"/>
                        <a:t>«Ситуационный центр Министерства образования и науки Республики Саха (Якутия)»</a:t>
                      </a:r>
                      <a:endParaRPr sz="130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7"/>
          <p:cNvSpPr txBox="1">
            <a:spLocks noGrp="1"/>
          </p:cNvSpPr>
          <p:nvPr>
            <p:ph type="title"/>
          </p:nvPr>
        </p:nvSpPr>
        <p:spPr>
          <a:xfrm>
            <a:off x="1614514" y="562062"/>
            <a:ext cx="8911687" cy="1184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Century Gothic"/>
              <a:buNone/>
            </a:pPr>
            <a:r>
              <a:rPr lang="ru-RU" sz="2400" b="1" dirty="0">
                <a:solidFill>
                  <a:schemeClr val="tx1"/>
                </a:solidFill>
              </a:rPr>
              <a:t>Муниципальный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методический актив</a:t>
            </a:r>
            <a:endParaRPr sz="2400" b="1" dirty="0">
              <a:solidFill>
                <a:schemeClr val="tx1"/>
              </a:solidFill>
            </a:endParaRPr>
          </a:p>
        </p:txBody>
      </p:sp>
      <p:pic>
        <p:nvPicPr>
          <p:cNvPr id="203" name="Google Shape;203;p7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tretch/>
        </p:blipFill>
        <p:spPr>
          <a:xfrm>
            <a:off x="6120228" y="2704051"/>
            <a:ext cx="5829752" cy="3778250"/>
          </a:xfrm>
          <a:prstGeom prst="rect">
            <a:avLst/>
          </a:prstGeom>
          <a:solidFill>
            <a:schemeClr val="lt1"/>
          </a:solidFill>
          <a:ln w="15875" cap="rnd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04" name="Google Shape;204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556772" y="562062"/>
            <a:ext cx="3523578" cy="2772261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7"/>
          <p:cNvSpPr txBox="1"/>
          <p:nvPr/>
        </p:nvSpPr>
        <p:spPr>
          <a:xfrm>
            <a:off x="694943" y="1377675"/>
            <a:ext cx="6455869" cy="2308324"/>
          </a:xfrm>
          <a:prstGeom prst="rect">
            <a:avLst/>
          </a:prstGeom>
          <a:solidFill>
            <a:schemeClr val="accent3"/>
          </a:solidFill>
          <a:ln w="15875" cap="rnd" cmpd="sng">
            <a:solidFill>
              <a:srgbClr val="4D7D6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1.2. </a:t>
            </a:r>
            <a:r>
              <a:rPr lang="ru-RU" sz="1800" b="1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Муниципальный методический актив </a:t>
            </a:r>
            <a:r>
              <a:rPr lang="ru-RU" sz="1800" b="0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– это руководители муниципальных образовательных учреждений, педагогические работники, имеющие высокий уровень профессиональных компетенций, </a:t>
            </a:r>
            <a:r>
              <a:rPr lang="ru-RU" sz="1800" b="1" i="0" u="none" strike="noStrike" cap="non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выполняющие методические функции и участвующие в методической деятельности на муниципальном уровне и уровне взаимодействия образовательных организаций</a:t>
            </a:r>
            <a:endParaRPr sz="1800" b="1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06" name="Google Shape;206;p7"/>
          <p:cNvSpPr txBox="1"/>
          <p:nvPr/>
        </p:nvSpPr>
        <p:spPr>
          <a:xfrm>
            <a:off x="694943" y="3999821"/>
            <a:ext cx="6281928" cy="230832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0" i="0" u="none" strike="noStrike" cap="none" dirty="0">
                <a:solidFill>
                  <a:schemeClr val="bg2">
                    <a:lumMod val="7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1.3. Целью деятельности муниципального методического актива является </a:t>
            </a:r>
            <a:r>
              <a:rPr lang="ru-RU" sz="1800" b="1" i="0" u="none" strike="noStrike" cap="none" dirty="0">
                <a:solidFill>
                  <a:schemeClr val="bg2">
                    <a:lumMod val="7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содействие функционированию муниципальной системы научно-методического сопровождения </a:t>
            </a:r>
            <a:r>
              <a:rPr lang="ru-RU" sz="1800" b="0" i="0" u="none" strike="noStrike" cap="none" dirty="0">
                <a:solidFill>
                  <a:schemeClr val="bg2">
                    <a:lumMod val="7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педагогических работников и управленческих кадров, </a:t>
            </a:r>
            <a:r>
              <a:rPr lang="ru-RU" sz="1800" b="1" i="0" u="none" strike="noStrike" cap="none" dirty="0">
                <a:solidFill>
                  <a:schemeClr val="bg2">
                    <a:lumMod val="7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оказание адресной методической поддержки</a:t>
            </a:r>
            <a:r>
              <a:rPr lang="ru-RU" sz="1800" b="0" i="0" u="none" strike="noStrike" cap="none" dirty="0">
                <a:solidFill>
                  <a:schemeClr val="bg2">
                    <a:lumMod val="75000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педагогическим работникам образовательных учреждений города Якутска</a:t>
            </a:r>
            <a:endParaRPr sz="1800" b="0" i="0" u="none" strike="noStrike" cap="none" dirty="0">
              <a:solidFill>
                <a:schemeClr val="bg2">
                  <a:lumMod val="75000"/>
                </a:schemeClr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Овал 18"/>
          <p:cNvSpPr/>
          <p:nvPr/>
        </p:nvSpPr>
        <p:spPr>
          <a:xfrm>
            <a:off x="729842" y="489880"/>
            <a:ext cx="3715945" cy="4770017"/>
          </a:xfrm>
          <a:prstGeom prst="ellipse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712902" y="319289"/>
            <a:ext cx="4446166" cy="5156462"/>
          </a:xfrm>
          <a:prstGeom prst="ellipse">
            <a:avLst/>
          </a:prstGeom>
          <a:ln>
            <a:prstDash val="dash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538343" y="1441119"/>
            <a:ext cx="677108" cy="30571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wrap="square" rtlCol="0">
            <a:spAutoFit/>
          </a:bodyPr>
          <a:lstStyle/>
          <a:p>
            <a:pPr algn="ctr"/>
            <a:r>
              <a:rPr lang="ru-RU" sz="1600" b="1" dirty="0" smtClean="0"/>
              <a:t>Профессиональные дефициты</a:t>
            </a:r>
            <a:endParaRPr lang="ru-RU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418646" y="1177777"/>
            <a:ext cx="677108" cy="34394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270" wrap="square" rtlCol="0">
            <a:spAutoFit/>
          </a:bodyPr>
          <a:lstStyle/>
          <a:p>
            <a:pPr algn="ctr"/>
            <a:r>
              <a:rPr lang="ru-RU" sz="1600" b="1" dirty="0" smtClean="0"/>
              <a:t>Запрос на содержание  профессионального развития </a:t>
            </a:r>
            <a:endParaRPr lang="ru-RU" sz="1600" b="1" dirty="0"/>
          </a:p>
        </p:txBody>
      </p:sp>
      <p:sp>
        <p:nvSpPr>
          <p:cNvPr id="6" name="Овал 5"/>
          <p:cNvSpPr/>
          <p:nvPr/>
        </p:nvSpPr>
        <p:spPr>
          <a:xfrm>
            <a:off x="3179428" y="2331479"/>
            <a:ext cx="1149291" cy="11320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ИОМ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62380" y="1327171"/>
            <a:ext cx="2915175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Повышение квалификации (курсовая подготовка)       </a:t>
            </a:r>
            <a:r>
              <a:rPr lang="ru-RU" b="1" i="1" dirty="0" smtClean="0">
                <a:solidFill>
                  <a:srgbClr val="FF0000"/>
                </a:solidFill>
              </a:rPr>
              <a:t>Кто?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73630" y="2041814"/>
            <a:ext cx="3772946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Методические /обучающие </a:t>
            </a:r>
            <a:r>
              <a:rPr lang="ru-RU" dirty="0" smtClean="0"/>
              <a:t>семинары, консультации, тренинги </a:t>
            </a:r>
            <a:r>
              <a:rPr lang="ru-RU" b="1" i="1" dirty="0" smtClean="0">
                <a:solidFill>
                  <a:srgbClr val="FF0000"/>
                </a:solidFill>
              </a:rPr>
              <a:t>Кто?                 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10618" y="2743632"/>
            <a:ext cx="2915174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Стажировки         </a:t>
            </a:r>
            <a:r>
              <a:rPr lang="ru-RU" b="1" i="1" dirty="0" smtClean="0">
                <a:solidFill>
                  <a:srgbClr val="FF0000"/>
                </a:solidFill>
              </a:rPr>
              <a:t>У кого? Где?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90312" y="3330429"/>
            <a:ext cx="3265415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Помощь наставника           </a:t>
            </a:r>
            <a:r>
              <a:rPr lang="ru-RU" b="1" i="1" dirty="0" smtClean="0">
                <a:solidFill>
                  <a:srgbClr val="FF0000"/>
                </a:solidFill>
              </a:rPr>
              <a:t>Кого? 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16" name="Стрелка вверх 15"/>
          <p:cNvSpPr/>
          <p:nvPr/>
        </p:nvSpPr>
        <p:spPr>
          <a:xfrm>
            <a:off x="7719967" y="3917659"/>
            <a:ext cx="394806" cy="461394"/>
          </a:xfrm>
          <a:prstGeom prst="up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382971" y="4615172"/>
            <a:ext cx="346360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Муниципальный </a:t>
            </a:r>
          </a:p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методический актив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7789177" y="5385731"/>
            <a:ext cx="293615" cy="427839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409351" y="5385731"/>
            <a:ext cx="3926048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Методическая служба ОУ (!) 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712742" y="866396"/>
            <a:ext cx="430887" cy="460935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wrap="square" rtlCol="0">
            <a:spAutoFit/>
          </a:bodyPr>
          <a:lstStyle/>
          <a:p>
            <a:pPr algn="ctr"/>
            <a:r>
              <a:rPr lang="ru-RU" sz="1600" b="1" dirty="0" smtClean="0"/>
              <a:t>Предъявление результатов освоения ИОМ </a:t>
            </a:r>
            <a:endParaRPr lang="ru-RU" sz="1600" b="1" dirty="0"/>
          </a:p>
        </p:txBody>
      </p:sp>
      <p:sp>
        <p:nvSpPr>
          <p:cNvPr id="22" name="Стрелка вправо 21"/>
          <p:cNvSpPr/>
          <p:nvPr/>
        </p:nvSpPr>
        <p:spPr>
          <a:xfrm>
            <a:off x="318782" y="3199684"/>
            <a:ext cx="595618" cy="558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11367083" y="2969703"/>
            <a:ext cx="528506" cy="5146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6350005" y="5817763"/>
            <a:ext cx="3171958" cy="81373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Запрос муниципальной системе образования</a:t>
            </a:r>
            <a:endParaRPr lang="ru-RU" b="1" dirty="0"/>
          </a:p>
        </p:txBody>
      </p:sp>
      <p:sp>
        <p:nvSpPr>
          <p:cNvPr id="25" name="Овал 24"/>
          <p:cNvSpPr/>
          <p:nvPr/>
        </p:nvSpPr>
        <p:spPr>
          <a:xfrm>
            <a:off x="8816829" y="5724285"/>
            <a:ext cx="2390863" cy="411061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&gt; 5</a:t>
            </a:r>
            <a:r>
              <a:rPr lang="ru-RU" b="1" dirty="0" smtClean="0"/>
              <a:t> </a:t>
            </a:r>
            <a:r>
              <a:rPr lang="ru-RU" b="1" dirty="0" err="1" smtClean="0"/>
              <a:t>тыс</a:t>
            </a:r>
            <a:r>
              <a:rPr lang="ru-RU" b="1" dirty="0" smtClean="0"/>
              <a:t> педагогов</a:t>
            </a:r>
            <a:endParaRPr lang="ru-RU" b="1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4120393" y="1588781"/>
            <a:ext cx="1912690" cy="8017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120393" y="3370601"/>
            <a:ext cx="1953237" cy="10084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912106" y="1895911"/>
            <a:ext cx="400110" cy="24831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САМООБРАЗОВАНИЕ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4328719" y="2793182"/>
            <a:ext cx="453006" cy="176521"/>
          </a:xfrm>
          <a:prstGeom prst="rightArrow">
            <a:avLst/>
          </a:prstGeom>
          <a:solidFill>
            <a:schemeClr val="tx2">
              <a:lumMod val="2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2962929" y="406497"/>
            <a:ext cx="602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>
                <a:solidFill>
                  <a:schemeClr val="tx2">
                    <a:lumMod val="25000"/>
                  </a:schemeClr>
                </a:solidFill>
              </a:rPr>
              <a:t>Муниципальное методическое пространство</a:t>
            </a:r>
            <a:endParaRPr lang="ru-RU" sz="1800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927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8"/>
          <p:cNvSpPr txBox="1">
            <a:spLocks noGrp="1"/>
          </p:cNvSpPr>
          <p:nvPr>
            <p:ph type="title"/>
          </p:nvPr>
        </p:nvSpPr>
        <p:spPr>
          <a:xfrm>
            <a:off x="1849016" y="204194"/>
            <a:ext cx="8911687" cy="546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Century Gothic"/>
              <a:buNone/>
            </a:pPr>
            <a:r>
              <a:rPr lang="ru-RU" sz="2400" b="1" i="1" dirty="0" smtClean="0">
                <a:solidFill>
                  <a:srgbClr val="C00000"/>
                </a:solidFill>
              </a:rPr>
              <a:t>Основные функции ММА</a:t>
            </a:r>
            <a:endParaRPr sz="2400" b="1" i="1" dirty="0">
              <a:solidFill>
                <a:srgbClr val="C00000"/>
              </a:solidFill>
            </a:endParaRPr>
          </a:p>
        </p:txBody>
      </p:sp>
      <p:sp>
        <p:nvSpPr>
          <p:cNvPr id="217" name="Google Shape;217;p8"/>
          <p:cNvSpPr/>
          <p:nvPr/>
        </p:nvSpPr>
        <p:spPr>
          <a:xfrm>
            <a:off x="628918" y="3156547"/>
            <a:ext cx="3054096" cy="1005840"/>
          </a:xfrm>
          <a:prstGeom prst="ellipse">
            <a:avLst/>
          </a:prstGeom>
          <a:solidFill>
            <a:schemeClr val="accent1"/>
          </a:solidFill>
          <a:ln w="15875" cap="rnd" cmpd="sng">
            <a:solidFill>
              <a:srgbClr val="78230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1" i="0" u="none" strike="noStrike" cap="none" dirty="0" smtClean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Сетевые наставники</a:t>
            </a:r>
            <a:endParaRPr sz="1800" b="1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712809" y="2017132"/>
            <a:ext cx="2869035" cy="10058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/>
              <a:t>Стажировочные</a:t>
            </a:r>
            <a:r>
              <a:rPr lang="ru-RU" sz="1600" b="1" dirty="0" smtClean="0"/>
              <a:t> площадки  ЦПКП</a:t>
            </a:r>
            <a:endParaRPr lang="ru-RU" sz="1600" b="1" dirty="0"/>
          </a:p>
        </p:txBody>
      </p:sp>
      <p:sp>
        <p:nvSpPr>
          <p:cNvPr id="6" name="Овал 5"/>
          <p:cNvSpPr/>
          <p:nvPr/>
        </p:nvSpPr>
        <p:spPr>
          <a:xfrm>
            <a:off x="759199" y="4266313"/>
            <a:ext cx="279353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 Экспертные группы</a:t>
            </a:r>
            <a:endParaRPr lang="ru-RU" sz="1600" b="1" dirty="0"/>
          </a:p>
        </p:txBody>
      </p:sp>
      <p:sp>
        <p:nvSpPr>
          <p:cNvPr id="7" name="Овал 6"/>
          <p:cNvSpPr/>
          <p:nvPr/>
        </p:nvSpPr>
        <p:spPr>
          <a:xfrm>
            <a:off x="628918" y="796953"/>
            <a:ext cx="3036815" cy="10234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Методический совет ГМО</a:t>
            </a:r>
            <a:endParaRPr lang="ru-RU" sz="16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850546" y="922785"/>
            <a:ext cx="5125673" cy="8221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Аналитическая функция</a:t>
            </a:r>
          </a:p>
          <a:p>
            <a:pPr algn="ctr"/>
            <a:r>
              <a:rPr lang="ru-RU" sz="1600" b="1" dirty="0" smtClean="0"/>
              <a:t>Организационно-методическая функция</a:t>
            </a:r>
          </a:p>
          <a:p>
            <a:pPr algn="ctr"/>
            <a:r>
              <a:rPr lang="ru-RU" sz="1600" b="1" dirty="0" smtClean="0"/>
              <a:t>Функция обобщения и распространения опыта</a:t>
            </a:r>
            <a:endParaRPr lang="ru-RU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909269" y="2104553"/>
            <a:ext cx="5192785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Проектная функция</a:t>
            </a:r>
          </a:p>
          <a:p>
            <a:pPr algn="ctr"/>
            <a:r>
              <a:rPr lang="ru-RU" sz="1600" b="1" dirty="0" smtClean="0"/>
              <a:t>Функция освоения нового </a:t>
            </a:r>
          </a:p>
          <a:p>
            <a:pPr algn="ctr"/>
            <a:r>
              <a:rPr lang="ru-RU" sz="1600" b="1" dirty="0" smtClean="0"/>
              <a:t>Обучающая функция</a:t>
            </a:r>
            <a:endParaRPr lang="ru-RU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909268" y="3328521"/>
            <a:ext cx="5058561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Обучающая функция</a:t>
            </a:r>
          </a:p>
          <a:p>
            <a:pPr algn="ctr"/>
            <a:r>
              <a:rPr lang="ru-RU" sz="1600" b="1" dirty="0" smtClean="0"/>
              <a:t>Консультативная функция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50546" y="4475086"/>
            <a:ext cx="5050173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Экспертная функция</a:t>
            </a:r>
          </a:p>
          <a:p>
            <a:pPr algn="ctr"/>
            <a:r>
              <a:rPr lang="ru-RU" sz="1600" b="1" dirty="0" smtClean="0"/>
              <a:t>Аналитическая функция</a:t>
            </a:r>
            <a:endParaRPr lang="ru-RU" sz="1600" b="1" dirty="0"/>
          </a:p>
        </p:txBody>
      </p:sp>
      <p:sp>
        <p:nvSpPr>
          <p:cNvPr id="13" name="Овал 12"/>
          <p:cNvSpPr/>
          <p:nvPr/>
        </p:nvSpPr>
        <p:spPr>
          <a:xfrm>
            <a:off x="851354" y="5406705"/>
            <a:ext cx="2591943" cy="780176"/>
          </a:xfrm>
          <a:prstGeom prst="ellipse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Ресурсные центры, лаборатории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9244668" y="1103148"/>
            <a:ext cx="1040235" cy="46139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3 года</a:t>
            </a:r>
            <a:endParaRPr lang="ru-RU" sz="16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9370503" y="2289354"/>
            <a:ext cx="1040235" cy="46139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3</a:t>
            </a:r>
            <a:r>
              <a:rPr lang="ru-RU" sz="1600" b="1" dirty="0" smtClean="0"/>
              <a:t> года</a:t>
            </a:r>
            <a:endParaRPr lang="ru-RU" sz="16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9398466" y="3451902"/>
            <a:ext cx="1040235" cy="46139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2</a:t>
            </a:r>
            <a:r>
              <a:rPr lang="ru-RU" sz="1600" b="1" dirty="0" smtClean="0"/>
              <a:t> года</a:t>
            </a:r>
            <a:endParaRPr lang="ru-RU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9398466" y="4555777"/>
            <a:ext cx="931178" cy="33855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/>
              <a:t>2 года</a:t>
            </a:r>
            <a:endParaRPr lang="ru-RU" sz="1600" b="1" dirty="0"/>
          </a:p>
        </p:txBody>
      </p:sp>
      <p:sp>
        <p:nvSpPr>
          <p:cNvPr id="16" name="Овал 15"/>
          <p:cNvSpPr/>
          <p:nvPr/>
        </p:nvSpPr>
        <p:spPr>
          <a:xfrm>
            <a:off x="10086713" y="595614"/>
            <a:ext cx="1621172" cy="65434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ПЛАНЫ</a:t>
            </a:r>
          </a:p>
          <a:p>
            <a:pPr algn="ctr"/>
            <a:r>
              <a:rPr lang="ru-RU" dirty="0" smtClean="0"/>
              <a:t>ПРОЕКТЫ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10095102" y="1738404"/>
            <a:ext cx="2021747" cy="708451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ПРОГРАММА</a:t>
            </a:r>
            <a:endParaRPr lang="ru-RU" dirty="0"/>
          </a:p>
        </p:txBody>
      </p:sp>
      <p:sp>
        <p:nvSpPr>
          <p:cNvPr id="27" name="Овал 26"/>
          <p:cNvSpPr/>
          <p:nvPr/>
        </p:nvSpPr>
        <p:spPr>
          <a:xfrm>
            <a:off x="10086713" y="2948532"/>
            <a:ext cx="2021747" cy="708451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ПРОЕКТЫ</a:t>
            </a:r>
          </a:p>
          <a:p>
            <a:pPr algn="ctr"/>
            <a:r>
              <a:rPr lang="ru-RU" dirty="0" smtClean="0"/>
              <a:t>ПРОГРАММА</a:t>
            </a:r>
            <a:endParaRPr lang="ru-RU" dirty="0"/>
          </a:p>
        </p:txBody>
      </p:sp>
      <p:sp>
        <p:nvSpPr>
          <p:cNvPr id="28" name="Овал 27"/>
          <p:cNvSpPr/>
          <p:nvPr/>
        </p:nvSpPr>
        <p:spPr>
          <a:xfrm>
            <a:off x="10170602" y="4077248"/>
            <a:ext cx="1621173" cy="708451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ПРОЕКТЫ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вал 12"/>
          <p:cNvSpPr/>
          <p:nvPr/>
        </p:nvSpPr>
        <p:spPr>
          <a:xfrm>
            <a:off x="8443519" y="3221372"/>
            <a:ext cx="3464653" cy="2248249"/>
          </a:xfrm>
          <a:prstGeom prst="ellipse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8669669" y="3562944"/>
            <a:ext cx="3061981" cy="1527356"/>
          </a:xfrm>
          <a:prstGeom prst="ellipse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130803" y="310393"/>
            <a:ext cx="8951053" cy="3385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ПРОЦЕСС МОДЕЛИРОВАНИЯ муниципального методического пространства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4067" y="1473409"/>
            <a:ext cx="2894202" cy="1168539"/>
          </a:xfrm>
          <a:prstGeom prst="ellips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Положительный опыт </a:t>
            </a:r>
            <a:r>
              <a:rPr lang="ru-RU" sz="1600" b="1" dirty="0" smtClean="0">
                <a:solidFill>
                  <a:srgbClr val="C00000"/>
                </a:solidFill>
              </a:rPr>
              <a:t>достижения результатов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962398" y="958048"/>
            <a:ext cx="3285689" cy="1615441"/>
          </a:xfrm>
          <a:prstGeom prst="ellips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Профессиональные дефициты педагогов</a:t>
            </a:r>
            <a:endParaRPr lang="ru-RU" sz="1600" b="1" dirty="0"/>
          </a:p>
        </p:txBody>
      </p:sp>
      <p:sp>
        <p:nvSpPr>
          <p:cNvPr id="4" name="Овал 3"/>
          <p:cNvSpPr/>
          <p:nvPr/>
        </p:nvSpPr>
        <p:spPr>
          <a:xfrm>
            <a:off x="7646565" y="1031845"/>
            <a:ext cx="3263317" cy="1174459"/>
          </a:xfrm>
          <a:prstGeom prst="ellips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Педагоги, показавшие высокий уровень компетенций</a:t>
            </a:r>
            <a:endParaRPr lang="ru-RU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64358" y="2768367"/>
            <a:ext cx="2902591" cy="151477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Динамика образовательных результатов за 3 последних года</a:t>
            </a:r>
            <a:endParaRPr lang="ru-RU" sz="1600" b="1" dirty="0"/>
          </a:p>
        </p:txBody>
      </p:sp>
      <p:sp>
        <p:nvSpPr>
          <p:cNvPr id="7" name="Овал 6"/>
          <p:cNvSpPr/>
          <p:nvPr/>
        </p:nvSpPr>
        <p:spPr>
          <a:xfrm>
            <a:off x="4930627" y="2573489"/>
            <a:ext cx="3164046" cy="1124125"/>
          </a:xfrm>
          <a:prstGeom prst="ellips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Запросы развития муниципальной системы образования</a:t>
            </a:r>
            <a:endParaRPr lang="ru-RU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18313" y="5754848"/>
            <a:ext cx="8678410" cy="3187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УПРАВЛЕНИЕ ОБРАЗОВАНИЯ – ЦПКП – ГМО – ШКОЛЬНАЯ МЕТОД.СЛУЖБА –ПЕДАГОГИ  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066949" y="4237000"/>
            <a:ext cx="2181138" cy="914400"/>
          </a:xfrm>
          <a:prstGeom prst="ellips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…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9109740" y="3892492"/>
            <a:ext cx="2181841" cy="86826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4 ФИП РАО + сеть ОУ </a:t>
            </a:r>
            <a:endParaRPr lang="ru-RU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845418" y="4921023"/>
            <a:ext cx="4790112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Методическая служба ОУ = субъект НМД (!) </a:t>
            </a:r>
            <a:endParaRPr lang="ru-RU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658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8" name="Google Shape;278;p12"/>
          <p:cNvGraphicFramePr/>
          <p:nvPr>
            <p:extLst>
              <p:ext uri="{D42A27DB-BD31-4B8C-83A1-F6EECF244321}">
                <p14:modId xmlns:p14="http://schemas.microsoft.com/office/powerpoint/2010/main" val="1283988225"/>
              </p:ext>
            </p:extLst>
          </p:nvPr>
        </p:nvGraphicFramePr>
        <p:xfrm>
          <a:off x="838898" y="315768"/>
          <a:ext cx="10431710" cy="4841133"/>
        </p:xfrm>
        <a:graphic>
          <a:graphicData uri="http://schemas.openxmlformats.org/drawingml/2006/table">
            <a:tbl>
              <a:tblPr firstRow="1" bandRow="1">
                <a:noFill/>
                <a:tableStyleId>{B4259550-B719-414E-BD5D-768771670B32}</a:tableStyleId>
              </a:tblPr>
              <a:tblGrid>
                <a:gridCol w="3322041"/>
                <a:gridCol w="2080470"/>
                <a:gridCol w="2511150"/>
                <a:gridCol w="2518049"/>
              </a:tblGrid>
              <a:tr h="793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Проект «</a:t>
                      </a:r>
                      <a:r>
                        <a:rPr lang="ru-RU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Химия.Качество</a:t>
                      </a:r>
                      <a:r>
                        <a:rPr lang="ru-RU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+»</a:t>
                      </a:r>
                      <a:endParaRPr sz="14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(на 2 года)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Программа </a:t>
                      </a:r>
                      <a:r>
                        <a:rPr lang="ru-RU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«</a:t>
                      </a:r>
                      <a:r>
                        <a:rPr lang="ru-RU" sz="16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Химия.Олимпиада</a:t>
                      </a:r>
                      <a:r>
                        <a:rPr lang="ru-RU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+»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Обобщение опыта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ФОРУМ ЕНО </a:t>
                      </a:r>
                      <a:endParaRPr sz="14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(30 - 31октября)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793463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Постояннодействующие семинары </a:t>
                      </a:r>
                      <a:endParaRPr lang="ru-RU" sz="1600" u="none" strike="noStrike" cap="none" dirty="0" smtClean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</a:t>
                      </a:r>
                      <a:r>
                        <a:rPr lang="ru-RU" sz="1600" u="none" strike="noStrike" cap="none" dirty="0" err="1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образоват</a:t>
                      </a:r>
                      <a:r>
                        <a:rPr lang="ru-RU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. программа, заявка, сертификаты)  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Курсы ПК (ЦПКП)</a:t>
                      </a: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(накопительная система) 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Конференция </a:t>
                      </a:r>
                      <a:endParaRPr sz="14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«Моя профессия-педагог» (осенняя, весенняя) 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ru-RU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Журнал «Столичное образование. Якутск» 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59-ые педагогические чтения</a:t>
                      </a:r>
                      <a:r>
                        <a:rPr lang="ru-RU" sz="16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;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</a:tr>
              <a:tr h="7934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  <a:tabLst/>
                        <a:defRPr/>
                      </a:pPr>
                      <a:r>
                        <a:rPr lang="ru-RU" sz="14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Выставка дидактических материалов, созданных (разработанных) учителем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/>
                </a:tc>
              </a:tr>
              <a:tr h="793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 школ с 0% качества ОГЭ в 2023 г.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 школ с 0% качества ОГЭ в 2024 г.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 школы не сдавали ОГЭ в 2023 г.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 школы не сдавали ОГЭ в 2024 г.</a:t>
                      </a:r>
                      <a:endParaRPr sz="1600" u="none" strike="noStrike" cap="none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E0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Школы, имеющие качество свыше 50% на ОГЭ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Рекомендации</a:t>
                      </a:r>
                      <a:r>
                        <a:rPr lang="ru-RU" sz="1600" u="none" strike="noStrike" cap="none" baseline="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и План </a:t>
                      </a:r>
                      <a:r>
                        <a:rPr lang="ru-RU" sz="1600" u="none" strike="noStrike" cap="none" dirty="0" err="1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методсовета</a:t>
                      </a:r>
                      <a:r>
                        <a:rPr lang="ru-RU" sz="16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ru-RU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ГМО </a:t>
                      </a:r>
                      <a:r>
                        <a:rPr lang="ru-RU" sz="16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Мастер-классы сетевых наставников 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1213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средний балл ЕГЭ по химии стабильно падал с 2022 г. по 2024 г. у 3 школ: </a:t>
                      </a:r>
                      <a:r>
                        <a:rPr lang="ru-RU" sz="16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E0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+ все желающие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Консультация ЦПКП </a:t>
                      </a:r>
                      <a:endParaRPr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ru-RU" sz="16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Программа </a:t>
                      </a:r>
                      <a:r>
                        <a:rPr lang="ru-RU" sz="1600" u="none" strike="noStrike" cap="none" dirty="0" err="1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Методсовета</a:t>
                      </a:r>
                      <a:r>
                        <a:rPr lang="ru-RU" sz="16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ГМО </a:t>
                      </a:r>
                      <a:endParaRPr lang="ru-RU" sz="16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279" name="Google Shape;279;p12"/>
          <p:cNvSpPr/>
          <p:nvPr/>
        </p:nvSpPr>
        <p:spPr>
          <a:xfrm>
            <a:off x="2688768" y="4990260"/>
            <a:ext cx="159300" cy="3189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5875" cap="rnd" cmpd="sng">
            <a:solidFill>
              <a:srgbClr val="78230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80" name="Google Shape;280;p12"/>
          <p:cNvSpPr txBox="1"/>
          <p:nvPr/>
        </p:nvSpPr>
        <p:spPr>
          <a:xfrm>
            <a:off x="1585518" y="5387030"/>
            <a:ext cx="2365800" cy="923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0" i="0" u="none" strike="noStrike" cap="none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Сетевые наставники </a:t>
            </a:r>
            <a:endParaRPr sz="1400" b="0" i="0" u="none" strike="noStrike" cap="none" dirty="0">
              <a:solidFill>
                <a:schemeClr val="tx1"/>
              </a:solidFill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0" i="0" u="none" strike="noStrike" cap="none" dirty="0" smtClean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sz="1800" b="0" i="0" u="none" strike="noStrike" cap="none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81" name="Google Shape;281;p12"/>
          <p:cNvSpPr/>
          <p:nvPr/>
        </p:nvSpPr>
        <p:spPr>
          <a:xfrm>
            <a:off x="5290634" y="4990260"/>
            <a:ext cx="159300" cy="3189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5875" cap="rnd" cmpd="sng">
            <a:solidFill>
              <a:srgbClr val="78230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82" name="Google Shape;282;p12"/>
          <p:cNvSpPr txBox="1"/>
          <p:nvPr/>
        </p:nvSpPr>
        <p:spPr>
          <a:xfrm>
            <a:off x="4261496" y="5361214"/>
            <a:ext cx="2217575" cy="923289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0" i="0" u="none" strike="noStrike" cap="none" dirty="0" smtClean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Стажировочные</a:t>
            </a:r>
            <a:r>
              <a:rPr lang="ru-RU" sz="1800" dirty="0" smtClean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площадки, </a:t>
            </a:r>
            <a:r>
              <a:rPr lang="ru-RU" sz="1800" b="0" i="0" u="none" strike="noStrike" cap="none" dirty="0" smtClean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Лекторы </a:t>
            </a:r>
            <a:endParaRPr sz="1800" b="0" i="0" u="none" strike="noStrike" cap="none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8" name="Google Shape;278;p12"/>
          <p:cNvGraphicFramePr/>
          <p:nvPr>
            <p:extLst>
              <p:ext uri="{D42A27DB-BD31-4B8C-83A1-F6EECF244321}">
                <p14:modId xmlns:p14="http://schemas.microsoft.com/office/powerpoint/2010/main" val="609954340"/>
              </p:ext>
            </p:extLst>
          </p:nvPr>
        </p:nvGraphicFramePr>
        <p:xfrm>
          <a:off x="906010" y="315768"/>
          <a:ext cx="10364598" cy="444586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715034"/>
                <a:gridCol w="1923423"/>
                <a:gridCol w="2091981"/>
                <a:gridCol w="2634160"/>
              </a:tblGrid>
              <a:tr h="793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 u="none" strike="noStrike" cap="none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Проект «</a:t>
                      </a:r>
                      <a:r>
                        <a:rPr lang="ru-RU" sz="16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Биология</a:t>
                      </a:r>
                      <a:r>
                        <a:rPr lang="ru-RU" sz="1600" b="1" u="none" strike="noStrike" cap="none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.Качество</a:t>
                      </a:r>
                      <a:r>
                        <a:rPr lang="ru-RU" sz="1600" b="1" u="none" strike="noStrike" cap="none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+»</a:t>
                      </a:r>
                      <a:endParaRPr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(на 2 года)</a:t>
                      </a:r>
                      <a:endParaRPr sz="1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Программа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«</a:t>
                      </a:r>
                      <a:r>
                        <a:rPr lang="ru-RU" sz="1600" b="1" dirty="0" err="1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Биология.Олимпиада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+»</a:t>
                      </a:r>
                      <a:endParaRPr sz="1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Обобщение опыта</a:t>
                      </a:r>
                      <a:endParaRPr sz="1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ФОРУМ ЕНО </a:t>
                      </a:r>
                      <a:endParaRPr b="1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(30 - 31октября)</a:t>
                      </a:r>
                      <a:endParaRPr sz="1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15869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Постояннодействующие семинары </a:t>
                      </a: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</a:t>
                      </a: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образоват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. программа, заявка, сертификаты)  </a:t>
                      </a:r>
                      <a:endParaRPr sz="16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Курсы ПК (ЦПКП)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(накопительная система) 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Конференция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«Моя профессия-педагог» (осенняя, весенняя) 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Журнал «Столичное образование. Якутск» 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59-ые педагогические чтения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;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Выставка дидактических материалов, созданных (разработанных) учителем</a:t>
                      </a:r>
                      <a:endParaRPr sz="16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793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2 школы не сдавали ОГЭ в 2023 г.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 школа не сдавали ОГЭ в 2024 г.</a:t>
                      </a:r>
                      <a:endParaRPr sz="160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E0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Школы, имеющие качество свыше 50% на ОГЭ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Рекомендации</a:t>
                      </a:r>
                      <a:r>
                        <a:rPr lang="ru-RU" sz="1600" baseline="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и План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методсовета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ГМО </a:t>
                      </a:r>
                      <a:endParaRPr sz="16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Мастер-классы сетевых наставников 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  <a:tr h="1213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МОУ, показывающие стабильно результаты до 40 баллов по средним показателям ЕГЭ: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8 школ</a:t>
                      </a:r>
                      <a:endParaRPr sz="16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>
                    <a:solidFill>
                      <a:srgbClr val="E0CC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+ все желающие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Консультация ЦПКП 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Мероприятия по плану </a:t>
                      </a: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Методсовета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ГМО</a:t>
                      </a:r>
                      <a:endParaRPr sz="16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279" name="Google Shape;279;p12"/>
          <p:cNvSpPr/>
          <p:nvPr/>
        </p:nvSpPr>
        <p:spPr>
          <a:xfrm>
            <a:off x="2814603" y="4830863"/>
            <a:ext cx="159300" cy="3189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5875" cap="rnd" cmpd="sng">
            <a:solidFill>
              <a:srgbClr val="78230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80" name="Google Shape;280;p12"/>
          <p:cNvSpPr txBox="1"/>
          <p:nvPr/>
        </p:nvSpPr>
        <p:spPr>
          <a:xfrm>
            <a:off x="1631703" y="5239894"/>
            <a:ext cx="2365800" cy="923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Сетевые наставники </a:t>
            </a:r>
            <a:endParaRPr dirty="0">
              <a:solidFill>
                <a:schemeClr val="tx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 smtClean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sz="1800" dirty="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81" name="Google Shape;281;p12"/>
          <p:cNvSpPr/>
          <p:nvPr/>
        </p:nvSpPr>
        <p:spPr>
          <a:xfrm>
            <a:off x="5710084" y="4812889"/>
            <a:ext cx="159300" cy="3189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5875" cap="rnd" cmpd="sng">
            <a:solidFill>
              <a:srgbClr val="78230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82" name="Google Shape;282;p12"/>
          <p:cNvSpPr txBox="1"/>
          <p:nvPr/>
        </p:nvSpPr>
        <p:spPr>
          <a:xfrm>
            <a:off x="4615955" y="5307006"/>
            <a:ext cx="2347558" cy="923289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ru-RU" sz="1800" dirty="0" err="1" smtClean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Стажировочные</a:t>
            </a:r>
            <a:r>
              <a:rPr lang="ru-RU" sz="1800" dirty="0" smtClean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площадки</a:t>
            </a:r>
            <a:r>
              <a:rPr lang="ru-RU" sz="1800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Лекторы </a:t>
            </a:r>
            <a:endParaRPr sz="1800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71605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307390"/>
              </p:ext>
            </p:extLst>
          </p:nvPr>
        </p:nvGraphicFramePr>
        <p:xfrm>
          <a:off x="880845" y="350553"/>
          <a:ext cx="10393960" cy="4657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7372"/>
                <a:gridCol w="2758542"/>
                <a:gridCol w="2400778"/>
                <a:gridCol w="2457268"/>
              </a:tblGrid>
              <a:tr h="79299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Физика.Качество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+»</a:t>
                      </a:r>
                    </a:p>
                    <a:p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(на 2 года)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Физика.Олимпиада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+»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Обобщение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опыта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ФОРУМ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ЕНО </a:t>
                      </a:r>
                    </a:p>
                    <a:p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(30 - 31октября)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5000"/>
                      </a:schemeClr>
                    </a:solidFill>
                  </a:tcPr>
                </a:tc>
              </a:tr>
              <a:tr h="173284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Постояннодействующие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семинары ( </a:t>
                      </a:r>
                      <a:r>
                        <a:rPr lang="ru-RU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программа, заявка, сертификаты)  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Курсы ПК (ЦПКП)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накопительная</a:t>
                      </a:r>
                      <a:r>
                        <a:rPr lang="ru-RU" sz="16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система)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Конференция </a:t>
                      </a: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«Моя профессия-педагог» (осенняя, весенняя)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Журнал «Столичное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образование. Якутск»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59-ые педагогические чтения;</a:t>
                      </a:r>
                    </a:p>
                    <a:p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Выставка дидактических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материалов, созданных (разработанных) учителем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9299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школ с 0% качества ОГЭ в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 году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Школы, имеющие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качество свыше 50% на ОГЭ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Рекомендации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План </a:t>
                      </a:r>
                      <a:r>
                        <a:rPr lang="ru-RU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методсовета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ГМО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Мастер-классы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сетевых наставников 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1301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средний балл ЕГЭ по физике стабильно падал с 2022 г. по 2024 г. у 4 школ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все желающие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Консультация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ЦПКП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Кубок мэра «Командный чемпионат по физике»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(школьники, учителя)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Стрелка вниз 1"/>
          <p:cNvSpPr/>
          <p:nvPr/>
        </p:nvSpPr>
        <p:spPr>
          <a:xfrm>
            <a:off x="2122414" y="4941116"/>
            <a:ext cx="159391" cy="3187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019261" y="5394121"/>
            <a:ext cx="2365696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Сетевые наставники 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5058561" y="4941116"/>
            <a:ext cx="159391" cy="3187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Google Shape;282;p12"/>
          <p:cNvSpPr txBox="1"/>
          <p:nvPr/>
        </p:nvSpPr>
        <p:spPr>
          <a:xfrm>
            <a:off x="3964477" y="5381038"/>
            <a:ext cx="2347558" cy="58473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ru-RU" sz="1600" b="1" dirty="0" err="1" smtClean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Стажировочные</a:t>
            </a:r>
            <a:r>
              <a:rPr lang="ru-RU" sz="1600" b="1" dirty="0" smtClean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площадки</a:t>
            </a:r>
            <a:r>
              <a:rPr lang="ru-RU" sz="1600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, </a:t>
            </a:r>
            <a:r>
              <a:rPr lang="ru-RU" sz="1600" b="1" dirty="0" smtClean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лекторы </a:t>
            </a:r>
            <a:endParaRPr sz="1600" b="1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55949616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1044</Words>
  <Application>Microsoft Office PowerPoint</Application>
  <PresentationFormat>Произвольный</PresentationFormat>
  <Paragraphs>196</Paragraphs>
  <Slides>10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Noto Sans Symbols</vt:lpstr>
      <vt:lpstr>Century Gothic</vt:lpstr>
      <vt:lpstr>Легкий дым</vt:lpstr>
      <vt:lpstr>Муниципальный методический актив  как ресурс  профессионального развития педагогов</vt:lpstr>
      <vt:lpstr>Указ Главы Республики Саха (Якутия) от 30 декабря 2023 г. № 177 «О развитии единой системы образования Республики Саха (Якутия) до 2030 года» </vt:lpstr>
      <vt:lpstr>Муниципальный методический актив</vt:lpstr>
      <vt:lpstr>Презентация PowerPoint</vt:lpstr>
      <vt:lpstr>Основные функции ММА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Проект «Математика.Качество +»:  19 школ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Муниципальный методический актив  как ресурс  профессионального развития педагогов</dc:title>
  <dc:creator>Тамара Н. Попова</dc:creator>
  <cp:lastModifiedBy>Acer</cp:lastModifiedBy>
  <cp:revision>29</cp:revision>
  <dcterms:created xsi:type="dcterms:W3CDTF">2024-08-27T03:37:00Z</dcterms:created>
  <dcterms:modified xsi:type="dcterms:W3CDTF">2024-09-12T00:13:11Z</dcterms:modified>
</cp:coreProperties>
</file>