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92" r:id="rId2"/>
    <p:sldId id="290" r:id="rId3"/>
    <p:sldId id="293" r:id="rId4"/>
    <p:sldId id="300" r:id="rId5"/>
    <p:sldId id="302" r:id="rId6"/>
    <p:sldId id="296" r:id="rId7"/>
    <p:sldId id="297" r:id="rId8"/>
    <p:sldId id="303" r:id="rId9"/>
    <p:sldId id="305" r:id="rId10"/>
    <p:sldId id="307" r:id="rId11"/>
    <p:sldId id="288" r:id="rId12"/>
    <p:sldId id="298" r:id="rId13"/>
    <p:sldId id="301" r:id="rId14"/>
    <p:sldId id="308" r:id="rId15"/>
    <p:sldId id="30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4E1BA"/>
    <a:srgbClr val="004A82"/>
    <a:srgbClr val="534741"/>
    <a:srgbClr val="4F63AC"/>
    <a:srgbClr val="84B1DF"/>
    <a:srgbClr val="C89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06191-5E15-45D1-AF9C-0E942AB1F06F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E67C6-FAD2-41FD-8D1E-F1030FD08E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930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017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3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9155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19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653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798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51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26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9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10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22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43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349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107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65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71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E97F3-8A2C-4D7A-8598-C7667BFBC64D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19BEED6-39BF-451F-A025-F58639579B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78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72304" y="5491711"/>
            <a:ext cx="4298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Иванова Татьяна Ивановна, директор МАНОУ ДДТ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им.Ф.И.Авдеевой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539" y="262709"/>
            <a:ext cx="1345323" cy="1345323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855" y="455858"/>
            <a:ext cx="5902937" cy="3320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200" y="3423493"/>
            <a:ext cx="7620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ориентирах и стратегиях 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развития педагогов МАНОУ Дворец детского творчества им. </a:t>
            </a:r>
            <a:r>
              <a:rPr lang="ru-RU" sz="28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Ф.И.Авдеевой</a:t>
            </a:r>
            <a:r>
              <a:rPr lang="ru-RU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662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42" y="203702"/>
            <a:ext cx="4938614" cy="3629024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0532" y="2275053"/>
            <a:ext cx="4832746" cy="226837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29" y="3971591"/>
            <a:ext cx="6611540" cy="25680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57850" y="443411"/>
            <a:ext cx="3036094" cy="147732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Фрагменты ИППР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ст.педагога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ДО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бразование высшее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высшая категория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Стаж: 10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</a:p>
        </p:txBody>
      </p:sp>
    </p:spTree>
    <p:extLst>
      <p:ext uri="{BB962C8B-B14F-4D97-AF65-F5344CB8AC3E}">
        <p14:creationId xmlns:p14="http://schemas.microsoft.com/office/powerpoint/2010/main" val="342346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ле 1"/>
          <p:cNvSpPr txBox="1">
            <a:spLocks noChangeArrowheads="1"/>
          </p:cNvSpPr>
          <p:nvPr/>
        </p:nvSpPr>
        <p:spPr bwMode="auto">
          <a:xfrm>
            <a:off x="1933429" y="2189888"/>
            <a:ext cx="1495425" cy="44450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 диагностики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оле 2"/>
          <p:cNvSpPr txBox="1">
            <a:spLocks noChangeArrowheads="1"/>
          </p:cNvSpPr>
          <p:nvPr/>
        </p:nvSpPr>
        <p:spPr bwMode="auto">
          <a:xfrm>
            <a:off x="3668110" y="2173842"/>
            <a:ext cx="1780671" cy="45243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Запросы Программы развития ДДТ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оле 3"/>
          <p:cNvSpPr txBox="1">
            <a:spLocks noChangeArrowheads="1"/>
          </p:cNvSpPr>
          <p:nvPr/>
        </p:nvSpPr>
        <p:spPr bwMode="auto">
          <a:xfrm>
            <a:off x="5818965" y="2163529"/>
            <a:ext cx="1693863" cy="452438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 и показатели аттестации педагогов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оле 7"/>
          <p:cNvSpPr txBox="1">
            <a:spLocks noChangeArrowheads="1"/>
          </p:cNvSpPr>
          <p:nvPr/>
        </p:nvSpPr>
        <p:spPr bwMode="auto">
          <a:xfrm>
            <a:off x="3016203" y="1541115"/>
            <a:ext cx="3444021" cy="33337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Профессиональный стандарт педагога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оле 9"/>
          <p:cNvSpPr txBox="1">
            <a:spLocks noChangeArrowheads="1"/>
          </p:cNvSpPr>
          <p:nvPr/>
        </p:nvSpPr>
        <p:spPr bwMode="auto">
          <a:xfrm>
            <a:off x="2626681" y="2787969"/>
            <a:ext cx="4270375" cy="468312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Сводный перечень профессиональных знаний и умений и профессиональных дефицитов педагогов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Овал 10"/>
          <p:cNvSpPr>
            <a:spLocks noChangeArrowheads="1"/>
          </p:cNvSpPr>
          <p:nvPr/>
        </p:nvSpPr>
        <p:spPr bwMode="auto">
          <a:xfrm>
            <a:off x="2361962" y="3985224"/>
            <a:ext cx="993775" cy="747713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ИППР 1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Овал 11"/>
          <p:cNvSpPr>
            <a:spLocks noChangeArrowheads="1"/>
          </p:cNvSpPr>
          <p:nvPr/>
        </p:nvSpPr>
        <p:spPr bwMode="auto">
          <a:xfrm>
            <a:off x="3492256" y="3970131"/>
            <a:ext cx="993775" cy="747713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ИППР 2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Овал 12"/>
          <p:cNvSpPr>
            <a:spLocks noChangeArrowheads="1"/>
          </p:cNvSpPr>
          <p:nvPr/>
        </p:nvSpPr>
        <p:spPr bwMode="auto">
          <a:xfrm>
            <a:off x="4738214" y="4004539"/>
            <a:ext cx="993775" cy="692150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Овал 13"/>
          <p:cNvSpPr>
            <a:spLocks noChangeArrowheads="1"/>
          </p:cNvSpPr>
          <p:nvPr/>
        </p:nvSpPr>
        <p:spPr bwMode="auto">
          <a:xfrm>
            <a:off x="6096478" y="4000134"/>
            <a:ext cx="993775" cy="747713"/>
          </a:xfrm>
          <a:prstGeom prst="ellipse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ИППР </a:t>
            </a:r>
            <a:r>
              <a:rPr kumimoji="0" lang="en-US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Поле 21"/>
          <p:cNvSpPr txBox="1">
            <a:spLocks noChangeArrowheads="1"/>
          </p:cNvSpPr>
          <p:nvPr/>
        </p:nvSpPr>
        <p:spPr bwMode="auto">
          <a:xfrm>
            <a:off x="2448281" y="4961368"/>
            <a:ext cx="4331756" cy="46037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Внутрифирменное обучение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темы семинаров, мастер-классов, консультаций, наставничество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Поле 36"/>
          <p:cNvSpPr txBox="1">
            <a:spLocks noChangeArrowheads="1"/>
          </p:cNvSpPr>
          <p:nvPr/>
        </p:nvSpPr>
        <p:spPr bwMode="auto">
          <a:xfrm>
            <a:off x="2281078" y="5472555"/>
            <a:ext cx="4550794" cy="49212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Городской центр профессиональных компетенций педагогов при МАНОУ ДДТ </a:t>
            </a:r>
            <a:r>
              <a:rPr kumimoji="0" lang="ru-RU" altLang="ru-RU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им.Ф.И.Авдеевой</a:t>
            </a: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программы КПК,  семинаров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Поле 37"/>
          <p:cNvSpPr txBox="1">
            <a:spLocks noChangeArrowheads="1"/>
          </p:cNvSpPr>
          <p:nvPr/>
        </p:nvSpPr>
        <p:spPr bwMode="auto">
          <a:xfrm>
            <a:off x="2470872" y="6082056"/>
            <a:ext cx="4340225" cy="45902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Внешние методические структуры и система повышения квалификации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Поле 5"/>
          <p:cNvSpPr txBox="1">
            <a:spLocks noChangeArrowheads="1"/>
          </p:cNvSpPr>
          <p:nvPr/>
        </p:nvSpPr>
        <p:spPr bwMode="auto">
          <a:xfrm>
            <a:off x="2634619" y="3401466"/>
            <a:ext cx="4262437" cy="460375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Ключевые события Программы: списки профессиональных знаний и умений и профессиональных дефицитов педагогов </a:t>
            </a:r>
            <a:endParaRPr kumimoji="0" lang="ru-RU" altLang="ru-RU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3221488" y="1915530"/>
            <a:ext cx="709918" cy="25831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469352" y="1890244"/>
            <a:ext cx="817806" cy="26791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4" idx="0"/>
          </p:cNvCxnSpPr>
          <p:nvPr/>
        </p:nvCxnSpPr>
        <p:spPr>
          <a:xfrm>
            <a:off x="4556475" y="1925302"/>
            <a:ext cx="1971" cy="2485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071076" y="2637160"/>
            <a:ext cx="0" cy="10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687044" y="2639809"/>
            <a:ext cx="0" cy="10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581343" y="2660115"/>
            <a:ext cx="0" cy="10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668876" y="3256281"/>
            <a:ext cx="0" cy="104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8" idx="0"/>
          </p:cNvCxnSpPr>
          <p:nvPr/>
        </p:nvCxnSpPr>
        <p:spPr>
          <a:xfrm flipH="1">
            <a:off x="2858850" y="3886082"/>
            <a:ext cx="484308" cy="9914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11" idx="0"/>
          </p:cNvCxnSpPr>
          <p:nvPr/>
        </p:nvCxnSpPr>
        <p:spPr>
          <a:xfrm>
            <a:off x="6096478" y="3882758"/>
            <a:ext cx="496888" cy="11737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9" idx="0"/>
          </p:cNvCxnSpPr>
          <p:nvPr/>
        </p:nvCxnSpPr>
        <p:spPr>
          <a:xfrm flipH="1">
            <a:off x="3989144" y="3854170"/>
            <a:ext cx="325184" cy="11596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0" idx="0"/>
          </p:cNvCxnSpPr>
          <p:nvPr/>
        </p:nvCxnSpPr>
        <p:spPr>
          <a:xfrm flipH="1" flipV="1">
            <a:off x="4919670" y="3875405"/>
            <a:ext cx="315432" cy="12913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endCxn id="9" idx="2"/>
          </p:cNvCxnSpPr>
          <p:nvPr/>
        </p:nvCxnSpPr>
        <p:spPr>
          <a:xfrm>
            <a:off x="3393231" y="4343987"/>
            <a:ext cx="9902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598869" y="4295360"/>
            <a:ext cx="99025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5834049" y="4373990"/>
            <a:ext cx="160369" cy="325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47678" y="4764655"/>
            <a:ext cx="0" cy="10564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10" idx="4"/>
          </p:cNvCxnSpPr>
          <p:nvPr/>
        </p:nvCxnSpPr>
        <p:spPr>
          <a:xfrm flipV="1">
            <a:off x="5230148" y="4696689"/>
            <a:ext cx="4954" cy="11413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endCxn id="9" idx="4"/>
          </p:cNvCxnSpPr>
          <p:nvPr/>
        </p:nvCxnSpPr>
        <p:spPr>
          <a:xfrm flipH="1" flipV="1">
            <a:off x="3989144" y="4717844"/>
            <a:ext cx="11196" cy="22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flipH="1">
            <a:off x="6584889" y="4790979"/>
            <a:ext cx="4954" cy="15864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4004159" y="4747847"/>
            <a:ext cx="1" cy="934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>
            <a:off x="1927536" y="3468623"/>
            <a:ext cx="70708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1909952" y="3471106"/>
            <a:ext cx="11263" cy="2330136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1933429" y="5150036"/>
            <a:ext cx="537443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1889873" y="5780025"/>
            <a:ext cx="391204" cy="2121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H="1">
            <a:off x="7303031" y="4426136"/>
            <a:ext cx="13446" cy="188543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 flipH="1">
            <a:off x="6853669" y="5727325"/>
            <a:ext cx="449362" cy="511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 flipH="1">
            <a:off x="6848171" y="5150036"/>
            <a:ext cx="454860" cy="687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7039747" y="4385818"/>
            <a:ext cx="285134" cy="45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flipH="1">
            <a:off x="6831872" y="6311569"/>
            <a:ext cx="471159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4" name="Рисунок 1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295" y="1153581"/>
            <a:ext cx="697251" cy="697251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776248" y="346841"/>
            <a:ext cx="6358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методического сопровождения профессионального развития педагогов Дворца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894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1837" y="888917"/>
            <a:ext cx="6589199" cy="1071618"/>
          </a:xfr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Внутрифирменное </a:t>
            </a:r>
            <a:r>
              <a:rPr lang="ru-RU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непрерывный процесс, организуемый специально для формирования тех профессиональных компетентностей сотрудников, которые соответствуют потребностям организации, в том числе для устранения профессиональных  дефицитов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3727" y="3260355"/>
            <a:ext cx="7445773" cy="32070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imSun" panose="02010600030101010101" pitchFamily="2" charset="-122"/>
              <a:buChar char="-"/>
            </a:pP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обучающихся к познанию и творчеству, практической деятельности, освоению ДОП;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imSun" panose="02010600030101010101" pitchFamily="2" charset="-122"/>
              <a:buChar char="-"/>
            </a:pP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психолого-педагогического сопровождения ДОП, понимание особенностей обучающихся (возрастных, психологических и др.), разрешение конфликтных ситуаций;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imSun" panose="02010600030101010101" pitchFamily="2" charset="-122"/>
              <a:buChar char="-"/>
            </a:pP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и потребностей обучающихся в области 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imSun" panose="02010600030101010101" pitchFamily="2" charset="-122"/>
              <a:buChar char="-"/>
            </a:pP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ИОМ совместно с обучающимися и родителями, с учетом возрастных и индивидуальных особенностей обучающихся;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imSun" panose="02010600030101010101" pitchFamily="2" charset="-122"/>
              <a:buChar char="-"/>
            </a:pP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плановой документации педагога дополнительного образования (на бумажных и электронных носителях, ведение электронной базы данных реализации ДОП) и др.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28" y="782076"/>
            <a:ext cx="697251" cy="6972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402597" y="309966"/>
            <a:ext cx="6548034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2: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внутрифирменное обучение 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93121" y="2266626"/>
            <a:ext cx="6299802" cy="10772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Взаимообучение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трудовым действиям, умениям, знаниям: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запросу педагогов </a:t>
            </a:r>
            <a:r>
              <a:rPr 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(нужно провести </a:t>
            </a:r>
            <a:r>
              <a:rPr lang="ru-RU" sz="16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доп.анкетирование</a:t>
            </a:r>
            <a:r>
              <a:rPr 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основании результатов тестирования на платформу ЭРАСКОП, </a:t>
            </a:r>
          </a:p>
          <a:p>
            <a:r>
              <a:rPr lang="ru-RU" sz="16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  </a:t>
            </a:r>
            <a:endParaRPr lang="ru-RU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67049" y="2010904"/>
            <a:ext cx="219130" cy="2557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7841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51961" y="675435"/>
            <a:ext cx="69150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Ключевое событие 4.4. Создание модели внутрифирменного обучения кадров в ДДТ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5495" y="1260210"/>
            <a:ext cx="85179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 кадров через формирование актуальных компетенций сотрудников ДДТ и внедрение эффективных внутрифирменных моделей развития работников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893235" y="1819243"/>
          <a:ext cx="7914433" cy="85344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721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732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36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653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52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1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программы внутрифирменного обучения сотрудников ДДТ</a:t>
                      </a: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внутрифирменного обучения ПДО</a:t>
                      </a:r>
                      <a:r>
                        <a:rPr lang="ru-RU" sz="1400" b="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ДДТ утверждена на УМС</a:t>
                      </a:r>
                    </a:p>
                  </a:txBody>
                  <a:tcPr marL="51435" marR="51435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0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2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just"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серии семинаров  </a:t>
                      </a: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2022 - 2023</a:t>
                      </a: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Утверждение программ семинаров</a:t>
                      </a:r>
                    </a:p>
                  </a:txBody>
                  <a:tcPr marL="51435" marR="51435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576542" y="2789697"/>
            <a:ext cx="37821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Развитие системы наставничества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893234" y="3214488"/>
          <a:ext cx="7914433" cy="2054544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5841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392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659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001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1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целевой модели наставничества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образовательном пространстве города Якутска (приказ УО от 11.11.2021 г. № 01-10/925) 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 внедрения модели наставничества.</a:t>
                      </a:r>
                    </a:p>
                  </a:txBody>
                  <a:tcPr marL="51435" marR="51435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2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Разработка, согласование и утверждение «Положения о наставничестве»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 МАНОУ «ДДТ им. Ф.И. Авдеевой» об утверждении Положения о наставничестве и определении участников целевой модели наставничества</a:t>
                      </a:r>
                    </a:p>
                  </a:txBody>
                  <a:tcPr marL="51435" marR="51435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88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3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участников целевой модели наставничества (издание приказа ДДТ).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форматов наставничества</a:t>
                      </a: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12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4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отбора и обучения наставников</a:t>
                      </a: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435" marR="51435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576542" y="5423508"/>
            <a:ext cx="57344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3.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Совершенствование системы мотивации сотрудников ДДТ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893236" y="5800295"/>
          <a:ext cx="7830206" cy="684848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2389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257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78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62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24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</a:rPr>
                        <a:t>1</a:t>
                      </a:r>
                      <a:endParaRPr lang="ru-RU" sz="1100" b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Внесение изменений в эффективный контракт для сотрудников, занятых в разработке и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 программы развития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4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плану</a:t>
                      </a:r>
                    </a:p>
                  </a:txBody>
                  <a:tcPr marL="51435" marR="5143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2564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cer\Desktop\Иванова ТИ\Про наставничество\Фото конкурс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187" y="1248644"/>
            <a:ext cx="2530570" cy="1685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435781" y="383886"/>
            <a:ext cx="7377193" cy="49176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3: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разветвленной системы наставничества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7358" y="1214477"/>
            <a:ext cx="3866826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Дворец внедряется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модели наставничества: 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традиционное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целеполагающее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ситуационное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реверсивное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1336" y="3271808"/>
            <a:ext cx="3479220" cy="1323439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1: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Традиционная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наставничества  – взаимодействие между более опытным специалистом и начинающим в течение определенного периода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4246" y="4837764"/>
            <a:ext cx="4277382" cy="1569660"/>
          </a:xfrm>
          <a:prstGeom prst="rect">
            <a:avLst/>
          </a:prstGeom>
          <a:solidFill>
            <a:srgbClr val="F4E1BA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4: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Реверсивное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наставничество: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опытный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высококвалифицированный профессионал, старший по возрасту, опыту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подопечным </a:t>
            </a:r>
            <a:r>
              <a:rPr lang="ru-RU" sz="16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молодого педагога, который 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 его наставником по вопросам новых тенденций, технологий и т.д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81336" y="4680488"/>
            <a:ext cx="3360043" cy="774381"/>
          </a:xfrm>
          <a:prstGeom prst="ellipse">
            <a:avLst/>
          </a:prstGeom>
          <a:solidFill>
            <a:srgbClr val="CCE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наставнических пар</a:t>
            </a:r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5060196" y="3177153"/>
            <a:ext cx="3752777" cy="1418094"/>
          </a:xfrm>
          <a:prstGeom prst="ellipse">
            <a:avLst/>
          </a:prstGeom>
          <a:solidFill>
            <a:srgbClr val="F4E1BA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Фестиваль профессиональных компетенций молодых педагогов (МАЙ, 2023) 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1336" y="5770179"/>
            <a:ext cx="3360043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план профессионального развития наставляемого </a:t>
            </a:r>
            <a:endParaRPr lang="ru-RU" sz="1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2049518" y="5454869"/>
            <a:ext cx="367862" cy="3153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5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321" y="2727230"/>
            <a:ext cx="6589199" cy="1280890"/>
          </a:xfrm>
        </p:spPr>
        <p:txBody>
          <a:bodyPr/>
          <a:lstStyle/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2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35413" y="284294"/>
            <a:ext cx="7219703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Дворец детского творчества имени </a:t>
            </a:r>
            <a:r>
              <a:rPr lang="ru-RU" sz="1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Фатии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Иннокентьевны Авдеевой городского округ «город Якутск»: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крупнейшее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нетиповое образовательное учреждение Республики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Саха (Якутия)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муниципальный опорный центр дополнительного образования детей;</a:t>
            </a:r>
          </a:p>
          <a:p>
            <a:pPr marL="214313" indent="-214313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площадка доступного качественного дополнительного образования, начального образования и дополнительного профессионального образования.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21868" y="2567812"/>
            <a:ext cx="5233248" cy="1815882"/>
          </a:xfrm>
          <a:prstGeom prst="rect">
            <a:avLst/>
          </a:prstGeom>
          <a:solidFill>
            <a:schemeClr val="accent2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600" dirty="0"/>
              <a:t>Дворец является автономным нетиповым образовательным учреждением, имеет 3 лицензии на реализацию образовательных программ: общего образования, дополнительного образования детей и взрослых, дополнительного профессионального образования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5834" y="4885086"/>
            <a:ext cx="6790133" cy="83099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Дворце всего 138 педагогических работников, из них имеют высшую и первую квалификационную категорию 69,6% педагогов. 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возраст – 40 лет, молодых педагогов до 35 лет – 31,2%. </a:t>
            </a:r>
            <a:endParaRPr lang="ru-RU" sz="1600" dirty="0"/>
          </a:p>
        </p:txBody>
      </p:sp>
      <p:pic>
        <p:nvPicPr>
          <p:cNvPr id="7170" name="Picture 2" descr="C:\Users\Acer\Desktop\Иванова ТИ\Про наставничество\Фото ДДТ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77" y="2613892"/>
            <a:ext cx="2637866" cy="175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77" y="284294"/>
            <a:ext cx="697251" cy="69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37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3795" y="266759"/>
            <a:ext cx="7294178" cy="100499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 1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развития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МАНОУ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«Дворец детского творчества им. Ф.И.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Авдеевой» городского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округа «город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Якутск» на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2022–2026 гг.</a:t>
            </a:r>
            <a:b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2"/>
          <p:cNvSpPr txBox="1">
            <a:spLocks noGrp="1"/>
          </p:cNvSpPr>
          <p:nvPr>
            <p:ph idx="1"/>
          </p:nvPr>
        </p:nvSpPr>
        <p:spPr>
          <a:xfrm>
            <a:off x="1313795" y="4014952"/>
            <a:ext cx="7294178" cy="24489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ah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№1. Развитие дополнительного образования детей в ДДТ </a:t>
            </a:r>
          </a:p>
          <a:p>
            <a:r>
              <a:rPr lang="sah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№2 Развитие начального образования в ДДТ </a:t>
            </a:r>
          </a:p>
          <a:p>
            <a:r>
              <a:rPr lang="sah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№3 Развитие массовой досуговой деятельности ДДТ</a:t>
            </a:r>
          </a:p>
          <a:p>
            <a:r>
              <a:rPr lang="sah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№4. Развитие кадрового потенциала ДДТ </a:t>
            </a:r>
          </a:p>
          <a:p>
            <a:r>
              <a:rPr lang="sah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№ 5. Развитие дополнительного профессионального образования педагогов </a:t>
            </a:r>
          </a:p>
          <a:p>
            <a:r>
              <a:rPr lang="sah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№6. Экономическое и материально-техническое развитие  ДДТ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3795" y="1580769"/>
            <a:ext cx="7294178" cy="2062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sah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Программы: </a:t>
            </a:r>
            <a:r>
              <a:rPr lang="sah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sah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доступности и </a:t>
            </a:r>
            <a:r>
              <a:rPr lang="sah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ah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</a:t>
            </a:r>
            <a:r>
              <a:rPr lang="sah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sah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ah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основного начального образования;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ah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</a:t>
            </a:r>
            <a:r>
              <a:rPr lang="sah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образования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Повышение роли ДДТ как: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(опорного) центра дополнительного образования Республики Саха (Якутия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центра развития профессиональных компетенций педагогов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93" y="923126"/>
            <a:ext cx="697251" cy="697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55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579" y="137379"/>
            <a:ext cx="7714593" cy="83682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 2: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 педагога дополнительного образования детей и взрослых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3380" y="1146893"/>
            <a:ext cx="740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 приказом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Минтруда от 22.09.2021 № 652н.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5442" y="1725679"/>
            <a:ext cx="2690648" cy="4801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Обобщенные трудовые функции: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 по дополнительным общеобразовательным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Организационно-методическое обеспечение реализации дополнительных общеобразовательных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Организационно-педагогическое обеспечение реализации дополнительных общеобразовательных программ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783723" y="1528205"/>
            <a:ext cx="489256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Обобщенная трудовая функция: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 по дополнительным общеобразовательным программам</a:t>
            </a: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функции: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дополнительным общеобразовательным программам.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обучающихся, направленной на освоение дополнительной общеобразовательной программы.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досуговой деятельности обучающихся в процессе реализации дополнительной общеобразовательной программы.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контроль и оценка освоения дополнительной общеобразовательной программы.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программно-методического обеспечения реализации дополнительной общеобразовательной программы</a:t>
            </a: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2806262" y="2490952"/>
            <a:ext cx="1093075" cy="4519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754820" y="6145681"/>
            <a:ext cx="495037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действия, умения, знания 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6096000" y="5665076"/>
            <a:ext cx="31531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3090043" y="6253655"/>
            <a:ext cx="451943" cy="2613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28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35726" y="190656"/>
            <a:ext cx="3605046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Обобщенная трудовая функция: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Организационно-методическое обеспечение реализации дополнительных общеобразовательных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939862" y="160595"/>
            <a:ext cx="3421119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Обобщенная трудовая функция: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Организационно-педагогическое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реализации дополнительных общеобразовательных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35726" y="1606613"/>
            <a:ext cx="360504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функции: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Организационно-методическое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реализации дополнительных общеобразовательных.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исследований рынка услуг дополнительного образования детей и взрослых.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Организационно-педагогическое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методической деятельности педагогов дополнительного образования.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и оценка качества реализации педагогическими работниками дополнительных общеобразовательных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087006" y="1714334"/>
            <a:ext cx="3836275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функции: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Организационно-педагогическое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обеспечение.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проведение массовых досуговых мероприятий.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Реализации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дополнительных общеобразовательных программ.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Организационно-педагогическое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развития социального партнерства и продвижения услуг дополнительного образования детей и взрослых. Организация дополнительного образования детей и взрослых по одному или нескольким направлениям деятельности  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301765" y="6315779"/>
            <a:ext cx="551793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действия, умения, знания 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3153103" y="5884707"/>
            <a:ext cx="262759" cy="2743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6336425" y="5776984"/>
            <a:ext cx="291662" cy="293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07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14"/>
          <p:cNvSpPr txBox="1"/>
          <p:nvPr/>
        </p:nvSpPr>
        <p:spPr>
          <a:xfrm>
            <a:off x="783021" y="2252076"/>
            <a:ext cx="3468412" cy="73866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spc="8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1</a:t>
            </a:r>
          </a:p>
          <a:p>
            <a:pPr algn="ctr">
              <a:spcBef>
                <a:spcPct val="0"/>
              </a:spcBef>
            </a:pPr>
            <a:r>
              <a:rPr lang="en-US" sz="1600" spc="8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Преподавание</a:t>
            </a:r>
            <a:r>
              <a:rPr lang="en-US" sz="1600" spc="8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8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en-US" sz="1600" spc="8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8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дополнительным</a:t>
            </a:r>
            <a:r>
              <a:rPr lang="en-US" sz="1600" spc="8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8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общеобразовательным</a:t>
            </a:r>
            <a:r>
              <a:rPr lang="en-US" sz="1600" spc="8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8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</a:t>
            </a:r>
            <a:endParaRPr lang="en-US" sz="1600" spc="8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46235" y="3474894"/>
            <a:ext cx="3541985" cy="155427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ts val="1906"/>
              </a:lnSpc>
              <a:spcBef>
                <a:spcPct val="0"/>
              </a:spcBef>
            </a:pPr>
            <a:r>
              <a:rPr lang="ru-RU" sz="1600" spc="7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2</a:t>
            </a:r>
          </a:p>
          <a:p>
            <a:pPr algn="ctr">
              <a:lnSpc>
                <a:spcPts val="1906"/>
              </a:lnSpc>
              <a:spcBef>
                <a:spcPct val="0"/>
              </a:spcBef>
            </a:pPr>
            <a:r>
              <a:rPr lang="en-US" sz="1600" spc="7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</a:t>
            </a:r>
            <a:r>
              <a:rPr lang="en-US" sz="1600" spc="7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1600" spc="7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6"/>
              </a:lnSpc>
              <a:spcBef>
                <a:spcPct val="0"/>
              </a:spcBef>
            </a:pPr>
            <a:r>
              <a:rPr lang="ru-RU" sz="1600" spc="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en-US" sz="1600" spc="7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етодическое</a:t>
            </a:r>
            <a:r>
              <a:rPr lang="ru-RU" sz="1600" spc="7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7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  <a:endParaRPr lang="en-US" sz="1600" spc="7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6"/>
              </a:lnSpc>
              <a:spcBef>
                <a:spcPct val="0"/>
              </a:spcBef>
            </a:pPr>
            <a:r>
              <a:rPr lang="en-US" sz="1600" spc="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7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дополнительных</a:t>
            </a:r>
            <a:endParaRPr lang="en-US" sz="1600" spc="7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6"/>
              </a:lnSpc>
              <a:spcBef>
                <a:spcPct val="0"/>
              </a:spcBef>
            </a:pPr>
            <a:r>
              <a:rPr lang="en-US" sz="1600" spc="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7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</a:t>
            </a:r>
            <a:endParaRPr lang="en-US" sz="1600" spc="7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906"/>
              </a:lnSpc>
              <a:spcBef>
                <a:spcPct val="0"/>
              </a:spcBef>
            </a:pPr>
            <a:r>
              <a:rPr lang="en-US" sz="1600" spc="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7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endParaRPr lang="en-US" sz="1600" spc="7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22"/>
          <p:cNvSpPr txBox="1">
            <a:spLocks noGrp="1"/>
          </p:cNvSpPr>
          <p:nvPr>
            <p:ph idx="1"/>
          </p:nvPr>
        </p:nvSpPr>
        <p:spPr>
          <a:xfrm>
            <a:off x="693684" y="5233307"/>
            <a:ext cx="3647088" cy="12182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pPr marL="0" indent="0" algn="ctr">
              <a:lnSpc>
                <a:spcPts val="1906"/>
              </a:lnSpc>
              <a:spcBef>
                <a:spcPct val="0"/>
              </a:spcBef>
              <a:buNone/>
            </a:pPr>
            <a:r>
              <a:rPr lang="ru-RU" sz="1600" spc="7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3</a:t>
            </a:r>
          </a:p>
          <a:p>
            <a:pPr marL="0" indent="0" algn="ctr">
              <a:lnSpc>
                <a:spcPts val="1906"/>
              </a:lnSpc>
              <a:spcBef>
                <a:spcPct val="0"/>
              </a:spcBef>
              <a:buNone/>
            </a:pPr>
            <a:r>
              <a:rPr lang="en-US" sz="1600" spc="73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Организационно-педагогическое</a:t>
            </a:r>
            <a:r>
              <a:rPr lang="en-US" sz="1600" spc="7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7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  <a:r>
              <a:rPr lang="en-US" sz="1600" spc="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7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en-US" sz="1600" spc="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7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дополнительных</a:t>
            </a:r>
            <a:r>
              <a:rPr lang="en-US" sz="1600" spc="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7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общеобразовательных</a:t>
            </a:r>
            <a:r>
              <a:rPr lang="en-US" sz="1600" spc="73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spc="73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</a:t>
            </a:r>
            <a:endParaRPr lang="en-US" sz="1600" spc="7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3"/>
          <p:cNvSpPr txBox="1">
            <a:spLocks noGrp="1"/>
          </p:cNvSpPr>
          <p:nvPr>
            <p:ph type="title"/>
          </p:nvPr>
        </p:nvSpPr>
        <p:spPr>
          <a:xfrm>
            <a:off x="499207" y="163046"/>
            <a:ext cx="8713109" cy="9848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1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Компетентностно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-ориентированное т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естировани</a:t>
            </a:r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педагогических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работников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соответствие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требованиям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профессионального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стандарта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«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Педагог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дополнительного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образования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детей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и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взрослых</a:t>
            </a: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»</a:t>
            </a:r>
            <a:endParaRPr lang="en-US" sz="16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918760" y="5394312"/>
            <a:ext cx="3226676" cy="630621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едагог-организатор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0" descr="Глобус книги иллюстрация штока. иллюстрации насчитывающей схематическо -  44850131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912"/>
          <a:stretch/>
        </p:blipFill>
        <p:spPr bwMode="auto">
          <a:xfrm>
            <a:off x="7971488" y="2311654"/>
            <a:ext cx="973437" cy="710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Овал 9"/>
          <p:cNvSpPr/>
          <p:nvPr/>
        </p:nvSpPr>
        <p:spPr>
          <a:xfrm>
            <a:off x="4750688" y="2400917"/>
            <a:ext cx="3226676" cy="43092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едагог ДО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8" descr="Иконка Блокнот и ручка - Png картинки и иконки без фон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7364" y="3706134"/>
            <a:ext cx="793614" cy="793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Овал 10"/>
          <p:cNvSpPr/>
          <p:nvPr/>
        </p:nvSpPr>
        <p:spPr>
          <a:xfrm>
            <a:off x="4855761" y="3904421"/>
            <a:ext cx="3153103" cy="472966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6" descr="блокнот икона дизайн вектор PNG , значки блокнота, блокнот, значок PNG  картинки и пнг рисунок для бесплатной загрузки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436" y="5216906"/>
            <a:ext cx="625542" cy="62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3697" y="1352483"/>
            <a:ext cx="66530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(Тест на выявление уровня 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трудовых действий, умений, знаний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058954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2"/>
          <p:cNvSpPr txBox="1"/>
          <p:nvPr/>
        </p:nvSpPr>
        <p:spPr>
          <a:xfrm>
            <a:off x="476756" y="194954"/>
            <a:ext cx="8757153" cy="49244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1600" spc="71" dirty="0">
                <a:solidFill>
                  <a:srgbClr val="191919"/>
                </a:solidFill>
              </a:rPr>
              <a:t> </a:t>
            </a:r>
            <a:r>
              <a:rPr lang="en-US" sz="1600" b="1" spc="7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1600" b="1" spc="7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рамках</a:t>
            </a:r>
            <a:r>
              <a:rPr lang="en-US" sz="1600" b="1" spc="7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7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предложенного</a:t>
            </a:r>
            <a:r>
              <a:rPr lang="en-US" sz="1600" b="1" spc="7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7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</a:t>
            </a:r>
            <a:r>
              <a:rPr lang="en-US" sz="1600" b="1" spc="7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spc="7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spc="7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1600" b="1" spc="7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пределены</a:t>
            </a:r>
            <a:r>
              <a:rPr lang="ru-RU" sz="1600" b="1" spc="7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7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следующие</a:t>
            </a:r>
            <a:r>
              <a:rPr lang="en-US" sz="1600" b="1" spc="7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7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уровни</a:t>
            </a:r>
            <a:r>
              <a:rPr lang="en-US" sz="1600" b="1" spc="7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7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en-US" sz="1600" b="1" spc="7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spc="7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компетенций</a:t>
            </a:r>
            <a:endParaRPr lang="en-US" sz="2000" b="1" spc="7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15738" y="1211456"/>
            <a:ext cx="7660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sz="1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Средний балл освоения компетенции «Преподавание по ДОП» </a:t>
            </a:r>
            <a:endParaRPr kumimoji="0" lang="ru-RU" altLang="ru-RU" sz="16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sz="16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педагогическими работниками ДДТ</a:t>
            </a:r>
            <a:endParaRPr kumimoji="0" lang="ru-RU" altLang="ru-RU" sz="16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637186"/>
              </p:ext>
            </p:extLst>
          </p:nvPr>
        </p:nvGraphicFramePr>
        <p:xfrm>
          <a:off x="756745" y="1922355"/>
          <a:ext cx="8155678" cy="1103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7713">
                  <a:extLst>
                    <a:ext uri="{9D8B030D-6E8A-4147-A177-3AD203B41FA5}">
                      <a16:colId xmlns:a16="http://schemas.microsoft.com/office/drawing/2014/main" xmlns="" val="2554998584"/>
                    </a:ext>
                  </a:extLst>
                </a:gridCol>
                <a:gridCol w="1547113">
                  <a:extLst>
                    <a:ext uri="{9D8B030D-6E8A-4147-A177-3AD203B41FA5}">
                      <a16:colId xmlns:a16="http://schemas.microsoft.com/office/drawing/2014/main" xmlns="" val="1548607894"/>
                    </a:ext>
                  </a:extLst>
                </a:gridCol>
                <a:gridCol w="1692326">
                  <a:extLst>
                    <a:ext uri="{9D8B030D-6E8A-4147-A177-3AD203B41FA5}">
                      <a16:colId xmlns:a16="http://schemas.microsoft.com/office/drawing/2014/main" xmlns="" val="1353084037"/>
                    </a:ext>
                  </a:extLst>
                </a:gridCol>
                <a:gridCol w="1556246">
                  <a:extLst>
                    <a:ext uri="{9D8B030D-6E8A-4147-A177-3AD203B41FA5}">
                      <a16:colId xmlns:a16="http://schemas.microsoft.com/office/drawing/2014/main" xmlns="" val="301946186"/>
                    </a:ext>
                  </a:extLst>
                </a:gridCol>
                <a:gridCol w="1682280">
                  <a:extLst>
                    <a:ext uri="{9D8B030D-6E8A-4147-A177-3AD203B41FA5}">
                      <a16:colId xmlns:a16="http://schemas.microsoft.com/office/drawing/2014/main" xmlns="" val="1345764900"/>
                    </a:ext>
                  </a:extLst>
                </a:gridCol>
              </a:tblGrid>
              <a:tr h="68570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группа – педагоги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группа – организаторы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группа – методисты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группа –сотрудники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69565528"/>
                  </a:ext>
                </a:extLst>
              </a:tr>
              <a:tr h="417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1,45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04459240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24789" y="3354510"/>
            <a:ext cx="8061085" cy="3207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Выявленные дефициты (средний и низкий уровень выполнения трудовых действий, умений, знаний):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imSun" panose="02010600030101010101" pitchFamily="2" charset="-122"/>
              <a:buChar char="-"/>
              <a:tabLst>
                <a:tab pos="540385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умение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отбирать и формировать информацию (рекламу) о возможностях ДОП для привлечения обучающихся;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imSun" panose="02010600030101010101" pitchFamily="2" charset="-122"/>
              <a:buChar char="-"/>
              <a:tabLst>
                <a:tab pos="540385" algn="l"/>
              </a:tabLs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проводить групповые встречи с родителями с целью повышения их психолого-педагогической компетентности;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imSun" panose="02010600030101010101" pitchFamily="2" charset="-122"/>
              <a:buChar char="-"/>
              <a:tabLst>
                <a:tab pos="540385" algn="l"/>
              </a:tabLs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создавать условия для инклюзивного образования в рамках ДОП;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imSun" panose="02010600030101010101" pitchFamily="2" charset="-122"/>
              <a:buChar char="-"/>
              <a:tabLst>
                <a:tab pos="540385" algn="l"/>
              </a:tabLs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планировать образовательный процесс, учебные занятия, применять педагогические технологии с учетом задач и особенностей ДОП;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imSun" panose="02010600030101010101" pitchFamily="2" charset="-122"/>
              <a:buChar char="-"/>
              <a:tabLst>
                <a:tab pos="540385" algn="l"/>
              </a:tabLs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использовать цифровые образовательные технологии, вести документацию на электронных носителях.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48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7366" y="224718"/>
            <a:ext cx="7483366" cy="698544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 3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smtClean="0">
                <a:solidFill>
                  <a:srgbClr val="004A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и показатели аттестации на квалификационные категории по должности «педагог дополнительного образования» и «педагог-организатор» </a:t>
            </a:r>
            <a:endParaRPr lang="ru-RU" sz="1600" dirty="0">
              <a:solidFill>
                <a:srgbClr val="004A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6538" y="1110857"/>
            <a:ext cx="8324194" cy="47705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 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собственного инновационного педагогического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творческой развивающей среды и методическая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оснащенность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Позитивная динамика результатов по дополнительным образовательным программам и продуктивных видов деятельности обучающихся (воспитанников)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программы индивидуальной работы с обучающимися. Наличие и реализация индивидуального образовательного маршрута обучающегося  (с особыми потребностями, с отклонением в развитии)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удовлетворенности обучающихся (воспитанников) и родителей (законных представителей) качеством предоставляемых услуг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научно-исследовательской, инновационной, проектной (в том числе в реализации социокультурных проектов)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педагогического опыта. Наличие публикаций, включая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интернет-публикации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внедрение авторских программ, методических пособий, игр, цифровых образовательных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научно-практических конференциях, педагогических пособий, игр, цифровых образовательных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муниципальных, региональных и федеральных профессиональных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конкурсах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3449" y="6068989"/>
            <a:ext cx="4950372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Трудовые действия, умения, знания 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414345" y="5817081"/>
            <a:ext cx="420414" cy="2350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374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2563" y="588936"/>
            <a:ext cx="6261315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1: </a:t>
            </a:r>
            <a:r>
              <a:rPr lang="ru-RU" dirty="0" smtClean="0">
                <a:solidFill>
                  <a:srgbClr val="004A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ИППР (индивидуальных программ профессионального развития)</a:t>
            </a:r>
            <a:endParaRPr lang="ru-RU" dirty="0">
              <a:solidFill>
                <a:srgbClr val="004A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54624" y="2944679"/>
            <a:ext cx="4664989" cy="30469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Индивидуальную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траекторию профессионального роста педагога, основываясь на трудах педагогов-исследователей, мы рассматриваем в двух аспектах: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индивидуальный путь профессионального развития и реализации личностного потенциала педагогом;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целенаправленно проектируемая программа действий педагога, направленная на управление собственным профессионально-личностным развитием на определенном этапе профессиональной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4624" y="1529016"/>
            <a:ext cx="758642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профессионального развития становится достижение педагогом профессионализма и, соответственно, повышение качества  педагогической деятельности, получение определенного социального статуса, достижения в избранной профессии (Маркова А.К.,1993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6276814" y="3665349"/>
            <a:ext cx="2200759" cy="1495587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Пилотная группа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2800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1107</TotalTime>
  <Words>1258</Words>
  <Application>Microsoft Office PowerPoint</Application>
  <PresentationFormat>Экран (4:3)</PresentationFormat>
  <Paragraphs>182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SimSun</vt:lpstr>
      <vt:lpstr>Arial</vt:lpstr>
      <vt:lpstr>Calibri</vt:lpstr>
      <vt:lpstr>Century Gothic</vt:lpstr>
      <vt:lpstr>Tahoma</vt:lpstr>
      <vt:lpstr>Times New Roman</vt:lpstr>
      <vt:lpstr>Wingdings</vt:lpstr>
      <vt:lpstr>Wingdings 3</vt:lpstr>
      <vt:lpstr>Легкий дым</vt:lpstr>
      <vt:lpstr>Презентация PowerPoint</vt:lpstr>
      <vt:lpstr>Презентация PowerPoint</vt:lpstr>
      <vt:lpstr>Ориентир 1: Программа развития  МАНОУ «Дворец детского творчества им. Ф.И. Авдеевой» городского округа «город Якутск» на период 2022–2026 гг.   </vt:lpstr>
      <vt:lpstr>Ориентир 2: Профессиональный стандарт педагога дополнительного образования детей и взрослых</vt:lpstr>
      <vt:lpstr>Презентация PowerPoint</vt:lpstr>
      <vt:lpstr>Компетентностно-ориентированное тестирование педагогических работников на соответствие требованиям профессионального стандарта  «Педагог дополнительного образования детей и взрослых»</vt:lpstr>
      <vt:lpstr>Презентация PowerPoint</vt:lpstr>
      <vt:lpstr>Ориентир 3: критерии и показатели аттестации на квалификационные категории по должности «педагог дополнительного образования» и «педагог-организатор» </vt:lpstr>
      <vt:lpstr>Презентация PowerPoint</vt:lpstr>
      <vt:lpstr>Презентация PowerPoint</vt:lpstr>
      <vt:lpstr>Презентация PowerPoint</vt:lpstr>
      <vt:lpstr>Внутрифирменное обучение – это непрерывный процесс, организуемый специально для формирования тех профессиональных компетентностей сотрудников, которые соответствуют потребностям организации, в том числе для устранения профессиональных  дефицитов педагогов </vt:lpstr>
      <vt:lpstr>Ключевое событие 4.4. Создание модели внутрифирменного обучения кадров в ДДТ</vt:lpstr>
      <vt:lpstr>Стратегия 3: создание разветвленной системы наставничества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Ученик</cp:lastModifiedBy>
  <cp:revision>112</cp:revision>
  <dcterms:created xsi:type="dcterms:W3CDTF">2020-12-20T19:37:54Z</dcterms:created>
  <dcterms:modified xsi:type="dcterms:W3CDTF">2023-08-28T22:02:40Z</dcterms:modified>
</cp:coreProperties>
</file>