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8" r:id="rId4"/>
    <p:sldId id="259" r:id="rId5"/>
    <p:sldId id="260" r:id="rId6"/>
    <p:sldId id="261" r:id="rId7"/>
    <p:sldId id="262" r:id="rId8"/>
    <p:sldId id="265" r:id="rId9"/>
    <p:sldId id="263" r:id="rId10"/>
    <p:sldId id="268" r:id="rId11"/>
    <p:sldId id="269" r:id="rId12"/>
    <p:sldId id="271" r:id="rId13"/>
    <p:sldId id="267" r:id="rId14"/>
    <p:sldId id="266" r:id="rId15"/>
    <p:sldId id="278"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5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4CD0A7-6630-4901-ACE7-AAC1C1B52A3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FFB6ECE-A060-4069-9F03-73AA50E7C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4D04A8D-DD63-41F7-807F-A0D2E40D55E9}"/>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FD1912D5-8891-4850-84BF-19F18048EDF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ECCFDFA-7C24-4E21-9958-2CB628AB7D38}"/>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395732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FE7ED7-CAD3-4AD5-820A-62FDA5050A4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F08E476-C6C2-48D0-926D-79ABEAD2880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242B734-5239-480F-B6A2-C3D8D3A70D77}"/>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13583848-3693-4740-8045-3059B9FD8D4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A268EFD-CAC0-470D-A697-C4A703645A79}"/>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334816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A42E82-1C49-4B32-9444-45E0414A551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D99B7AE-AFB0-4773-9D7E-5A2E72250EF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FA57D69-6C04-4F40-A221-1A2A9C8A2EB7}"/>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83002CBC-CD5B-42C3-B396-8A46297C088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5A2DC21-ACA3-4323-AB79-D435CA5CA611}"/>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396694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AA4525-477A-4D4F-AE63-97ABBEC0F91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A4E33D6-5977-41A3-8749-2BD211955C7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884375B-F57A-4FA9-92AF-CB1BA1DBE0BF}"/>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92FFED34-E80E-4710-B50C-4A63E19AF3A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A281779-4A83-489D-AF47-2B28B0825BCF}"/>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3487155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FD707B-32E6-4C48-BA38-FCA06C7ADD2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B37147C-0645-468F-8206-41FE94A625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D9C42039-C591-4BD4-964B-B774757C0694}"/>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355618F8-58AB-4E8B-AADC-A5F3CB14CC2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11B16A3-3BA5-4E6D-AFC1-C479D54D25FE}"/>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343999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23084E-409D-46F9-91F3-F29320C06F4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C9E76FF-B9F0-4E97-9628-8E5FFCF7798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04FD6AB-914E-4DD5-9CD0-5AC8EE190B3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C084B77-0D97-4FBC-B2C4-2F3B194B3C71}"/>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6" name="Нижний колонтитул 5">
            <a:extLst>
              <a:ext uri="{FF2B5EF4-FFF2-40B4-BE49-F238E27FC236}">
                <a16:creationId xmlns:a16="http://schemas.microsoft.com/office/drawing/2014/main" id="{F2535DC1-AFE2-43E6-864B-6BD2A5E6275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AC820D8-6314-491E-84ED-C67D7B0AE10D}"/>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2355352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8A9A3F-4F05-44E4-84E6-33DDFC377E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0EDFB9E-6A5F-4068-8B97-E96A77E96F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68A6B84-C64D-4014-977E-E31575696B5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0F60AC5C-E507-4617-8D84-2C0DF483D3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DF65E19-8BA6-45DB-8DA2-D30D9BF4F53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3F57A180-706D-4FC3-A672-9D32BB3D71CB}"/>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8" name="Нижний колонтитул 7">
            <a:extLst>
              <a:ext uri="{FF2B5EF4-FFF2-40B4-BE49-F238E27FC236}">
                <a16:creationId xmlns:a16="http://schemas.microsoft.com/office/drawing/2014/main" id="{03C4492C-7A20-4B3C-B7CF-2B344556D2B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371DF29-6EE5-4FE9-BA94-DCBF44435787}"/>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223899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FB2DB5-DADF-4AFE-AE2F-30403DF641D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BA605AF-2EDB-4435-B35E-FB429EA41EAC}"/>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4" name="Нижний колонтитул 3">
            <a:extLst>
              <a:ext uri="{FF2B5EF4-FFF2-40B4-BE49-F238E27FC236}">
                <a16:creationId xmlns:a16="http://schemas.microsoft.com/office/drawing/2014/main" id="{091063E8-424F-4571-9264-3EA183FC0973}"/>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F1F7AFF2-8AEB-44CE-87BC-9FD258FCE009}"/>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17722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6583F109-E920-4D74-88C2-EC1B8A80BB3F}"/>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3" name="Нижний колонтитул 2">
            <a:extLst>
              <a:ext uri="{FF2B5EF4-FFF2-40B4-BE49-F238E27FC236}">
                <a16:creationId xmlns:a16="http://schemas.microsoft.com/office/drawing/2014/main" id="{26E1D6FA-658F-4564-B018-1AC2EFD2EC0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CED4F08-3DD7-42C0-99E0-A6528444441A}"/>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77229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28197F-4756-48AC-A4AA-6ACEB99F3E9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CE31109-8591-4A5A-BB13-12FE6CCA1B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750BCD6-94AD-4F91-BF01-9E0C56366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66F5813-8F35-4250-9885-FDA8FDE2DBAF}"/>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6" name="Нижний колонтитул 5">
            <a:extLst>
              <a:ext uri="{FF2B5EF4-FFF2-40B4-BE49-F238E27FC236}">
                <a16:creationId xmlns:a16="http://schemas.microsoft.com/office/drawing/2014/main" id="{DE7B86F6-C250-4DDE-8AC9-412FD8B158D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DA9297B-B1CF-40F9-8FCB-C9710A03CEEC}"/>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422186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179CFA-2191-4E71-A759-19466FE0E91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B5F74B6-7032-474A-A924-15488681C1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0538025D-BC55-471F-A54F-D35BBAA6A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24B51F6-3DFA-4C08-94B8-51C693820E7A}"/>
              </a:ext>
            </a:extLst>
          </p:cNvPr>
          <p:cNvSpPr>
            <a:spLocks noGrp="1"/>
          </p:cNvSpPr>
          <p:nvPr>
            <p:ph type="dt" sz="half" idx="10"/>
          </p:nvPr>
        </p:nvSpPr>
        <p:spPr/>
        <p:txBody>
          <a:bodyPr/>
          <a:lstStyle/>
          <a:p>
            <a:fld id="{73A8D6DA-FF6A-42B8-A33C-62DE6B0AE529}" type="datetimeFigureOut">
              <a:rPr lang="ru-RU" smtClean="0"/>
              <a:t>30.08.2023</a:t>
            </a:fld>
            <a:endParaRPr lang="ru-RU"/>
          </a:p>
        </p:txBody>
      </p:sp>
      <p:sp>
        <p:nvSpPr>
          <p:cNvPr id="6" name="Нижний колонтитул 5">
            <a:extLst>
              <a:ext uri="{FF2B5EF4-FFF2-40B4-BE49-F238E27FC236}">
                <a16:creationId xmlns:a16="http://schemas.microsoft.com/office/drawing/2014/main" id="{938677C5-A866-4EE9-8A11-5BC0BC908D0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85CCAEF-76FC-40DC-B421-CA5440F23463}"/>
              </a:ext>
            </a:extLst>
          </p:cNvPr>
          <p:cNvSpPr>
            <a:spLocks noGrp="1"/>
          </p:cNvSpPr>
          <p:nvPr>
            <p:ph type="sldNum" sz="quarter" idx="12"/>
          </p:nvPr>
        </p:nvSpPr>
        <p:spPr/>
        <p:txBody>
          <a:bodyPr/>
          <a:lstStyle/>
          <a:p>
            <a:fld id="{FFBFA3D5-A10B-49F5-8423-AB131F1BDC53}" type="slidenum">
              <a:rPr lang="ru-RU" smtClean="0"/>
              <a:t>‹#›</a:t>
            </a:fld>
            <a:endParaRPr lang="ru-RU"/>
          </a:p>
        </p:txBody>
      </p:sp>
    </p:spTree>
    <p:extLst>
      <p:ext uri="{BB962C8B-B14F-4D97-AF65-F5344CB8AC3E}">
        <p14:creationId xmlns:p14="http://schemas.microsoft.com/office/powerpoint/2010/main" val="174769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862E0B-5FE4-42AE-B055-D8F5108DDB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186326F5-59A9-4DF8-AD0E-5A540D58D5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B74B333-FABA-43B4-8821-C8ECBD508D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8D6DA-FF6A-42B8-A33C-62DE6B0AE529}" type="datetimeFigureOut">
              <a:rPr lang="ru-RU" smtClean="0"/>
              <a:t>30.08.2023</a:t>
            </a:fld>
            <a:endParaRPr lang="ru-RU"/>
          </a:p>
        </p:txBody>
      </p:sp>
      <p:sp>
        <p:nvSpPr>
          <p:cNvPr id="5" name="Нижний колонтитул 4">
            <a:extLst>
              <a:ext uri="{FF2B5EF4-FFF2-40B4-BE49-F238E27FC236}">
                <a16:creationId xmlns:a16="http://schemas.microsoft.com/office/drawing/2014/main" id="{4DD94E8E-42C0-4C04-B12E-F8AD71317C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644A8CB-91BB-4773-A524-4C65A2D9A1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FA3D5-A10B-49F5-8423-AB131F1BDC53}" type="slidenum">
              <a:rPr lang="ru-RU" smtClean="0"/>
              <a:t>‹#›</a:t>
            </a:fld>
            <a:endParaRPr lang="ru-RU"/>
          </a:p>
        </p:txBody>
      </p:sp>
    </p:spTree>
    <p:extLst>
      <p:ext uri="{BB962C8B-B14F-4D97-AF65-F5344CB8AC3E}">
        <p14:creationId xmlns:p14="http://schemas.microsoft.com/office/powerpoint/2010/main" val="323791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st.yaguo.ru:888/service/home/~/?id=4598&amp;part=3&amp;auth=co&amp;disp=i" TargetMode="Externa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до2.png">
            <a:hlinkClick r:id="rId2" tgtFrame="_blank"/>
          </p:cNvPr>
          <p:cNvPicPr/>
          <p:nvPr/>
        </p:nvPicPr>
        <p:blipFill>
          <a:blip r:embed="rId3" cstate="print"/>
          <a:srcRect/>
          <a:stretch>
            <a:fillRect/>
          </a:stretch>
        </p:blipFill>
        <p:spPr bwMode="auto">
          <a:xfrm>
            <a:off x="523226" y="310476"/>
            <a:ext cx="1757520" cy="1760064"/>
          </a:xfrm>
          <a:prstGeom prst="rect">
            <a:avLst/>
          </a:prstGeom>
          <a:noFill/>
          <a:ln w="9525">
            <a:noFill/>
            <a:miter lim="800000"/>
            <a:headEnd/>
            <a:tailEnd/>
          </a:ln>
        </p:spPr>
      </p:pic>
      <p:pic>
        <p:nvPicPr>
          <p:cNvPr id="7" name="Рисунок 6" descr="Описание: C:\Users\комп2\Desktop\ЭМБЛЕМА.png"/>
          <p:cNvPicPr/>
          <p:nvPr/>
        </p:nvPicPr>
        <p:blipFill>
          <a:blip r:embed="rId4">
            <a:extLst>
              <a:ext uri="{28A0092B-C50C-407E-A947-70E740481C1C}">
                <a14:useLocalDpi xmlns:a14="http://schemas.microsoft.com/office/drawing/2010/main" val="0"/>
              </a:ext>
            </a:extLst>
          </a:blip>
          <a:srcRect/>
          <a:stretch>
            <a:fillRect/>
          </a:stretch>
        </p:blipFill>
        <p:spPr bwMode="auto">
          <a:xfrm>
            <a:off x="9354137" y="186063"/>
            <a:ext cx="2238774" cy="2189276"/>
          </a:xfrm>
          <a:prstGeom prst="rect">
            <a:avLst/>
          </a:prstGeom>
          <a:noFill/>
          <a:ln>
            <a:noFill/>
          </a:ln>
        </p:spPr>
      </p:pic>
      <p:pic>
        <p:nvPicPr>
          <p:cNvPr id="8" name="Рисунок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47749" y="358008"/>
            <a:ext cx="2946664" cy="1845385"/>
          </a:xfrm>
          <a:prstGeom prst="rect">
            <a:avLst/>
          </a:prstGeom>
        </p:spPr>
      </p:pic>
      <p:sp>
        <p:nvSpPr>
          <p:cNvPr id="3" name="Прямоугольник 2"/>
          <p:cNvSpPr/>
          <p:nvPr/>
        </p:nvSpPr>
        <p:spPr>
          <a:xfrm>
            <a:off x="311472" y="2753049"/>
            <a:ext cx="11039699" cy="1569660"/>
          </a:xfrm>
          <a:prstGeom prst="rect">
            <a:avLst/>
          </a:prstGeom>
        </p:spPr>
        <p:txBody>
          <a:bodyPr wrap="square">
            <a:spAutoFit/>
          </a:bodyPr>
          <a:lstStyle/>
          <a:p>
            <a:r>
              <a:rPr lang="ru-RU" sz="3200" dirty="0">
                <a:solidFill>
                  <a:schemeClr val="accent2">
                    <a:lumMod val="75000"/>
                  </a:schemeClr>
                </a:solidFill>
                <a:latin typeface="Arial Black" panose="020B0A04020102020204" pitchFamily="34" charset="0"/>
                <a:ea typeface="Calibri" panose="020F0502020204030204" pitchFamily="34" charset="0"/>
              </a:rPr>
              <a:t>ФОП ДО: </a:t>
            </a:r>
            <a:r>
              <a:rPr lang="ru-RU" sz="3200" dirty="0" err="1">
                <a:solidFill>
                  <a:schemeClr val="accent2">
                    <a:lumMod val="75000"/>
                  </a:schemeClr>
                </a:solidFill>
                <a:latin typeface="Arial Black" panose="020B0A04020102020204" pitchFamily="34" charset="0"/>
                <a:ea typeface="Calibri" panose="020F0502020204030204" pitchFamily="34" charset="0"/>
              </a:rPr>
              <a:t>Воспитательно</a:t>
            </a:r>
            <a:r>
              <a:rPr lang="ru-RU" sz="3200" dirty="0">
                <a:solidFill>
                  <a:schemeClr val="accent2">
                    <a:lumMod val="75000"/>
                  </a:schemeClr>
                </a:solidFill>
                <a:latin typeface="Arial Black" panose="020B0A04020102020204" pitchFamily="34" charset="0"/>
                <a:ea typeface="Calibri" panose="020F0502020204030204" pitchFamily="34" charset="0"/>
              </a:rPr>
              <a:t>-образовательный процесс в дошкольных образовательных организациях </a:t>
            </a:r>
            <a:endParaRPr lang="ru-RU" sz="3200" dirty="0">
              <a:solidFill>
                <a:schemeClr val="accent2">
                  <a:lumMod val="75000"/>
                </a:schemeClr>
              </a:solidFill>
              <a:latin typeface="Arial Black" panose="020B0A04020102020204" pitchFamily="34" charset="0"/>
            </a:endParaRPr>
          </a:p>
        </p:txBody>
      </p:sp>
    </p:spTree>
    <p:extLst>
      <p:ext uri="{BB962C8B-B14F-4D97-AF65-F5344CB8AC3E}">
        <p14:creationId xmlns:p14="http://schemas.microsoft.com/office/powerpoint/2010/main" val="2272781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30ADCA-25E2-4F4D-BA0A-769EBD2D9015}"/>
              </a:ext>
            </a:extLst>
          </p:cNvPr>
          <p:cNvSpPr txBox="1"/>
          <p:nvPr/>
        </p:nvSpPr>
        <p:spPr>
          <a:xfrm>
            <a:off x="269846" y="438395"/>
            <a:ext cx="11652308" cy="2404954"/>
          </a:xfrm>
          <a:prstGeom prst="rect">
            <a:avLst/>
          </a:prstGeom>
          <a:noFill/>
        </p:spPr>
        <p:txBody>
          <a:bodyPr wrap="square">
            <a:spAutoFit/>
          </a:bodyPr>
          <a:lstStyle/>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Программа воспитания учитывает условия, существующие в ДОО, индивидуальные особенности, интересы, потребности воспитанников и их родителей. Процесс воспитания в ДОО основывается на общепедагогических принципах, изложенных в ФГОС дошкольного образования: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поддержка разнообразия детства;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сохранение уникальности и самоценности детства как важного этапа в общем развитии человека, самоценность детства - понимание (рассмотрение) детства как периода жизни значимого самого по себе, без всяких условий; значимого тем, что происходит с ребенком сейчас, а не тем, что этот период есть период подготовки к следующему периоду;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личностно-развивающий и гуманистический характер взаимодействия родителей (законных представителей), педагогических и иных работников ДОО и детей;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уважение личности ребенка.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2985A95-9FCE-4130-A9BF-BE2FD784FCA5}"/>
              </a:ext>
            </a:extLst>
          </p:cNvPr>
          <p:cNvSpPr txBox="1"/>
          <p:nvPr/>
        </p:nvSpPr>
        <p:spPr>
          <a:xfrm>
            <a:off x="269846" y="3750954"/>
            <a:ext cx="11652308" cy="568041"/>
          </a:xfrm>
          <a:prstGeom prst="rect">
            <a:avLst/>
          </a:prstGeom>
          <a:noFill/>
        </p:spPr>
        <p:txBody>
          <a:bodyPr wrap="square">
            <a:spAutoFit/>
          </a:bodyPr>
          <a:lstStyle/>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rPr>
              <a:t>Обучение и воспитание объединяются в целостный процесс на основе духовно- нравственных и социокультурных ценностей и принятых в обществе правил и норм поведения в интересах человека, семьи, общества. </a:t>
            </a:r>
            <a:endParaRPr lang="ru-RU" sz="12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C8FC5906-4D1C-4DC4-B08B-5C535C9B7AB6}"/>
              </a:ext>
            </a:extLst>
          </p:cNvPr>
          <p:cNvSpPr txBox="1"/>
          <p:nvPr/>
        </p:nvSpPr>
        <p:spPr>
          <a:xfrm>
            <a:off x="269846" y="2955082"/>
            <a:ext cx="11652308" cy="568041"/>
          </a:xfrm>
          <a:prstGeom prst="rect">
            <a:avLst/>
          </a:prstGeom>
          <a:noFill/>
        </p:spPr>
        <p:txBody>
          <a:bodyPr wrap="square">
            <a:spAutoFit/>
          </a:bodyPr>
          <a:lstStyle/>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rPr>
              <a:t>Программа воспитания реализуется в течение всего времени нахождения ребенка в детском саду: в процессе НОД, режимных моментах, совместной деятельности с детьми и индивидуальной работы. </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6665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D80AEC-DF6B-417D-8185-E56DE889798E}"/>
              </a:ext>
            </a:extLst>
          </p:cNvPr>
          <p:cNvSpPr txBox="1"/>
          <p:nvPr/>
        </p:nvSpPr>
        <p:spPr>
          <a:xfrm>
            <a:off x="399874" y="618715"/>
            <a:ext cx="4860000" cy="3090333"/>
          </a:xfrm>
          <a:prstGeom prst="rect">
            <a:avLst/>
          </a:prstGeom>
          <a:noFill/>
        </p:spPr>
        <p:txBody>
          <a:bodyPr wrap="square">
            <a:spAutoFit/>
          </a:bodyPr>
          <a:lstStyle/>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Общие для всего детского сада событийные мероприятия, в которых участвуют дети всех возрастных групп. Взаимодействие дошкольников разных возрастов между собой создает благоприятные условия для формирования дружеских отношений, положительных эмоций, проявления уважения, самостоятельности. Это дает большой воспитательный результат, чем прямое влияние педагога. </a:t>
            </a:r>
            <a:endParaRPr lang="ru-RU" sz="1300" dirty="0">
              <a:effectLst/>
              <a:latin typeface="Times New Roman" panose="02020603050405020304" pitchFamily="18" charset="0"/>
              <a:ea typeface="Times New Roman" panose="02020603050405020304" pitchFamily="18" charset="0"/>
            </a:endParaRPr>
          </a:p>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Детская художественная литература и народное творчество традиционно рассматриваются педагогами ДОО в качестве наиболее доступных и действенных в воспитательном отношении видов искусства, обеспечивающих развитие личности дошкольника в соответствии с общечеловеческими и национальными ценностными установками. </a:t>
            </a:r>
            <a:endParaRPr lang="ru-RU" sz="13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6E263352-8656-41E0-AA8A-B4A042802FD4}"/>
              </a:ext>
            </a:extLst>
          </p:cNvPr>
          <p:cNvSpPr txBox="1"/>
          <p:nvPr/>
        </p:nvSpPr>
        <p:spPr>
          <a:xfrm>
            <a:off x="6581915" y="593067"/>
            <a:ext cx="4860000" cy="3115981"/>
          </a:xfrm>
          <a:prstGeom prst="rect">
            <a:avLst/>
          </a:prstGeom>
          <a:noFill/>
        </p:spPr>
        <p:txBody>
          <a:bodyPr wrap="square">
            <a:spAutoFit/>
          </a:bodyPr>
          <a:lstStyle/>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Педагогический коллектив ДОО ориентирован на организацию разнообразных форм детских сообществ. Это творческие объединения, исследовательские лаборатории, </a:t>
            </a:r>
            <a:r>
              <a:rPr lang="ru-RU" sz="1300" dirty="0" err="1">
                <a:solidFill>
                  <a:srgbClr val="000000"/>
                </a:solidFill>
                <a:effectLst/>
                <a:latin typeface="Times New Roman" panose="02020603050405020304" pitchFamily="18" charset="0"/>
                <a:ea typeface="Times New Roman" panose="02020603050405020304" pitchFamily="18" charset="0"/>
              </a:rPr>
              <a:t>детско</a:t>
            </a:r>
            <a:r>
              <a:rPr lang="ru-RU" sz="1300" dirty="0">
                <a:solidFill>
                  <a:srgbClr val="000000"/>
                </a:solidFill>
                <a:effectLst/>
                <a:latin typeface="Times New Roman" panose="02020603050405020304" pitchFamily="18" charset="0"/>
                <a:ea typeface="Times New Roman" panose="02020603050405020304" pitchFamily="18" charset="0"/>
              </a:rPr>
              <a:t> - взрослые объединения (совместные творческие мастерские, родительские клубы). Данные сообщества обеспечивают полноценный опыт социализации детей. </a:t>
            </a:r>
            <a:endParaRPr lang="ru-RU" sz="1300" dirty="0">
              <a:effectLst/>
              <a:latin typeface="Times New Roman" panose="02020603050405020304" pitchFamily="18" charset="0"/>
              <a:ea typeface="Times New Roman" panose="02020603050405020304" pitchFamily="18" charset="0"/>
            </a:endParaRPr>
          </a:p>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В ДОО существует творческая группа педагогов, которая планирует разрабатывает общие мероприятия. </a:t>
            </a:r>
            <a:endParaRPr lang="ru-RU" sz="1300" dirty="0">
              <a:effectLst/>
              <a:latin typeface="Times New Roman" panose="02020603050405020304" pitchFamily="18" charset="0"/>
              <a:ea typeface="Times New Roman" panose="02020603050405020304" pitchFamily="18" charset="0"/>
            </a:endParaRPr>
          </a:p>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В ДОО создана система методического сопровождения педагогических инициатив семьи. Организовано единое с родителями образовательное пространство для обмена опытом, знаниями, идеями, для обсуждения и решения конкретных воспитательных задач. </a:t>
            </a:r>
            <a:endParaRPr lang="ru-RU" sz="13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58E6086-7E0A-4173-A658-BA0A2DF70ECC}"/>
              </a:ext>
            </a:extLst>
          </p:cNvPr>
          <p:cNvSpPr txBox="1"/>
          <p:nvPr/>
        </p:nvSpPr>
        <p:spPr>
          <a:xfrm>
            <a:off x="206928" y="3848450"/>
            <a:ext cx="11610363" cy="1208279"/>
          </a:xfrm>
          <a:prstGeom prst="rect">
            <a:avLst/>
          </a:prstGeom>
          <a:noFill/>
        </p:spPr>
        <p:txBody>
          <a:bodyPr wrap="square">
            <a:spAutoFit/>
          </a:bodyPr>
          <a:lstStyle/>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Дополнительным воспитательным ресурсом по приобщению дошкольников к истории и культуре своей Отчизны и своего родного края являются патриотический уголок, интерактивная выставка по дням воинской славы. </a:t>
            </a:r>
            <a:endParaRPr lang="ru-RU" sz="1300" dirty="0">
              <a:effectLst/>
              <a:latin typeface="Times New Roman" panose="02020603050405020304" pitchFamily="18" charset="0"/>
              <a:ea typeface="Times New Roman" panose="02020603050405020304" pitchFamily="18" charset="0"/>
            </a:endParaRPr>
          </a:p>
          <a:p>
            <a:pPr indent="450215" algn="just">
              <a:lnSpc>
                <a:spcPct val="115000"/>
              </a:lnSpc>
              <a:spcBef>
                <a:spcPts val="150"/>
              </a:spcBef>
            </a:pPr>
            <a:r>
              <a:rPr lang="ru-RU" sz="1300" dirty="0">
                <a:solidFill>
                  <a:srgbClr val="000000"/>
                </a:solidFill>
                <a:effectLst/>
                <a:latin typeface="Times New Roman" panose="02020603050405020304" pitchFamily="18" charset="0"/>
                <a:ea typeface="Times New Roman" panose="02020603050405020304" pitchFamily="18" charset="0"/>
              </a:rPr>
              <a:t>- Огромное значение в повышении качества воспитательной работы имеет создание родительских клубов и семейных творческих мастерских.</a:t>
            </a:r>
            <a:endParaRPr lang="ru-RU" sz="1300" dirty="0">
              <a:effectLst/>
              <a:latin typeface="Times New Roman" panose="02020603050405020304" pitchFamily="18" charset="0"/>
              <a:ea typeface="Times New Roman" panose="02020603050405020304" pitchFamily="18" charset="0"/>
            </a:endParaRPr>
          </a:p>
          <a:p>
            <a:r>
              <a:rPr lang="ru-RU" sz="1300" dirty="0">
                <a:effectLst/>
                <a:latin typeface="Times New Roman" panose="02020603050405020304" pitchFamily="18" charset="0"/>
                <a:ea typeface="Times New Roman" panose="02020603050405020304" pitchFamily="18" charset="0"/>
              </a:rPr>
              <a:t>Общая психологическая атмосфера, эмоциональный настрой группы, спокойная обстановка, отсутствие спешки, разумная сбалансированность планов – это необходимые условия нормальной жизни и развития детей. </a:t>
            </a:r>
            <a:endParaRPr lang="ru-RU" sz="1300" dirty="0"/>
          </a:p>
        </p:txBody>
      </p:sp>
      <p:sp>
        <p:nvSpPr>
          <p:cNvPr id="11" name="TextBox 10">
            <a:extLst>
              <a:ext uri="{FF2B5EF4-FFF2-40B4-BE49-F238E27FC236}">
                <a16:creationId xmlns:a16="http://schemas.microsoft.com/office/drawing/2014/main" id="{9C9E01B7-5C40-41A5-9522-2DBA4DA3D21F}"/>
              </a:ext>
            </a:extLst>
          </p:cNvPr>
          <p:cNvSpPr txBox="1"/>
          <p:nvPr/>
        </p:nvSpPr>
        <p:spPr>
          <a:xfrm>
            <a:off x="3609364" y="298435"/>
            <a:ext cx="6094602" cy="320280"/>
          </a:xfrm>
          <a:prstGeom prst="rect">
            <a:avLst/>
          </a:prstGeom>
          <a:noFill/>
        </p:spPr>
        <p:txBody>
          <a:bodyPr wrap="square">
            <a:spAutoFit/>
          </a:bodyPr>
          <a:lstStyle/>
          <a:p>
            <a:pPr marL="0" marR="0" lvl="0" indent="450215" algn="just" defTabSz="914400" rtl="0" eaLnBrk="1" fontAlgn="auto" latinLnBrk="0" hangingPunct="1">
              <a:lnSpc>
                <a:spcPct val="115000"/>
              </a:lnSpc>
              <a:spcBef>
                <a:spcPts val="150"/>
              </a:spcBef>
              <a:spcAft>
                <a:spcPts val="0"/>
              </a:spcAft>
              <a:buClrTx/>
              <a:buSzTx/>
              <a:buFontTx/>
              <a:buNone/>
              <a:tabLst/>
              <a:defRPr/>
            </a:pPr>
            <a:r>
              <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Традиции  воспитательного процесса</a:t>
            </a:r>
            <a:endParaRPr kumimoji="0" lang="ru-RU"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012104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ABD672-5804-471A-ABBF-62B691538798}"/>
              </a:ext>
            </a:extLst>
          </p:cNvPr>
          <p:cNvSpPr txBox="1"/>
          <p:nvPr/>
        </p:nvSpPr>
        <p:spPr>
          <a:xfrm>
            <a:off x="358680" y="563234"/>
            <a:ext cx="11563858" cy="1034642"/>
          </a:xfrm>
          <a:prstGeom prst="rect">
            <a:avLst/>
          </a:prstGeom>
          <a:noFill/>
        </p:spPr>
        <p:txBody>
          <a:bodyPr wrap="square">
            <a:spAutoFit/>
          </a:bodyPr>
          <a:lstStyle/>
          <a:p>
            <a:pPr algn="ctr">
              <a:lnSpc>
                <a:spcPct val="115000"/>
              </a:lnSpc>
              <a:spcAft>
                <a:spcPts val="1000"/>
              </a:spcAft>
            </a:pP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Общности ДОО</a:t>
            </a:r>
          </a:p>
          <a:p>
            <a:pPr algn="just">
              <a:lnSpc>
                <a:spcPct val="115000"/>
              </a:lnSpc>
              <a:spcAft>
                <a:spcPts val="100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Общность</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система связей и отношений между людьми, основанная на разделяемых всеми ее участниками ценностных основаниях, определяющих ценности совместной деятельности.</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C63578E-C82C-44F4-9364-D27EBAC17963}"/>
              </a:ext>
            </a:extLst>
          </p:cNvPr>
          <p:cNvSpPr txBox="1"/>
          <p:nvPr/>
        </p:nvSpPr>
        <p:spPr>
          <a:xfrm>
            <a:off x="358680" y="2757494"/>
            <a:ext cx="11563855" cy="835613"/>
          </a:xfrm>
          <a:prstGeom prst="rect">
            <a:avLst/>
          </a:prstGeom>
          <a:noFill/>
        </p:spPr>
        <p:txBody>
          <a:bodyPr wrap="square">
            <a:spAutoFit/>
          </a:bodyPr>
          <a:lstStyle/>
          <a:p>
            <a:pPr indent="450215" algn="just">
              <a:lnSpc>
                <a:spcPct val="115000"/>
              </a:lnSpc>
              <a:spcAft>
                <a:spcPts val="1000"/>
              </a:spcAft>
            </a:pPr>
            <a:r>
              <a:rPr lang="ru-RU" sz="1400" u="sng" dirty="0">
                <a:effectLst/>
                <a:latin typeface="Times New Roman" panose="02020603050405020304" pitchFamily="18" charset="0"/>
                <a:ea typeface="Times New Roman" panose="02020603050405020304" pitchFamily="18" charset="0"/>
                <a:cs typeface="Times New Roman" panose="02020603050405020304" pitchFamily="18" charset="0"/>
              </a:rPr>
              <a:t>Профессиональная общность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это устойчивая система связей и отношений между людьми, единство целей и задач воспитания, реализуемое всеми сотрудниками ДОО. Сами участники общности должны разделять те ценности, которые заложены в основу Программы. Основой эффективности такой общности является рефлексия собственной профессиональной деятельности. </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DE58E48-0665-4B26-9C70-83FFDA2FD10F}"/>
              </a:ext>
            </a:extLst>
          </p:cNvPr>
          <p:cNvSpPr txBox="1"/>
          <p:nvPr/>
        </p:nvSpPr>
        <p:spPr>
          <a:xfrm>
            <a:off x="358680" y="1908220"/>
            <a:ext cx="11563856" cy="523220"/>
          </a:xfrm>
          <a:prstGeom prst="rect">
            <a:avLst/>
          </a:prstGeom>
          <a:noFill/>
        </p:spPr>
        <p:txBody>
          <a:bodyPr wrap="square">
            <a:spAutoFit/>
          </a:bodyPr>
          <a:lstStyle/>
          <a:p>
            <a:r>
              <a:rPr lang="ru-RU" sz="1400" dirty="0" smtClean="0">
                <a:effectLst/>
                <a:latin typeface="Times New Roman" panose="02020603050405020304" pitchFamily="18" charset="0"/>
                <a:ea typeface="Times New Roman" panose="02020603050405020304" pitchFamily="18" charset="0"/>
              </a:rPr>
              <a:t>           </a:t>
            </a:r>
            <a:r>
              <a:rPr lang="ru-RU" sz="1400" u="sng" dirty="0" smtClean="0">
                <a:effectLst/>
                <a:latin typeface="Times New Roman" panose="02020603050405020304" pitchFamily="18" charset="0"/>
                <a:ea typeface="Times New Roman" panose="02020603050405020304" pitchFamily="18" charset="0"/>
              </a:rPr>
              <a:t>Профессионально-родительская </a:t>
            </a:r>
            <a:r>
              <a:rPr lang="ru-RU" sz="1400" u="sng" dirty="0">
                <a:effectLst/>
                <a:latin typeface="Times New Roman" panose="02020603050405020304" pitchFamily="18" charset="0"/>
                <a:ea typeface="Times New Roman" panose="02020603050405020304" pitchFamily="18" charset="0"/>
              </a:rPr>
              <a:t>общность </a:t>
            </a:r>
            <a:r>
              <a:rPr lang="ru-RU" sz="1400" dirty="0">
                <a:effectLst/>
                <a:latin typeface="Times New Roman" panose="02020603050405020304" pitchFamily="18" charset="0"/>
                <a:ea typeface="Times New Roman" panose="02020603050405020304" pitchFamily="18" charset="0"/>
              </a:rPr>
              <a:t>включает сотрудников ДОО и всех взрослых членов семей воспитанников, которых связывают не только общие ценности, цели развития и воспитания детей, но и уважение друг к другу. </a:t>
            </a:r>
            <a:endParaRPr lang="ru-RU" dirty="0"/>
          </a:p>
        </p:txBody>
      </p:sp>
      <p:sp>
        <p:nvSpPr>
          <p:cNvPr id="9" name="TextBox 8">
            <a:extLst>
              <a:ext uri="{FF2B5EF4-FFF2-40B4-BE49-F238E27FC236}">
                <a16:creationId xmlns:a16="http://schemas.microsoft.com/office/drawing/2014/main" id="{D247CEA8-7A49-4C4C-A35C-D123A416F2CD}"/>
              </a:ext>
            </a:extLst>
          </p:cNvPr>
          <p:cNvSpPr txBox="1"/>
          <p:nvPr/>
        </p:nvSpPr>
        <p:spPr>
          <a:xfrm>
            <a:off x="261841" y="3981015"/>
            <a:ext cx="11660695" cy="572144"/>
          </a:xfrm>
          <a:prstGeom prst="rect">
            <a:avLst/>
          </a:prstGeom>
          <a:noFill/>
        </p:spPr>
        <p:txBody>
          <a:bodyPr wrap="square">
            <a:spAutoFit/>
          </a:bodyPr>
          <a:lstStyle/>
          <a:p>
            <a:pPr indent="450215" algn="just">
              <a:lnSpc>
                <a:spcPct val="115000"/>
              </a:lnSpc>
              <a:spcAft>
                <a:spcPts val="1000"/>
              </a:spcAft>
            </a:pPr>
            <a:r>
              <a:rPr lang="ru-RU" sz="1400" u="sng" dirty="0">
                <a:effectLst/>
                <a:latin typeface="Times New Roman" panose="02020603050405020304" pitchFamily="18" charset="0"/>
                <a:ea typeface="Times New Roman" panose="02020603050405020304" pitchFamily="18" charset="0"/>
                <a:cs typeface="Times New Roman" panose="02020603050405020304" pitchFamily="18" charset="0"/>
              </a:rPr>
              <a:t>Детско-взрослая общность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характерно содействие друг другу, сопереживание, взаимопонимание и взаимное уважение, отношение к  ребенку как к полноправному человеку, наличие общих симпатий, ценностей и смыслов у всех участников общности. </a:t>
            </a:r>
            <a:r>
              <a:rPr lang="ru-RU" sz="1400" dirty="0">
                <a:effectLst/>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318082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9585AE-D3B1-4F15-8C9F-2715911AA37B}"/>
              </a:ext>
            </a:extLst>
          </p:cNvPr>
          <p:cNvSpPr txBox="1"/>
          <p:nvPr/>
        </p:nvSpPr>
        <p:spPr>
          <a:xfrm>
            <a:off x="276837" y="495520"/>
            <a:ext cx="11635530" cy="390684"/>
          </a:xfrm>
          <a:prstGeom prst="rect">
            <a:avLst/>
          </a:prstGeom>
          <a:noFill/>
        </p:spPr>
        <p:txBody>
          <a:bodyPr wrap="square">
            <a:spAutoFit/>
          </a:bodyPr>
          <a:lstStyle/>
          <a:p>
            <a:pPr indent="450215" algn="ctr">
              <a:lnSpc>
                <a:spcPct val="115000"/>
              </a:lnSpc>
              <a:spcAft>
                <a:spcPts val="1000"/>
              </a:spcAft>
            </a:pP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Формы совместной деятельности в ДОО</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A9C189C-22BB-4E6B-B524-87C78FEC152A}"/>
              </a:ext>
            </a:extLst>
          </p:cNvPr>
          <p:cNvSpPr txBox="1"/>
          <p:nvPr/>
        </p:nvSpPr>
        <p:spPr>
          <a:xfrm>
            <a:off x="276837" y="935520"/>
            <a:ext cx="4504888" cy="1443665"/>
          </a:xfrm>
          <a:prstGeom prst="rect">
            <a:avLst/>
          </a:prstGeom>
          <a:noFill/>
        </p:spPr>
        <p:txBody>
          <a:bodyPr wrap="square">
            <a:spAutoFit/>
          </a:bodyPr>
          <a:lstStyle/>
          <a:p>
            <a:pPr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rPr>
              <a:t>Взаимодействие с родителями</a:t>
            </a: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rPr>
              <a:t>Взаимодействие с родителями (законными представителями) строится на принципах ценностного единства и сотрудничества всех субъектов социокультурного окружения ДОО</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9F94A26-02EB-470C-8CD6-217A88C82CE0}"/>
              </a:ext>
            </a:extLst>
          </p:cNvPr>
          <p:cNvSpPr txBox="1"/>
          <p:nvPr/>
        </p:nvSpPr>
        <p:spPr>
          <a:xfrm>
            <a:off x="7173479" y="979999"/>
            <a:ext cx="4621442" cy="2182842"/>
          </a:xfrm>
          <a:prstGeom prst="rect">
            <a:avLst/>
          </a:prstGeom>
          <a:noFill/>
        </p:spPr>
        <p:txBody>
          <a:bodyPr wrap="square">
            <a:spAutoFit/>
          </a:bodyPr>
          <a:lstStyle/>
          <a:p>
            <a:pPr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События ДОО</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rPr>
              <a:t>Событие – это форма совместной деятельности ребенка и взрослого, в которой активность взрослого приводит к приобретению ребенком собственного опыта переживания той или иной ценности. Этот процесс происходит стихийно, но для того, чтобы вести воспитательную работу, он должен быть направлен взрослым.</a:t>
            </a:r>
            <a:endParaRPr lang="ru-RU" sz="12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C28BA287-5D31-4D3A-AC06-8D61C4980DC7}"/>
              </a:ext>
            </a:extLst>
          </p:cNvPr>
          <p:cNvSpPr txBox="1"/>
          <p:nvPr/>
        </p:nvSpPr>
        <p:spPr>
          <a:xfrm>
            <a:off x="2298583" y="2561310"/>
            <a:ext cx="6092190" cy="700385"/>
          </a:xfrm>
          <a:prstGeom prst="rect">
            <a:avLst/>
          </a:prstGeom>
          <a:noFill/>
        </p:spPr>
        <p:txBody>
          <a:bodyPr wrap="square">
            <a:spAutoFit/>
          </a:bodyPr>
          <a:lstStyle/>
          <a:p>
            <a:pPr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Совместная деятельность в образовательных ситуациях</a:t>
            </a:r>
            <a:r>
              <a:rPr lang="ru-RU" sz="1400" dirty="0">
                <a:solidFill>
                  <a:srgbClr val="000000"/>
                </a:solidFill>
                <a:effectLst/>
                <a:latin typeface="Times New Roman" panose="02020603050405020304" pitchFamily="18" charset="0"/>
                <a:ea typeface="Times New Roman" panose="02020603050405020304" pitchFamily="18" charset="0"/>
              </a:rPr>
              <a:t> </a:t>
            </a:r>
          </a:p>
          <a:p>
            <a:pPr algn="just">
              <a:lnSpc>
                <a:spcPct val="115000"/>
              </a:lnSpc>
              <a:spcAft>
                <a:spcPts val="1000"/>
              </a:spcAft>
            </a:pPr>
            <a:r>
              <a:rPr lang="ru-RU" sz="1400" dirty="0">
                <a:solidFill>
                  <a:srgbClr val="000000"/>
                </a:solidFill>
                <a:effectLst/>
                <a:latin typeface="Times New Roman" panose="02020603050405020304" pitchFamily="18" charset="0"/>
                <a:ea typeface="Times New Roman" panose="02020603050405020304" pitchFamily="18" charset="0"/>
              </a:rPr>
              <a:t>Взаимодействие педагога с детьми в режимных моментах</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5C00FCAB-A6D4-4E7E-8115-EB1B6CB5C00D}"/>
              </a:ext>
            </a:extLst>
          </p:cNvPr>
          <p:cNvSpPr txBox="1"/>
          <p:nvPr/>
        </p:nvSpPr>
        <p:spPr>
          <a:xfrm>
            <a:off x="5511690" y="3583532"/>
            <a:ext cx="6092190" cy="1625958"/>
          </a:xfrm>
          <a:prstGeom prst="rect">
            <a:avLst/>
          </a:prstGeom>
          <a:noFill/>
        </p:spPr>
        <p:txBody>
          <a:bodyPr wrap="square">
            <a:spAutoFit/>
          </a:bodyPr>
          <a:lstStyle/>
          <a:p>
            <a:pPr algn="just">
              <a:lnSpc>
                <a:spcPct val="115000"/>
              </a:lnSpc>
              <a:spcAft>
                <a:spcPts val="1000"/>
              </a:spcAft>
            </a:pPr>
            <a:r>
              <a:rPr lang="ru-RU" sz="1400" i="1" u="sng" dirty="0">
                <a:solidFill>
                  <a:srgbClr val="111115"/>
                </a:solidFill>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предметно-пространственной среды ДОО</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Развивающая предметно-пространственная среда (далее – РППС) отражает федеральную, региональную специфику, а также специфику ДОО, отражает ценности, на которых строится программа воспитания, способствует их принятию и раскрытию ребенком.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l">
              <a:lnSpc>
                <a:spcPct val="115000"/>
              </a:lnSpc>
              <a:spcAft>
                <a:spcPts val="1000"/>
              </a:spcAft>
            </a:pP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F9C64873-E415-46C1-B093-FB72F3A77F4D}"/>
              </a:ext>
            </a:extLst>
          </p:cNvPr>
          <p:cNvSpPr txBox="1"/>
          <p:nvPr/>
        </p:nvSpPr>
        <p:spPr>
          <a:xfrm>
            <a:off x="588120" y="3443820"/>
            <a:ext cx="4193605" cy="819904"/>
          </a:xfrm>
          <a:prstGeom prst="rect">
            <a:avLst/>
          </a:prstGeom>
          <a:noFill/>
        </p:spPr>
        <p:txBody>
          <a:bodyPr wrap="square">
            <a:spAutoFit/>
          </a:bodyPr>
          <a:lstStyle/>
          <a:p>
            <a:pPr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Социальное партнерство в ДОО</a:t>
            </a:r>
            <a:r>
              <a:rPr lang="ru-RU" sz="1400" dirty="0">
                <a:effectLst/>
                <a:latin typeface="Times New Roman" panose="02020603050405020304" pitchFamily="18" charset="0"/>
                <a:ea typeface="Times New Roman" panose="02020603050405020304" pitchFamily="18" charset="0"/>
              </a:rPr>
              <a:t> Реализация воспитательного потенциала социального партнерства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943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5E8008-E707-43FE-AEEB-04235EB834AF}"/>
              </a:ext>
            </a:extLst>
          </p:cNvPr>
          <p:cNvSpPr txBox="1"/>
          <p:nvPr/>
        </p:nvSpPr>
        <p:spPr>
          <a:xfrm>
            <a:off x="257261" y="478145"/>
            <a:ext cx="11677475" cy="568041"/>
          </a:xfrm>
          <a:prstGeom prst="rect">
            <a:avLst/>
          </a:prstGeom>
          <a:noFill/>
        </p:spPr>
        <p:txBody>
          <a:bodyPr wrap="square">
            <a:spAutoFit/>
          </a:bodyPr>
          <a:lstStyle/>
          <a:p>
            <a:pPr algn="ctr">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Содержание Программы воспитания реализуется в ходе освоения детьми дошкольного возраста всех образовательных областей, обозначенных во ФГОС ДО</a:t>
            </a:r>
          </a:p>
        </p:txBody>
      </p:sp>
      <p:graphicFrame>
        <p:nvGraphicFramePr>
          <p:cNvPr id="6" name="Таблица 5">
            <a:extLst>
              <a:ext uri="{FF2B5EF4-FFF2-40B4-BE49-F238E27FC236}">
                <a16:creationId xmlns:a16="http://schemas.microsoft.com/office/drawing/2014/main" id="{ACDD967F-EBF0-41C2-A1AA-67926DF71489}"/>
              </a:ext>
            </a:extLst>
          </p:cNvPr>
          <p:cNvGraphicFramePr>
            <a:graphicFrameLocks noGrp="1"/>
          </p:cNvGraphicFramePr>
          <p:nvPr>
            <p:extLst>
              <p:ext uri="{D42A27DB-BD31-4B8C-83A1-F6EECF244321}">
                <p14:modId xmlns:p14="http://schemas.microsoft.com/office/powerpoint/2010/main" val="1039648418"/>
              </p:ext>
            </p:extLst>
          </p:nvPr>
        </p:nvGraphicFramePr>
        <p:xfrm>
          <a:off x="595618" y="1162895"/>
          <a:ext cx="10863743" cy="3732170"/>
        </p:xfrm>
        <a:graphic>
          <a:graphicData uri="http://schemas.openxmlformats.org/drawingml/2006/table">
            <a:tbl>
              <a:tblPr firstRow="1" firstCol="1" bandRow="1"/>
              <a:tblGrid>
                <a:gridCol w="3877002">
                  <a:extLst>
                    <a:ext uri="{9D8B030D-6E8A-4147-A177-3AD203B41FA5}">
                      <a16:colId xmlns:a16="http://schemas.microsoft.com/office/drawing/2014/main" val="3416408720"/>
                    </a:ext>
                  </a:extLst>
                </a:gridCol>
                <a:gridCol w="3563121">
                  <a:extLst>
                    <a:ext uri="{9D8B030D-6E8A-4147-A177-3AD203B41FA5}">
                      <a16:colId xmlns:a16="http://schemas.microsoft.com/office/drawing/2014/main" val="4087213414"/>
                    </a:ext>
                  </a:extLst>
                </a:gridCol>
                <a:gridCol w="3423620">
                  <a:extLst>
                    <a:ext uri="{9D8B030D-6E8A-4147-A177-3AD203B41FA5}">
                      <a16:colId xmlns:a16="http://schemas.microsoft.com/office/drawing/2014/main" val="2692396240"/>
                    </a:ext>
                  </a:extLst>
                </a:gridCol>
              </a:tblGrid>
              <a:tr h="452577">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Образовательная область </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Направление воспитания</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Ценности </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9118448"/>
                  </a:ext>
                </a:extLst>
              </a:tr>
              <a:tr h="1001893">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Социально-коммуникативное развитие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Патриотическое, духовно-нравственное, социальное, трудовое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«Родина», «Природа», «Семья», «Человек», «Жизнь», «Милосердие», «Добро», «Дружба», «Сотрудничество», «Труд»</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912335"/>
                  </a:ext>
                </a:extLst>
              </a:tr>
              <a:tr h="686273">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Познавательное развитие</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Познавательное, патриотическое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«Человек», «Семья», «Познание», «Родина», «Природа»</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348424"/>
                  </a:ext>
                </a:extLst>
              </a:tr>
              <a:tr h="452577">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Речевое развитие</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Социальное, эстетическое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«Культура», «Красота»</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54634"/>
                  </a:ext>
                </a:extLst>
              </a:tr>
              <a:tr h="686273">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Художественно-эстетическое развитие</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Эстетическое </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«Красота», «Культура», «Человек», «Природа»</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221360"/>
                  </a:ext>
                </a:extLst>
              </a:tr>
              <a:tr h="452577">
                <a:tc>
                  <a:txBody>
                    <a:bodyPr/>
                    <a:lstStyle/>
                    <a:p>
                      <a:pPr indent="450215" algn="just">
                        <a:lnSpc>
                          <a:spcPct val="115000"/>
                        </a:lnSpc>
                        <a:spcAft>
                          <a:spcPts val="100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Физическое развитие</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Физическое и оздоровительное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just">
                        <a:lnSpc>
                          <a:spcPct val="115000"/>
                        </a:lnSpc>
                        <a:spcAft>
                          <a:spcPts val="100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«Жизнь», «Здоровье»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19" marR="653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0925985"/>
                  </a:ext>
                </a:extLst>
              </a:tr>
            </a:tbl>
          </a:graphicData>
        </a:graphic>
      </p:graphicFrame>
    </p:spTree>
    <p:extLst>
      <p:ext uri="{BB962C8B-B14F-4D97-AF65-F5344CB8AC3E}">
        <p14:creationId xmlns:p14="http://schemas.microsoft.com/office/powerpoint/2010/main" val="105522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5F46D20-45A4-4072-A052-A35CD7FC6F60}"/>
              </a:ext>
            </a:extLst>
          </p:cNvPr>
          <p:cNvSpPr/>
          <p:nvPr/>
        </p:nvSpPr>
        <p:spPr>
          <a:xfrm>
            <a:off x="2642175" y="2967335"/>
            <a:ext cx="6907660" cy="923330"/>
          </a:xfrm>
          <a:prstGeom prst="rect">
            <a:avLst/>
          </a:prstGeom>
          <a:noFill/>
        </p:spPr>
        <p:txBody>
          <a:bodyPr wrap="none" lIns="91440" tIns="45720" rIns="91440" bIns="45720">
            <a:spAutoFit/>
          </a:bodyPr>
          <a:lstStyle/>
          <a:p>
            <a:pPr algn="ctr"/>
            <a:r>
              <a:rPr lang="ru-RU" sz="5400" b="1" cap="none" spc="0" dirty="0">
                <a:ln w="22225">
                  <a:solidFill>
                    <a:schemeClr val="accent2"/>
                  </a:solidFill>
                  <a:prstDash val="solid"/>
                </a:ln>
                <a:solidFill>
                  <a:schemeClr val="accent2">
                    <a:lumMod val="40000"/>
                    <a:lumOff val="60000"/>
                  </a:schemeClr>
                </a:solidFill>
                <a:effectLst/>
              </a:rPr>
              <a:t>Спасибо за внимание!</a:t>
            </a:r>
          </a:p>
        </p:txBody>
      </p:sp>
    </p:spTree>
    <p:extLst>
      <p:ext uri="{BB962C8B-B14F-4D97-AF65-F5344CB8AC3E}">
        <p14:creationId xmlns:p14="http://schemas.microsoft.com/office/powerpoint/2010/main" val="214004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297C57E-9B57-4E2C-81D1-2C6CC7E241D5}"/>
              </a:ext>
            </a:extLst>
          </p:cNvPr>
          <p:cNvSpPr txBox="1"/>
          <p:nvPr/>
        </p:nvSpPr>
        <p:spPr>
          <a:xfrm>
            <a:off x="257174" y="708660"/>
            <a:ext cx="1164680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Федеральная рабочая программа воспитания</a:t>
            </a:r>
          </a:p>
        </p:txBody>
      </p:sp>
      <p:sp>
        <p:nvSpPr>
          <p:cNvPr id="14" name="TextBox 13">
            <a:extLst>
              <a:ext uri="{FF2B5EF4-FFF2-40B4-BE49-F238E27FC236}">
                <a16:creationId xmlns:a16="http://schemas.microsoft.com/office/drawing/2014/main" id="{D565634F-F2B5-43C6-B9B8-1C69230FFAAF}"/>
              </a:ext>
            </a:extLst>
          </p:cNvPr>
          <p:cNvSpPr txBox="1"/>
          <p:nvPr/>
        </p:nvSpPr>
        <p:spPr>
          <a:xfrm>
            <a:off x="257174" y="1565092"/>
            <a:ext cx="11646803"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Рабочая программа воспитания является обязательной частью Основной образовательной программы дошкольного образования </a:t>
            </a:r>
            <a:endParaRPr kumimoji="0" lang="ru-R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67A2FA8D-63E3-4A79-B41E-F855A9502226}"/>
              </a:ext>
            </a:extLst>
          </p:cNvPr>
          <p:cNvSpPr txBox="1"/>
          <p:nvPr/>
        </p:nvSpPr>
        <p:spPr>
          <a:xfrm>
            <a:off x="257174" y="2101725"/>
            <a:ext cx="11646802" cy="2025042"/>
          </a:xfrm>
          <a:prstGeom prst="rect">
            <a:avLst/>
          </a:prstGeom>
          <a:noFill/>
        </p:spPr>
        <p:txBody>
          <a:bodyPr wrap="square">
            <a:spAutoFit/>
          </a:bodyPr>
          <a:lstStyle/>
          <a:p>
            <a:pPr marL="0" marR="0" lvl="0" indent="450215" algn="just"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Программа воспитания основана на воплощении национального воспитательного идеала, который понимается как высшая цель образования, нравственное представление о человеке.</a:t>
            </a:r>
          </a:p>
          <a:p>
            <a:pPr marL="0" marR="0" lvl="0" indent="450215" algn="just"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Деятельность воспитания направлена на развитие личности, создание условий для самоопределения и социализации обучающихся на основе социокультурных, духовно-нравственных ценностей и принятых в российском обществе правил и норм поведения.</a:t>
            </a:r>
          </a:p>
          <a:p>
            <a:pPr marL="0" marR="0" lvl="0" indent="450215" algn="just"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Программа воспитания предусматривает приобщение детей к традиционным ценностям российского общества.</a:t>
            </a:r>
          </a:p>
        </p:txBody>
      </p:sp>
    </p:spTree>
    <p:extLst>
      <p:ext uri="{BB962C8B-B14F-4D97-AF65-F5344CB8AC3E}">
        <p14:creationId xmlns:p14="http://schemas.microsoft.com/office/powerpoint/2010/main" val="2753552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91E1A6-E011-489C-8A53-B5D915BC3E7D}"/>
              </a:ext>
            </a:extLst>
          </p:cNvPr>
          <p:cNvSpPr txBox="1"/>
          <p:nvPr/>
        </p:nvSpPr>
        <p:spPr>
          <a:xfrm>
            <a:off x="388882" y="767406"/>
            <a:ext cx="11515095" cy="4033925"/>
          </a:xfrm>
          <a:prstGeom prst="rect">
            <a:avLst/>
          </a:prstGeom>
          <a:noFill/>
        </p:spPr>
        <p:txBody>
          <a:bodyPr wrap="square">
            <a:spAutoFit/>
          </a:bodyPr>
          <a:lstStyle/>
          <a:p>
            <a:pPr indent="450215" algn="ctr">
              <a:lnSpc>
                <a:spcPct val="115000"/>
              </a:lnSpc>
              <a:spcAft>
                <a:spcPts val="100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Цель, задачи воспитания</a:t>
            </a:r>
          </a:p>
          <a:p>
            <a:pPr indent="450215" algn="ctr">
              <a:lnSpc>
                <a:spcPct val="115000"/>
              </a:lnSpc>
              <a:spcAft>
                <a:spcPts val="1000"/>
              </a:spcAft>
            </a:pP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Цель</a:t>
            </a:r>
            <a:r>
              <a:rPr lang="ru-RU" sz="1400" u="sng"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Личностное развитие каждого ребенка с учетом его индивидуальности и создание условий для позитивной социализации детей на основе традиционных ценностей российского общества</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Задачи:</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Содействовать развитию личности, основанному на принятых в</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обществе представлениях о добре и зле, должном и недопустимым;</a:t>
            </a:r>
          </a:p>
          <a:p>
            <a:pPr lvl="0"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Способствовать становлению нравственности, основанной на духовных</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отечественных традициях, внутренней установки личности поступать согласно своей совести;</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Создавать условия для развития и реализации личностного потенциала</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ребенка, его готовности к творческому самовыражению и саморазвитию, самовоспитанию;</a:t>
            </a:r>
          </a:p>
          <a:p>
            <a:pPr lvl="0"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Осуществлять поддержку позитивной социализации ребенка</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посредством проектирования и принятия уклада, воспитывающей среды, создание воспитывающих общностей. </a:t>
            </a:r>
          </a:p>
        </p:txBody>
      </p:sp>
    </p:spTree>
    <p:extLst>
      <p:ext uri="{BB962C8B-B14F-4D97-AF65-F5344CB8AC3E}">
        <p14:creationId xmlns:p14="http://schemas.microsoft.com/office/powerpoint/2010/main" val="1909182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DD2E5D-7471-48CC-8AE6-184312BC593A}"/>
              </a:ext>
            </a:extLst>
          </p:cNvPr>
          <p:cNvSpPr txBox="1"/>
          <p:nvPr/>
        </p:nvSpPr>
        <p:spPr>
          <a:xfrm>
            <a:off x="411060" y="647886"/>
            <a:ext cx="11442583" cy="3750770"/>
          </a:xfrm>
          <a:prstGeom prst="rect">
            <a:avLst/>
          </a:prstGeom>
          <a:noFill/>
        </p:spPr>
        <p:txBody>
          <a:bodyPr wrap="square">
            <a:spAutoFit/>
          </a:bodyPr>
          <a:lstStyle/>
          <a:p>
            <a:pPr indent="450215" algn="ctr">
              <a:lnSpc>
                <a:spcPct val="115000"/>
              </a:lnSpc>
              <a:spcAft>
                <a:spcPts val="100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Направления </a:t>
            </a:r>
            <a:r>
              <a:rPr lang="ru-RU"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воспитания</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Патриотическое направление</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содействовать формированию у ребенка личностной позиции наследника традиций и культуры, защитника Отечества и творца, ответственного за будущее своей страны.</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патриотического направления – ценности: Родина и природа. </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у детей чувство патриотизма, воспитывая в них нравственные качества, интерес, чувство любви и уважения к своей стране и своему народу, ответственности, ощущение принадлежности к своему народу.</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Позиция наследника традиций и культуры – приобщение детей к истории, культуре и традициям нашего народа: отношение к труду, семье, стране и вере.</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Позиция защитника Отечества – развитие у детей готовности преодолеть трудности ради своей семьи, малой Родины.</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Позиция творца, ответственного за будущее своей страны – выполнение детьми конкретных каждодневных дел.</a:t>
            </a:r>
          </a:p>
        </p:txBody>
      </p:sp>
    </p:spTree>
    <p:extLst>
      <p:ext uri="{BB962C8B-B14F-4D97-AF65-F5344CB8AC3E}">
        <p14:creationId xmlns:p14="http://schemas.microsoft.com/office/powerpoint/2010/main" val="94837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567896-8A55-43CE-9191-286012BFD9E6}"/>
              </a:ext>
            </a:extLst>
          </p:cNvPr>
          <p:cNvSpPr txBox="1"/>
          <p:nvPr/>
        </p:nvSpPr>
        <p:spPr>
          <a:xfrm>
            <a:off x="708992" y="857241"/>
            <a:ext cx="5220000" cy="2880000"/>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Духовно-нравственное направление</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Формировать ценностное отношение детей к семье, другому человеку, развивать дружелюбие, умение находить общий язык с другими людьми.</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духовно-нравственного направления – ценности: жизнь, милосердие, добро.</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Развитие ценностно-смысловой компетентности дошкольников на основе творческого взаимодействия в детско-взрослой общности, осваивая социокультурный опыт в его культурно-историческом и личностном аспектах.</a:t>
            </a:r>
          </a:p>
        </p:txBody>
      </p:sp>
      <p:sp>
        <p:nvSpPr>
          <p:cNvPr id="5" name="TextBox 4">
            <a:extLst>
              <a:ext uri="{FF2B5EF4-FFF2-40B4-BE49-F238E27FC236}">
                <a16:creationId xmlns:a16="http://schemas.microsoft.com/office/drawing/2014/main" id="{7505F1EA-AECD-4644-A6FC-6A90AB3562D8}"/>
              </a:ext>
            </a:extLst>
          </p:cNvPr>
          <p:cNvSpPr txBox="1"/>
          <p:nvPr/>
        </p:nvSpPr>
        <p:spPr>
          <a:xfrm>
            <a:off x="6349959" y="783669"/>
            <a:ext cx="5220000" cy="3558603"/>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Социальное направление</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Формирование у детей ценностного отношения к семье, другому человеку, развитие дружелюбия, умение находить общий язык с другими людьми.</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социального направления – ценности: семья, дружба, человек и сотрудничество.</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ценностно-смыслового отношения ребенка к социальному окружению, развитие умения детей проявлять личную социальную инициативу в детско-взрослых и детских общностях.</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нравственных качеств и идеалов, навыки культурного поведения, способности жить в соответствии с моральными принципами и нормами.</a:t>
            </a:r>
          </a:p>
        </p:txBody>
      </p:sp>
      <p:sp>
        <p:nvSpPr>
          <p:cNvPr id="7" name="TextBox 6">
            <a:extLst>
              <a:ext uri="{FF2B5EF4-FFF2-40B4-BE49-F238E27FC236}">
                <a16:creationId xmlns:a16="http://schemas.microsoft.com/office/drawing/2014/main" id="{9E579452-0980-4FB7-BFED-A8F2E03D0DE4}"/>
              </a:ext>
            </a:extLst>
          </p:cNvPr>
          <p:cNvSpPr txBox="1"/>
          <p:nvPr/>
        </p:nvSpPr>
        <p:spPr>
          <a:xfrm>
            <a:off x="2391031" y="430880"/>
            <a:ext cx="6094602" cy="352789"/>
          </a:xfrm>
          <a:prstGeom prst="rect">
            <a:avLst/>
          </a:prstGeom>
          <a:noFill/>
        </p:spPr>
        <p:txBody>
          <a:bodyPr wrap="square">
            <a:spAutoFit/>
          </a:bodyPr>
          <a:lstStyle/>
          <a:p>
            <a:pPr marL="0" marR="0" lvl="0" indent="450215" algn="ctr"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Направления воспитания</a:t>
            </a:r>
          </a:p>
        </p:txBody>
      </p:sp>
    </p:spTree>
    <p:extLst>
      <p:ext uri="{BB962C8B-B14F-4D97-AF65-F5344CB8AC3E}">
        <p14:creationId xmlns:p14="http://schemas.microsoft.com/office/powerpoint/2010/main" val="550392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B6E695-31B7-4C02-B5F5-5325895C91E7}"/>
              </a:ext>
            </a:extLst>
          </p:cNvPr>
          <p:cNvSpPr txBox="1"/>
          <p:nvPr/>
        </p:nvSpPr>
        <p:spPr>
          <a:xfrm>
            <a:off x="445119" y="1295317"/>
            <a:ext cx="5220000" cy="2880000"/>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Познавательное направление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Формирование ценности познания.</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познавательного развития – ценность: познание.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умственных качеств личности, самостоятельности и инициативности ребенка. Познавательное воспитание осуществляется в содержательном единстве с духовно-нравственным направлением воспитания.</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Воспитывать в детях ценностное, эмоционально-окрашенное отношение к миру, людям, природе, деятельности человека.</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FF8D41E-193C-416D-BAB5-67EFF55EB0CF}"/>
              </a:ext>
            </a:extLst>
          </p:cNvPr>
          <p:cNvSpPr txBox="1"/>
          <p:nvPr/>
        </p:nvSpPr>
        <p:spPr>
          <a:xfrm>
            <a:off x="6378934" y="1295317"/>
            <a:ext cx="5220000" cy="2880000"/>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Физическое и оздоровительное направление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Формирование ценностного отношения детей к здоровому образу жизни, владение элементарными гигиеническими навыками и правилами безопасности.</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физического и оздоровительного направления – ценности: жизнь и здоровье.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в детях осознанного отношения к жизни как основоположной ценности и здоровью как совокупности физического, духовного и социального благополучия человека.</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77A8021-9018-46C1-8225-8F6FBE8A51C4}"/>
              </a:ext>
            </a:extLst>
          </p:cNvPr>
          <p:cNvSpPr txBox="1"/>
          <p:nvPr/>
        </p:nvSpPr>
        <p:spPr>
          <a:xfrm>
            <a:off x="2512715" y="398024"/>
            <a:ext cx="6094602" cy="352789"/>
          </a:xfrm>
          <a:prstGeom prst="rect">
            <a:avLst/>
          </a:prstGeom>
          <a:noFill/>
        </p:spPr>
        <p:txBody>
          <a:bodyPr wrap="square">
            <a:spAutoFit/>
          </a:bodyPr>
          <a:lstStyle/>
          <a:p>
            <a:pPr marL="0" marR="0" lvl="0" indent="450215" algn="ctr"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Направления воспитания</a:t>
            </a:r>
          </a:p>
        </p:txBody>
      </p:sp>
    </p:spTree>
    <p:extLst>
      <p:ext uri="{BB962C8B-B14F-4D97-AF65-F5344CB8AC3E}">
        <p14:creationId xmlns:p14="http://schemas.microsoft.com/office/powerpoint/2010/main" val="571080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3B01AE-E455-43ED-A0E9-26D3B1D205F3}"/>
              </a:ext>
            </a:extLst>
          </p:cNvPr>
          <p:cNvSpPr txBox="1"/>
          <p:nvPr/>
        </p:nvSpPr>
        <p:spPr>
          <a:xfrm>
            <a:off x="595670" y="1117138"/>
            <a:ext cx="5220000" cy="2880000"/>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Трудовое направление</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Формирование ценностного отношения детей к труду, трудолюбию и приобщение ребенка к труду.</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трудового воспитания – ценности: труд.</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привычки к трудовому усилию, к доступному напряжению физических, умственных и нравственных сил для решения трудовой задачи; желания самостоятельно выполнять трудовые поручения; стремления приносить людям пользу.</a:t>
            </a:r>
          </a:p>
        </p:txBody>
      </p:sp>
      <p:sp>
        <p:nvSpPr>
          <p:cNvPr id="5" name="TextBox 4">
            <a:extLst>
              <a:ext uri="{FF2B5EF4-FFF2-40B4-BE49-F238E27FC236}">
                <a16:creationId xmlns:a16="http://schemas.microsoft.com/office/drawing/2014/main" id="{20538BF7-6DCB-4937-BE9C-12671934AA64}"/>
              </a:ext>
            </a:extLst>
          </p:cNvPr>
          <p:cNvSpPr txBox="1"/>
          <p:nvPr/>
        </p:nvSpPr>
        <p:spPr>
          <a:xfrm>
            <a:off x="6470081" y="1117138"/>
            <a:ext cx="5220000" cy="2880000"/>
          </a:xfrm>
          <a:prstGeom prst="rect">
            <a:avLst/>
          </a:prstGeom>
          <a:noFill/>
        </p:spPr>
        <p:txBody>
          <a:bodyPr wrap="square">
            <a:spAutoFit/>
          </a:bodyPr>
          <a:lstStyle/>
          <a:p>
            <a:pPr indent="450215" algn="just">
              <a:lnSpc>
                <a:spcPct val="115000"/>
              </a:lnSpc>
              <a:spcAft>
                <a:spcPts val="1000"/>
              </a:spcAft>
            </a:pPr>
            <a:r>
              <a:rPr lang="ru-RU" sz="1400" i="1" u="sng" dirty="0">
                <a:effectLst/>
                <a:latin typeface="Times New Roman" panose="02020603050405020304" pitchFamily="18" charset="0"/>
                <a:ea typeface="Times New Roman" panose="02020603050405020304" pitchFamily="18" charset="0"/>
                <a:cs typeface="Times New Roman" panose="02020603050405020304" pitchFamily="18" charset="0"/>
              </a:rPr>
              <a:t>Эстетическое направление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Цель: Способствовать становлению у ребенка ценностного отношения к красоте.</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Основа эстетического направления – ценности: культура, красота.</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Воспитывать в детях любовь к прекрасному в окружающей обстановке, в природе, в искусстве, в отношениях, развитие у детей желание и умение творить.</a:t>
            </a:r>
            <a:endParaRPr lang="ru-RU"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A0655EF-C3E6-43C5-A72E-6A227B97BA63}"/>
              </a:ext>
            </a:extLst>
          </p:cNvPr>
          <p:cNvSpPr txBox="1"/>
          <p:nvPr/>
        </p:nvSpPr>
        <p:spPr>
          <a:xfrm>
            <a:off x="2611073" y="318557"/>
            <a:ext cx="6094602" cy="352789"/>
          </a:xfrm>
          <a:prstGeom prst="rect">
            <a:avLst/>
          </a:prstGeom>
          <a:noFill/>
        </p:spPr>
        <p:txBody>
          <a:bodyPr wrap="square">
            <a:spAutoFit/>
          </a:bodyPr>
          <a:lstStyle/>
          <a:p>
            <a:pPr marL="0" marR="0" lvl="0" indent="450215" algn="ctr" defTabSz="914400" rtl="0" eaLnBrk="1" fontAlgn="auto" latinLnBrk="0" hangingPunct="1">
              <a:lnSpc>
                <a:spcPct val="115000"/>
              </a:lnSpc>
              <a:spcBef>
                <a:spcPts val="0"/>
              </a:spcBef>
              <a:spcAft>
                <a:spcPts val="100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Направления воспитания</a:t>
            </a:r>
          </a:p>
        </p:txBody>
      </p:sp>
    </p:spTree>
    <p:extLst>
      <p:ext uri="{BB962C8B-B14F-4D97-AF65-F5344CB8AC3E}">
        <p14:creationId xmlns:p14="http://schemas.microsoft.com/office/powerpoint/2010/main" val="351501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CA6B5A-BFF4-4A34-80B6-9F015211A388}"/>
              </a:ext>
            </a:extLst>
          </p:cNvPr>
          <p:cNvSpPr txBox="1"/>
          <p:nvPr/>
        </p:nvSpPr>
        <p:spPr>
          <a:xfrm>
            <a:off x="2827981" y="1627980"/>
            <a:ext cx="6092190" cy="1638590"/>
          </a:xfrm>
          <a:prstGeom prst="rect">
            <a:avLst/>
          </a:prstGeom>
          <a:noFill/>
        </p:spPr>
        <p:txBody>
          <a:bodyPr wrap="square">
            <a:spAutoFit/>
          </a:bodyPr>
          <a:lstStyle/>
          <a:p>
            <a:pPr indent="450215" algn="ctr">
              <a:lnSpc>
                <a:spcPct val="115000"/>
              </a:lnSpc>
              <a:spcAft>
                <a:spcPts val="1000"/>
              </a:spcAft>
            </a:pP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Целевые ориентиры воспитания</a:t>
            </a: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Целевые ориентиры воспитания - возможные достижения ребенка, представлены как обобщенные «портреты» ребенка к концу раннего и дошкольного возрастов.</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045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A684ED-B01D-4F72-8C13-F9EAE88B9269}"/>
              </a:ext>
            </a:extLst>
          </p:cNvPr>
          <p:cNvSpPr txBox="1"/>
          <p:nvPr/>
        </p:nvSpPr>
        <p:spPr>
          <a:xfrm>
            <a:off x="343949" y="321790"/>
            <a:ext cx="11497531" cy="4959499"/>
          </a:xfrm>
          <a:prstGeom prst="rect">
            <a:avLst/>
          </a:prstGeom>
          <a:noFill/>
        </p:spPr>
        <p:txBody>
          <a:bodyPr wrap="square">
            <a:spAutoFit/>
          </a:bodyPr>
          <a:lstStyle/>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Программа воспитания руководствуется принципами ДО, определенными ФГОС ДО, построена на основе духовно-нравственных и социокультурных ценностей и принятых в обществе правил и норм поведения в интересах человека, семьи, общества и опирается на следующие принципы: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принцип гуманизма.</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Приоритет жизни и здоровья человека, прав и свобод личности, свободного развития личности; воспитание взаимоуважения, трудолюбия, гражданственности, патриотизма, ответственности, правовой культуры, бережного отношения к природе и окружающей среде, рационального природопользования;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ценностного единства и совместности.</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Единство ценностей и смыслов воспитания, разделяемых всеми участниками образовательных отношений, содействие, сотворчество и сопереживание, взаимопонимание и взаимное уважение;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общего культурного образования.</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Воспитание основывается на культуре и традициях России, включая культурные особенности региона;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следования нравственному примеру.</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Пример как метод воспитания позволяет расширить нравственный опыт ребенка, побудить его к открытому внутреннему диалогу, пробудить в нем нравственную рефлексию, обеспечить возможность выбора при построении собственной системы ценностных отношений, продемонстрировать ребенку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реальнуювозможность</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следования идеалу в жизни;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принципы безопасной жизнедеятельности.</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Защищенность важных интересов личности от внутренних и внешних угроз, воспитание через призму безопасности и безопасного поведения;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совместной деятельности ребенка и взрослого.</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Значимость совместной деятельности взрослого и ребенка на основе приобщения к культурным ценностям и их освоения;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Bef>
                <a:spcPts val="150"/>
              </a:spcBef>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инклюзивности.</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Организация образовательного процесса, при котором все дети, независимо от их физических, психических, интеллектуальных, культурно-этнических, языковых и иных особенностей, включены в общую систему образования.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0246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TotalTime>
  <Words>1773</Words>
  <Application>Microsoft Office PowerPoint</Application>
  <PresentationFormat>Широкоэкранный</PresentationFormat>
  <Paragraphs>112</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Arial Black</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Женя</dc:creator>
  <cp:lastModifiedBy>User</cp:lastModifiedBy>
  <cp:revision>15</cp:revision>
  <cp:lastPrinted>2023-08-28T07:39:32Z</cp:lastPrinted>
  <dcterms:created xsi:type="dcterms:W3CDTF">2023-07-03T05:24:30Z</dcterms:created>
  <dcterms:modified xsi:type="dcterms:W3CDTF">2023-08-30T07:48:46Z</dcterms:modified>
</cp:coreProperties>
</file>