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9"/>
  </p:notesMasterIdLst>
  <p:sldIdLst>
    <p:sldId id="256" r:id="rId2"/>
    <p:sldId id="260" r:id="rId3"/>
    <p:sldId id="258" r:id="rId4"/>
    <p:sldId id="266" r:id="rId5"/>
    <p:sldId id="316" r:id="rId6"/>
    <p:sldId id="317" r:id="rId7"/>
    <p:sldId id="315" r:id="rId8"/>
    <p:sldId id="291" r:id="rId9"/>
    <p:sldId id="314" r:id="rId10"/>
    <p:sldId id="318" r:id="rId11"/>
    <p:sldId id="324" r:id="rId12"/>
    <p:sldId id="319" r:id="rId13"/>
    <p:sldId id="320" r:id="rId14"/>
    <p:sldId id="321" r:id="rId15"/>
    <p:sldId id="322" r:id="rId16"/>
    <p:sldId id="323" r:id="rId17"/>
    <p:sldId id="293" r:id="rId18"/>
    <p:sldId id="294" r:id="rId19"/>
    <p:sldId id="274" r:id="rId20"/>
    <p:sldId id="276" r:id="rId21"/>
    <p:sldId id="271" r:id="rId22"/>
    <p:sldId id="286" r:id="rId23"/>
    <p:sldId id="287" r:id="rId24"/>
    <p:sldId id="288" r:id="rId25"/>
    <p:sldId id="289" r:id="rId26"/>
    <p:sldId id="331" r:id="rId27"/>
    <p:sldId id="332" r:id="rId28"/>
    <p:sldId id="290" r:id="rId29"/>
    <p:sldId id="296" r:id="rId30"/>
    <p:sldId id="297" r:id="rId31"/>
    <p:sldId id="298" r:id="rId32"/>
    <p:sldId id="299" r:id="rId33"/>
    <p:sldId id="304" r:id="rId34"/>
    <p:sldId id="301" r:id="rId35"/>
    <p:sldId id="303" r:id="rId36"/>
    <p:sldId id="281" r:id="rId37"/>
    <p:sldId id="283" r:id="rId38"/>
    <p:sldId id="257" r:id="rId39"/>
    <p:sldId id="339" r:id="rId40"/>
    <p:sldId id="302" r:id="rId41"/>
    <p:sldId id="326" r:id="rId42"/>
    <p:sldId id="338" r:id="rId43"/>
    <p:sldId id="328" r:id="rId44"/>
    <p:sldId id="329" r:id="rId45"/>
    <p:sldId id="330" r:id="rId46"/>
    <p:sldId id="334" r:id="rId47"/>
    <p:sldId id="305" r:id="rId48"/>
  </p:sldIdLst>
  <p:sldSz cx="9144000" cy="6858000" type="screen4x3"/>
  <p:notesSz cx="6858000" cy="9144000"/>
  <p:custDataLst>
    <p:tags r:id="rId5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5577" autoAdjust="0"/>
  </p:normalViewPr>
  <p:slideViewPr>
    <p:cSldViewPr>
      <p:cViewPr varScale="1">
        <p:scale>
          <a:sx n="78" d="100"/>
          <a:sy n="78" d="100"/>
        </p:scale>
        <p:origin x="12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96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1;&#1080;&#1085;&#1086;&#1084;\&#1055;&#1083;&#1072;&#1085;&#1099;\2023\&#1043;&#1088;&#1072;&#1092;&#1080;&#1082;%20&#1103;&#1085;&#1074;&#1072;&#1088;&#1100;%20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  <c:spPr>
        <a:noFill/>
        <a:ln>
          <a:noFill/>
        </a:ln>
        <a:effectLst/>
      </c:spPr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496-4C63-B58F-4A8D9F3BC923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496-4C63-B58F-4A8D9F3BC923}"/>
              </c:ext>
            </c:extLst>
          </c:dPt>
          <c:dLbls>
            <c:dLbl>
              <c:idx val="0"/>
              <c:layout>
                <c:manualLayout>
                  <c:x val="-0.23315240442752838"/>
                  <c:y val="-0.1370137780904769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lnSpc>
                        <a:spcPct val="90000"/>
                      </a:lnSpc>
                      <a:defRPr sz="16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F9D8B1B-4497-4C1C-8179-3F3DFC0E50AC}" type="CATEGORYNAME">
                      <a:rPr lang="ru-RU" smtClean="0"/>
                      <a:pPr>
                        <a:lnSpc>
                          <a:spcPct val="90000"/>
                        </a:lnSpc>
                        <a:defRPr sz="1600" b="1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aseline="0"/>
                      <a:t> </a:t>
                    </a:r>
                  </a:p>
                  <a:p>
                    <a:pPr>
                      <a:lnSpc>
                        <a:spcPct val="90000"/>
                      </a:lnSpc>
                      <a:defRPr sz="16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AA4512A-72FA-4471-B56B-7E3BC3DBB826}" type="VALUE">
                      <a:rPr lang="ru-RU" sz="2400" baseline="0" smtClean="0"/>
                      <a:pPr>
                        <a:lnSpc>
                          <a:spcPct val="90000"/>
                        </a:lnSpc>
                        <a:defRPr sz="1600" b="1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496-4C63-B58F-4A8D9F3BC923}"/>
                </c:ext>
              </c:extLst>
            </c:dLbl>
            <c:dLbl>
              <c:idx val="1"/>
              <c:layout>
                <c:manualLayout>
                  <c:x val="0.17861267924308777"/>
                  <c:y val="0.1263349056243896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lnSpc>
                        <a:spcPct val="90000"/>
                      </a:lnSpc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0105ABF-2AD9-4A35-8979-AD791CE0228C}" type="CATEGORYNAME">
                      <a:rPr lang="ru-RU" smtClean="0">
                        <a:solidFill>
                          <a:schemeClr val="bg1"/>
                        </a:solidFill>
                      </a:rPr>
                      <a:pPr>
                        <a:lnSpc>
                          <a:spcPct val="90000"/>
                        </a:lnSpc>
                        <a:defRPr sz="16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aseline="0"/>
                      <a:t> </a:t>
                    </a:r>
                  </a:p>
                  <a:p>
                    <a:pPr>
                      <a:lnSpc>
                        <a:spcPct val="90000"/>
                      </a:lnSpc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30E0343-FDD3-46AC-9D41-7C28B41875CB}" type="VALUE">
                      <a:rPr lang="ru-RU" sz="2400" baseline="0" smtClean="0">
                        <a:solidFill>
                          <a:schemeClr val="bg1"/>
                        </a:solidFill>
                      </a:rPr>
                      <a:pPr>
                        <a:lnSpc>
                          <a:spcPct val="90000"/>
                        </a:lnSpc>
                        <a:defRPr sz="16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662950000000001"/>
                      <c:h val="0.3638541000000000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496-4C63-B58F-4A8D9F3BC9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 smtId="4294967295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Лист1!$A$1:$A$2</c:f>
              <c:strCache>
                <c:ptCount val="2"/>
                <c:pt idx="0">
                  <c:v>Обязательная часть</c:v>
                </c:pt>
                <c:pt idx="1">
                  <c:v>Часть, формируемая участниками образовательных отношений</c:v>
                </c:pt>
              </c:strCache>
            </c:strRef>
          </c:cat>
          <c:val>
            <c:numRef>
              <c:f>Лист1!$B$1:$B$2</c:f>
              <c:numCache>
                <c:formatCode>0%</c:formatCode>
                <c:ptCount val="2"/>
                <c:pt idx="0">
                  <c:v>0.6</c:v>
                </c:pt>
                <c:pt idx="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96-4C63-B58F-4A8D9F3BC9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9A6438-F1B7-4EC7-A6C6-D84E4A38C69F}" type="doc">
      <dgm:prSet loTypeId="urn:microsoft.com/office/officeart/2005/8/layout/vList2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BC8547D3-B000-4B33-AE0E-DA55C71FD135}" type="parTrans" cxnId="{F01F2D37-C7E3-4B9A-BB5B-B638FC4E8D97}">
      <dgm:prSet/>
      <dgm:spPr/>
      <dgm:t>
        <a:bodyPr/>
        <a:lstStyle/>
        <a:p>
          <a:endParaRPr lang="ru-RU"/>
        </a:p>
      </dgm:t>
    </dgm:pt>
    <dgm:pt modelId="{1E818A2D-4255-4872-A030-1A2966C776A5}">
      <dgm:prSet/>
      <dgm:spPr/>
      <dgm:t>
        <a:bodyPr/>
        <a:lstStyle/>
        <a:p>
          <a:pPr rtl="0"/>
          <a:r>
            <a:rPr lang="ru-RU" b="1" i="1" dirty="0" smtClean="0"/>
            <a:t>«Обеспечение доступности качества дошкольного образования в условиях введения федеральной образовательной программы»</a:t>
          </a:r>
        </a:p>
      </dgm:t>
    </dgm:pt>
    <dgm:pt modelId="{00105C33-AAD2-43B3-AA9D-A2BF7CB9B8D4}" type="sibTrans" cxnId="{F01F2D37-C7E3-4B9A-BB5B-B638FC4E8D97}">
      <dgm:prSet/>
      <dgm:spPr/>
      <dgm:t>
        <a:bodyPr/>
        <a:lstStyle/>
        <a:p>
          <a:endParaRPr lang="ru-RU"/>
        </a:p>
      </dgm:t>
    </dgm:pt>
    <dgm:pt modelId="{B744DE04-5785-45FE-8092-87C1EC6EBF20}" type="pres">
      <dgm:prSet presAssocID="{9F9A6438-F1B7-4EC7-A6C6-D84E4A38C6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B03517-7AFA-484D-8E10-7053706FEECF}" type="pres">
      <dgm:prSet presAssocID="{1E818A2D-4255-4872-A030-1A2966C776A5}" presName="parentText" presStyleLbl="node1" presStyleIdx="0" presStyleCnt="1" custLinFactNeighborX="-152" custLinFactNeighborY="-19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6F1A81-FCD7-4307-93C1-331BDA03AF8D}" type="presOf" srcId="{1E818A2D-4255-4872-A030-1A2966C776A5}" destId="{44B03517-7AFA-484D-8E10-7053706FEECF}" srcOrd="0" destOrd="0" presId="urn:microsoft.com/office/officeart/2005/8/layout/vList2"/>
    <dgm:cxn modelId="{8419ACA2-E999-4187-A479-E2C61898CFB4}" type="presOf" srcId="{9F9A6438-F1B7-4EC7-A6C6-D84E4A38C69F}" destId="{B744DE04-5785-45FE-8092-87C1EC6EBF20}" srcOrd="0" destOrd="0" presId="urn:microsoft.com/office/officeart/2005/8/layout/vList2"/>
    <dgm:cxn modelId="{F01F2D37-C7E3-4B9A-BB5B-B638FC4E8D97}" srcId="{9F9A6438-F1B7-4EC7-A6C6-D84E4A38C69F}" destId="{1E818A2D-4255-4872-A030-1A2966C776A5}" srcOrd="0" destOrd="0" parTransId="{BC8547D3-B000-4B33-AE0E-DA55C71FD135}" sibTransId="{00105C33-AAD2-43B3-AA9D-A2BF7CB9B8D4}"/>
    <dgm:cxn modelId="{E5652C2B-7BC9-4755-81A1-93066ADC8538}" type="presParOf" srcId="{B744DE04-5785-45FE-8092-87C1EC6EBF20}" destId="{44B03517-7AFA-484D-8E10-7053706FEEC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main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9A6438-F1B7-4EC7-A6C6-D84E4A38C69F}" type="doc">
      <dgm:prSet loTypeId="urn:microsoft.com/office/officeart/2005/8/layout/vList2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BC8547D3-B000-4B33-AE0E-DA55C71FD135}" type="parTrans" cxnId="{3547BC88-ABCB-4A29-886D-EEDDD35B3047}">
      <dgm:prSet/>
      <dgm:spPr/>
      <dgm:t>
        <a:bodyPr/>
        <a:lstStyle/>
        <a:p>
          <a:endParaRPr lang="ru-RU"/>
        </a:p>
      </dgm:t>
    </dgm:pt>
    <dgm:pt modelId="{1E818A2D-4255-4872-A030-1A2966C776A5}">
      <dgm:prSet/>
      <dgm:spPr/>
      <dgm:t>
        <a:bodyPr/>
        <a:lstStyle/>
        <a:p>
          <a:pPr rtl="0"/>
          <a:r>
            <a:rPr lang="ru-RU" b="1" i="1" dirty="0" smtClean="0"/>
            <a:t>«Обеспечение доступности качества дошкольного образования в условиях введения федеральной образовательной программы»</a:t>
          </a:r>
        </a:p>
      </dgm:t>
    </dgm:pt>
    <dgm:pt modelId="{00105C33-AAD2-43B3-AA9D-A2BF7CB9B8D4}" type="sibTrans" cxnId="{3547BC88-ABCB-4A29-886D-EEDDD35B3047}">
      <dgm:prSet/>
      <dgm:spPr/>
      <dgm:t>
        <a:bodyPr/>
        <a:lstStyle/>
        <a:p>
          <a:endParaRPr lang="ru-RU"/>
        </a:p>
      </dgm:t>
    </dgm:pt>
    <dgm:pt modelId="{B744DE04-5785-45FE-8092-87C1EC6EBF20}" type="pres">
      <dgm:prSet presAssocID="{9F9A6438-F1B7-4EC7-A6C6-D84E4A38C6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B03517-7AFA-484D-8E10-7053706FEECF}" type="pres">
      <dgm:prSet presAssocID="{1E818A2D-4255-4872-A030-1A2966C776A5}" presName="parentText" presStyleLbl="node1" presStyleIdx="0" presStyleCnt="1" custLinFactY="61107" custLinFactNeighborX="2679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68FAB5-8B03-4CA7-A223-6A17BA96C2C7}" type="presOf" srcId="{1E818A2D-4255-4872-A030-1A2966C776A5}" destId="{44B03517-7AFA-484D-8E10-7053706FEECF}" srcOrd="0" destOrd="0" presId="urn:microsoft.com/office/officeart/2005/8/layout/vList2"/>
    <dgm:cxn modelId="{3547BC88-ABCB-4A29-886D-EEDDD35B3047}" srcId="{9F9A6438-F1B7-4EC7-A6C6-D84E4A38C69F}" destId="{1E818A2D-4255-4872-A030-1A2966C776A5}" srcOrd="0" destOrd="0" parTransId="{BC8547D3-B000-4B33-AE0E-DA55C71FD135}" sibTransId="{00105C33-AAD2-43B3-AA9D-A2BF7CB9B8D4}"/>
    <dgm:cxn modelId="{43ED9382-5D4A-402B-B7E3-F11E1CCE82A3}" type="presOf" srcId="{9F9A6438-F1B7-4EC7-A6C6-D84E4A38C69F}" destId="{B744DE04-5785-45FE-8092-87C1EC6EBF20}" srcOrd="0" destOrd="0" presId="urn:microsoft.com/office/officeart/2005/8/layout/vList2"/>
    <dgm:cxn modelId="{D8B4F26D-ACC5-4D82-9C8C-6E8E74565D65}" type="presParOf" srcId="{B744DE04-5785-45FE-8092-87C1EC6EBF20}" destId="{44B03517-7AFA-484D-8E10-7053706FEEC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main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883C1F-53C6-4EB4-AF96-C7E0A9CB61E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1E4615-9367-44F8-8846-5FB1362C52D1}" type="parTrans" cxnId="{EE0E5CC2-6A9E-44FF-AB37-357602BDDFEB}">
      <dgm:prSet/>
      <dgm:spPr/>
      <dgm:t>
        <a:bodyPr/>
        <a:lstStyle/>
        <a:p>
          <a:endParaRPr lang="ru-RU"/>
        </a:p>
      </dgm:t>
    </dgm:pt>
    <dgm:pt modelId="{DFCF2A0F-CD91-4689-83EA-D68D1AEF4D2D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2000" b="1" u="sng" smtClean="0">
              <a:solidFill>
                <a:schemeClr val="tx1"/>
              </a:solidFill>
            </a:rPr>
            <a:t>Приказ Министерства просвещения РФ от 25.11.2022 №1028</a:t>
          </a:r>
          <a:br>
            <a:rPr lang="ru-RU" sz="2000" b="1" u="sng" smtClean="0">
              <a:solidFill>
                <a:schemeClr val="tx1"/>
              </a:solidFill>
            </a:rPr>
          </a:br>
          <a:r>
            <a:rPr lang="ru-RU" sz="2000" b="1" u="sng" smtClean="0">
              <a:solidFill>
                <a:schemeClr val="tx1"/>
              </a:solidFill>
            </a:rPr>
            <a:t>«Об утверждении федеральной образовательной программы дошкольного образования»</a:t>
          </a:r>
        </a:p>
      </dgm:t>
    </dgm:pt>
    <dgm:pt modelId="{27D4C046-2FD2-476E-A1E8-B65E9E6DB1C9}" type="parTrans" cxnId="{FDC06DE3-F8C2-4798-8937-682F36D5718A}">
      <dgm:prSet/>
      <dgm:spPr/>
      <dgm:t>
        <a:bodyPr/>
        <a:lstStyle/>
        <a:p>
          <a:endParaRPr lang="ru-RU"/>
        </a:p>
      </dgm:t>
    </dgm:pt>
    <dgm:pt modelId="{A685D7D5-0462-4BFD-A3ED-BBE5B10D16FB}">
      <dgm:prSet custT="1"/>
      <dgm:spPr/>
      <dgm:t>
        <a:bodyPr/>
        <a:lstStyle/>
        <a:p>
          <a:pPr algn="ctr"/>
          <a:r>
            <a:rPr lang="ru-RU" sz="1800" b="1" u="sng" smtClean="0">
              <a:solidFill>
                <a:schemeClr val="tx1"/>
              </a:solidFill>
            </a:rPr>
            <a:t>РЕКОМЕНДАЦИИ ПО ФОРМИРОВАНИЮ ИНФРАСТРУКТУРЫ ДОШКОЛЬНЫХ ОБРАЗОВАТЕЛЬНЫХ ОРГАНИЗАЦИЙ И КОМПЛЕКТАЦИИ УЧЕБНО-МЕТОДИЧЕСКИХ МАТЕРИАЛОВ В ЦЕЛЯХ РЕАЛИЗАЦИИ ОБРАЗОВАТЕЛЬНЫХ ПРОГРАММ ДОШКОЛЬНОГО ОБРАЗОВАНИЯ</a:t>
          </a:r>
          <a:endParaRPr lang="ru-RU" sz="1800" b="1" u="sng">
            <a:solidFill>
              <a:schemeClr val="tx1"/>
            </a:solidFill>
          </a:endParaRPr>
        </a:p>
      </dgm:t>
    </dgm:pt>
    <dgm:pt modelId="{8484C93F-BEFA-4F59-B833-C8A30C6BACDC}" type="sibTrans" cxnId="{FDC06DE3-F8C2-4798-8937-682F36D5718A}">
      <dgm:prSet/>
      <dgm:spPr/>
      <dgm:t>
        <a:bodyPr/>
        <a:lstStyle/>
        <a:p>
          <a:endParaRPr lang="ru-RU"/>
        </a:p>
      </dgm:t>
    </dgm:pt>
    <dgm:pt modelId="{90AFE6A3-42BC-4E86-8144-6E39FF125152}" type="sibTrans" cxnId="{EE0E5CC2-6A9E-44FF-AB37-357602BDDFEB}">
      <dgm:prSet/>
      <dgm:spPr/>
      <dgm:t>
        <a:bodyPr/>
        <a:lstStyle/>
        <a:p>
          <a:endParaRPr lang="ru-RU"/>
        </a:p>
      </dgm:t>
    </dgm:pt>
    <dgm:pt modelId="{1D0F6F2C-0577-432D-8732-2703EB12AB07}" type="parTrans" cxnId="{C0CA9061-E341-408D-A6B1-421D4ADE72B1}">
      <dgm:prSet/>
      <dgm:spPr/>
      <dgm:t>
        <a:bodyPr/>
        <a:lstStyle/>
        <a:p>
          <a:endParaRPr lang="ru-RU"/>
        </a:p>
      </dgm:t>
    </dgm:pt>
    <dgm:pt modelId="{53ECAF3D-0D6A-4D0C-9DDF-5C2BD73E6F31}">
      <dgm:prSet phldrT="[Текст]"/>
      <dgm:spPr/>
      <dgm:t>
        <a:bodyPr/>
        <a:lstStyle/>
        <a:p>
          <a:r>
            <a:rPr lang="ru-RU" smtClean="0"/>
            <a:t>Дорожная карта введения ФОП ДО</a:t>
          </a:r>
          <a:endParaRPr lang="ru-RU"/>
        </a:p>
      </dgm:t>
    </dgm:pt>
    <dgm:pt modelId="{E3177B9D-2B31-4D79-B4C2-21CE90531944}" type="parTrans" cxnId="{082053AA-1A79-49A2-94A5-269EB62BF1E1}">
      <dgm:prSet/>
      <dgm:spPr/>
      <dgm:t>
        <a:bodyPr/>
        <a:lstStyle/>
        <a:p>
          <a:endParaRPr lang="ru-RU"/>
        </a:p>
      </dgm:t>
    </dgm:pt>
    <dgm:pt modelId="{044070C4-0CF9-41CF-8BA6-F7A177F5C9A0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/>
          </a:pPr>
          <a:r>
            <a:rPr lang="ru-RU" smtClean="0"/>
            <a:t>Рабочая группа</a:t>
          </a:r>
          <a:endParaRPr lang="ru-RU"/>
        </a:p>
      </dgm:t>
    </dgm:pt>
    <dgm:pt modelId="{B8A1E3E2-273D-4383-AC7F-D19CD8E29196}" type="sibTrans" cxnId="{082053AA-1A79-49A2-94A5-269EB62BF1E1}">
      <dgm:prSet/>
      <dgm:spPr/>
      <dgm:t>
        <a:bodyPr/>
        <a:lstStyle/>
        <a:p>
          <a:endParaRPr lang="ru-RU"/>
        </a:p>
      </dgm:t>
    </dgm:pt>
    <dgm:pt modelId="{957A1066-41B1-4C72-AC40-3FF47F42628C}" type="parTrans" cxnId="{9B3978F0-9451-4685-9B93-5AC15CCA1241}">
      <dgm:prSet/>
      <dgm:spPr/>
      <dgm:t>
        <a:bodyPr/>
        <a:lstStyle/>
        <a:p>
          <a:endParaRPr lang="ru-RU"/>
        </a:p>
      </dgm:t>
    </dgm:pt>
    <dgm:pt modelId="{0ECFB321-37EB-42A6-9AC4-19C46163AC14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/>
          </a:pPr>
          <a:r>
            <a:rPr lang="ru-RU" smtClean="0"/>
            <a:t>Корректировка НПА ДОО и НПА по планированию</a:t>
          </a:r>
          <a:endParaRPr lang="ru-RU"/>
        </a:p>
      </dgm:t>
    </dgm:pt>
    <dgm:pt modelId="{270ABDC2-A20A-48AF-A612-5EAB2CCD4CB0}" type="sibTrans" cxnId="{9B3978F0-9451-4685-9B93-5AC15CCA1241}">
      <dgm:prSet/>
      <dgm:spPr/>
      <dgm:t>
        <a:bodyPr/>
        <a:lstStyle/>
        <a:p>
          <a:endParaRPr lang="ru-RU"/>
        </a:p>
      </dgm:t>
    </dgm:pt>
    <dgm:pt modelId="{56F33161-D588-434D-A355-CEA2EEEF8106}" type="parTrans" cxnId="{69C39587-65A1-4D06-A73F-F615A0C40769}">
      <dgm:prSet/>
      <dgm:spPr/>
      <dgm:t>
        <a:bodyPr/>
        <a:lstStyle/>
        <a:p>
          <a:endParaRPr lang="ru-RU"/>
        </a:p>
      </dgm:t>
    </dgm:pt>
    <dgm:pt modelId="{F94E7DC7-5B8D-4695-BFE0-C9F86CF35CCB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/>
          </a:pPr>
          <a:r>
            <a:rPr lang="ru-RU" smtClean="0"/>
            <a:t>Система мет. мероприятий </a:t>
          </a:r>
          <a:endParaRPr lang="ru-RU"/>
        </a:p>
      </dgm:t>
    </dgm:pt>
    <dgm:pt modelId="{8CB785BB-3EB0-4D08-86CE-0BA1AAB4B234}" type="sibTrans" cxnId="{69C39587-65A1-4D06-A73F-F615A0C40769}">
      <dgm:prSet/>
      <dgm:spPr/>
      <dgm:t>
        <a:bodyPr/>
        <a:lstStyle/>
        <a:p>
          <a:endParaRPr lang="ru-RU"/>
        </a:p>
      </dgm:t>
    </dgm:pt>
    <dgm:pt modelId="{511C2B67-EDF6-4616-A333-193D7C0441E7}" type="parTrans" cxnId="{108CEA0A-FA09-41E7-8B24-02CB4B8052B0}">
      <dgm:prSet/>
      <dgm:spPr/>
      <dgm:t>
        <a:bodyPr/>
        <a:lstStyle/>
        <a:p>
          <a:endParaRPr lang="ru-RU"/>
        </a:p>
      </dgm:t>
    </dgm:pt>
    <dgm:pt modelId="{3D2BF88D-7D2B-4C93-8595-F46AD44A4B12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/>
          </a:pPr>
          <a:r>
            <a:rPr lang="ru-RU" smtClean="0"/>
            <a:t>Кадровое обеспечение, </a:t>
          </a:r>
          <a:endParaRPr lang="ru-RU"/>
        </a:p>
      </dgm:t>
    </dgm:pt>
    <dgm:pt modelId="{47D42B63-3FFE-4D67-A553-829080233D45}" type="sibTrans" cxnId="{108CEA0A-FA09-41E7-8B24-02CB4B8052B0}">
      <dgm:prSet/>
      <dgm:spPr/>
      <dgm:t>
        <a:bodyPr/>
        <a:lstStyle/>
        <a:p>
          <a:endParaRPr lang="ru-RU"/>
        </a:p>
      </dgm:t>
    </dgm:pt>
    <dgm:pt modelId="{F328099C-B7F5-4B5D-B75C-857212ED5932}" type="parTrans" cxnId="{E1DA33B8-DF57-4440-8436-11A3C46C913D}">
      <dgm:prSet/>
      <dgm:spPr/>
      <dgm:t>
        <a:bodyPr/>
        <a:lstStyle/>
        <a:p>
          <a:endParaRPr/>
        </a:p>
      </dgm:t>
    </dgm:pt>
    <dgm:pt modelId="{41FDABBB-716E-4B45-AAE2-82DCEF06EF7A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/>
          </a:pPr>
          <a:r>
            <a:rPr lang="ru-RU" smtClean="0"/>
            <a:t>ПК по введению ФОП ДО</a:t>
          </a:r>
          <a:endParaRPr lang="ru-RU"/>
        </a:p>
      </dgm:t>
    </dgm:pt>
    <dgm:pt modelId="{1531EC2A-95A2-43F0-80C3-58C49EACEABC}" type="sibTrans" cxnId="{E1DA33B8-DF57-4440-8436-11A3C46C913D}">
      <dgm:prSet/>
      <dgm:spPr/>
      <dgm:t>
        <a:bodyPr/>
        <a:lstStyle/>
        <a:p>
          <a:endParaRPr/>
        </a:p>
      </dgm:t>
    </dgm:pt>
    <dgm:pt modelId="{0BF45010-37B8-4048-9F08-54FE1744B206}" type="parTrans" cxnId="{43CAABCC-6410-4CB7-B6B5-47FF760FF5CC}">
      <dgm:prSet/>
      <dgm:spPr/>
      <dgm:t>
        <a:bodyPr/>
        <a:lstStyle/>
        <a:p>
          <a:endParaRPr lang="ru-RU"/>
        </a:p>
      </dgm:t>
    </dgm:pt>
    <dgm:pt modelId="{E2E496C4-D21F-4C24-88A5-7AC51A0B4295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/>
          </a:pPr>
          <a:r>
            <a:rPr lang="ru-RU" smtClean="0"/>
            <a:t>Творческие группы по дефицитам и рискам</a:t>
          </a:r>
          <a:endParaRPr lang="ru-RU"/>
        </a:p>
      </dgm:t>
    </dgm:pt>
    <dgm:pt modelId="{9BDA6254-B339-4905-BBF9-4F1C7C40C719}" type="sibTrans" cxnId="{43CAABCC-6410-4CB7-B6B5-47FF760FF5CC}">
      <dgm:prSet/>
      <dgm:spPr/>
      <dgm:t>
        <a:bodyPr/>
        <a:lstStyle/>
        <a:p>
          <a:endParaRPr lang="ru-RU"/>
        </a:p>
      </dgm:t>
    </dgm:pt>
    <dgm:pt modelId="{41F2B9E6-7493-4E79-8B35-6E91C0AD4F7C}" type="parTrans" cxnId="{67BC4985-F480-458E-A867-B80DCCAEAB7F}">
      <dgm:prSet/>
      <dgm:spPr/>
      <dgm:t>
        <a:bodyPr/>
        <a:lstStyle/>
        <a:p>
          <a:endParaRPr lang="ru-RU"/>
        </a:p>
      </dgm:t>
    </dgm:pt>
    <dgm:pt modelId="{D2D26503-2FB0-492A-BC32-1E109CB2EE2B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/>
          </a:pPr>
          <a:r>
            <a:rPr lang="ru-RU" smtClean="0"/>
            <a:t>Отчетность и информирование, сайт</a:t>
          </a:r>
          <a:endParaRPr lang="ru-RU"/>
        </a:p>
      </dgm:t>
    </dgm:pt>
    <dgm:pt modelId="{7BF1A7D0-88FF-4EFF-AB01-D96636584509}" type="sibTrans" cxnId="{67BC4985-F480-458E-A867-B80DCCAEAB7F}">
      <dgm:prSet/>
      <dgm:spPr/>
      <dgm:t>
        <a:bodyPr/>
        <a:lstStyle/>
        <a:p>
          <a:endParaRPr lang="ru-RU"/>
        </a:p>
      </dgm:t>
    </dgm:pt>
    <dgm:pt modelId="{9F6BDB0E-9A97-482A-A70F-E9A64702F54B}" type="parTrans" cxnId="{5E952176-CDD3-41AB-BDEE-61E81DCC5239}">
      <dgm:prSet/>
      <dgm:spPr/>
      <dgm:t>
        <a:bodyPr/>
        <a:lstStyle/>
        <a:p>
          <a:endParaRPr lang="ru-RU"/>
        </a:p>
      </dgm:t>
    </dgm:pt>
    <dgm:pt modelId="{0B265240-9DDC-43D4-A295-E4D7DDA069C4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/>
          </a:pPr>
          <a:r>
            <a:rPr lang="ru-RU" smtClean="0"/>
            <a:t>Ресурсное обеспечение, оснащенность ППРС с учетом ФОП ДО</a:t>
          </a:r>
          <a:endParaRPr lang="ru-RU"/>
        </a:p>
      </dgm:t>
    </dgm:pt>
    <dgm:pt modelId="{5662F964-38E9-4110-9C6E-83A076FBA0BC}" type="sibTrans" cxnId="{5E952176-CDD3-41AB-BDEE-61E81DCC5239}">
      <dgm:prSet/>
      <dgm:spPr/>
      <dgm:t>
        <a:bodyPr/>
        <a:lstStyle/>
        <a:p>
          <a:endParaRPr lang="ru-RU"/>
        </a:p>
      </dgm:t>
    </dgm:pt>
    <dgm:pt modelId="{BE18BE35-D870-44C4-8EB5-1F8DF4B77B64}" type="parTrans" cxnId="{2DE92C5A-5E6B-476A-9412-B71899A77F90}">
      <dgm:prSet/>
      <dgm:spPr/>
      <dgm:t>
        <a:bodyPr/>
        <a:lstStyle/>
        <a:p>
          <a:endParaRPr lang="ru-RU"/>
        </a:p>
      </dgm:t>
    </dgm:pt>
    <dgm:pt modelId="{57527BE3-81D4-4E01-8970-2004201253D8}">
      <dgm:prSet phldrT="[Текст]"/>
      <dgm:spPr/>
      <dgm:t>
        <a:bodyPr/>
        <a:lstStyle/>
        <a:p>
          <a:pPr marL="285750" indent="0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/>
        </a:p>
      </dgm:t>
    </dgm:pt>
    <dgm:pt modelId="{B32D8E64-5D80-403A-BC77-36423BE54EB8}" type="sibTrans" cxnId="{2DE92C5A-5E6B-476A-9412-B71899A77F90}">
      <dgm:prSet/>
      <dgm:spPr/>
      <dgm:t>
        <a:bodyPr/>
        <a:lstStyle/>
        <a:p>
          <a:endParaRPr lang="ru-RU"/>
        </a:p>
      </dgm:t>
    </dgm:pt>
    <dgm:pt modelId="{AE3EC66F-7819-49CC-9630-D9D64F86CCDF}" type="sibTrans" cxnId="{C0CA9061-E341-408D-A6B1-421D4ADE72B1}">
      <dgm:prSet/>
      <dgm:spPr/>
      <dgm:t>
        <a:bodyPr/>
        <a:lstStyle/>
        <a:p>
          <a:endParaRPr lang="ru-RU"/>
        </a:p>
      </dgm:t>
    </dgm:pt>
    <dgm:pt modelId="{8417BFA3-09CE-4B5A-A64A-020F64435C03}" type="pres">
      <dgm:prSet presAssocID="{13883C1F-53C6-4EB4-AF96-C7E0A9CB61E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7EE3B9-23B8-472A-A05E-1FE0B7CB410A}" type="pres">
      <dgm:prSet presAssocID="{DFCF2A0F-CD91-4689-83EA-D68D1AEF4D2D}" presName="composite" presStyleCnt="0"/>
      <dgm:spPr/>
      <dgm:t>
        <a:bodyPr/>
        <a:lstStyle/>
        <a:p>
          <a:endParaRPr/>
        </a:p>
      </dgm:t>
    </dgm:pt>
    <dgm:pt modelId="{ED8264D5-8619-46BB-9689-44C1BC511C47}" type="pres">
      <dgm:prSet presAssocID="{DFCF2A0F-CD91-4689-83EA-D68D1AEF4D2D}" presName="parTx" presStyleLbl="alignNode1" presStyleIdx="0" presStyleCnt="2" custScaleX="110373" custScaleY="365102" custLinFactNeighborX="5615" custLinFactNeighborY="-941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8B056E-39E0-4965-B47D-3B89FE078FA0}" type="pres">
      <dgm:prSet presAssocID="{DFCF2A0F-CD91-4689-83EA-D68D1AEF4D2D}" presName="desTx" presStyleLbl="alignAccFollowNode1" presStyleIdx="0" presStyleCnt="2" custScaleX="117679" custScaleY="69984" custLinFactNeighborX="-1" custLinFactNeighborY="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C8BB7E-7F06-4A3A-BA47-A0098563CF0D}" type="pres">
      <dgm:prSet presAssocID="{90AFE6A3-42BC-4E86-8144-6E39FF125152}" presName="space" presStyleCnt="0"/>
      <dgm:spPr/>
      <dgm:t>
        <a:bodyPr/>
        <a:lstStyle/>
        <a:p>
          <a:endParaRPr/>
        </a:p>
      </dgm:t>
    </dgm:pt>
    <dgm:pt modelId="{7DFD2B59-4A48-42DE-96C8-85DD6AEA6FE9}" type="pres">
      <dgm:prSet presAssocID="{53ECAF3D-0D6A-4D0C-9DDF-5C2BD73E6F31}" presName="composite" presStyleCnt="0"/>
      <dgm:spPr/>
      <dgm:t>
        <a:bodyPr/>
        <a:lstStyle/>
        <a:p>
          <a:endParaRPr/>
        </a:p>
      </dgm:t>
    </dgm:pt>
    <dgm:pt modelId="{1C60C038-1E87-4359-9D00-60C6FA045444}" type="pres">
      <dgm:prSet presAssocID="{53ECAF3D-0D6A-4D0C-9DDF-5C2BD73E6F31}" presName="parTx" presStyleLbl="alignNode1" presStyleIdx="1" presStyleCnt="2" custScaleX="110098" custLinFactY="-62327" custLinFactNeighborX="-2671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22C01C-FDEE-42D0-9B15-E1BDC9884BD7}" type="pres">
      <dgm:prSet presAssocID="{53ECAF3D-0D6A-4D0C-9DDF-5C2BD73E6F31}" presName="desTx" presStyleLbl="alignAccFollowNode1" presStyleIdx="1" presStyleCnt="2" custScaleX="107613" custScaleY="110659" custLinFactNeighborX="-4444" custLinFactNeighborY="-98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C06DE3-F8C2-4798-8937-682F36D5718A}" srcId="{DFCF2A0F-CD91-4689-83EA-D68D1AEF4D2D}" destId="{A685D7D5-0462-4BFD-A3ED-BBE5B10D16FB}" srcOrd="0" destOrd="0" parTransId="{27D4C046-2FD2-476E-A1E8-B65E9E6DB1C9}" sibTransId="{8484C93F-BEFA-4F59-B833-C8A30C6BACDC}"/>
    <dgm:cxn modelId="{870ED49F-F9BD-44C3-AE04-C55221CDC2AF}" type="presOf" srcId="{A685D7D5-0462-4BFD-A3ED-BBE5B10D16FB}" destId="{D48B056E-39E0-4965-B47D-3B89FE078FA0}" srcOrd="0" destOrd="0" presId="urn:microsoft.com/office/officeart/2005/8/layout/hList1"/>
    <dgm:cxn modelId="{67BC4985-F480-458E-A867-B80DCCAEAB7F}" srcId="{53ECAF3D-0D6A-4D0C-9DDF-5C2BD73E6F31}" destId="{D2D26503-2FB0-492A-BC32-1E109CB2EE2B}" srcOrd="6" destOrd="0" parTransId="{41F2B9E6-7493-4E79-8B35-6E91C0AD4F7C}" sibTransId="{7BF1A7D0-88FF-4EFF-AB01-D96636584509}"/>
    <dgm:cxn modelId="{C57C8D78-F8B6-4E18-A423-10D8F545B0B8}" type="presOf" srcId="{41FDABBB-716E-4B45-AAE2-82DCEF06EF7A}" destId="{7522C01C-FDEE-42D0-9B15-E1BDC9884BD7}" srcOrd="0" destOrd="4" presId="urn:microsoft.com/office/officeart/2005/8/layout/hList1"/>
    <dgm:cxn modelId="{43CAABCC-6410-4CB7-B6B5-47FF760FF5CC}" srcId="{53ECAF3D-0D6A-4D0C-9DDF-5C2BD73E6F31}" destId="{E2E496C4-D21F-4C24-88A5-7AC51A0B4295}" srcOrd="5" destOrd="0" parTransId="{0BF45010-37B8-4048-9F08-54FE1744B206}" sibTransId="{9BDA6254-B339-4905-BBF9-4F1C7C40C719}"/>
    <dgm:cxn modelId="{9B471E7A-1217-4357-B01E-89185B554649}" type="presOf" srcId="{53ECAF3D-0D6A-4D0C-9DDF-5C2BD73E6F31}" destId="{1C60C038-1E87-4359-9D00-60C6FA045444}" srcOrd="0" destOrd="0" presId="urn:microsoft.com/office/officeart/2005/8/layout/hList1"/>
    <dgm:cxn modelId="{A0388B62-909F-44BF-B3A5-96DBA4BB18BF}" type="presOf" srcId="{D2D26503-2FB0-492A-BC32-1E109CB2EE2B}" destId="{7522C01C-FDEE-42D0-9B15-E1BDC9884BD7}" srcOrd="0" destOrd="6" presId="urn:microsoft.com/office/officeart/2005/8/layout/hList1"/>
    <dgm:cxn modelId="{EE0E5CC2-6A9E-44FF-AB37-357602BDDFEB}" srcId="{13883C1F-53C6-4EB4-AF96-C7E0A9CB61E1}" destId="{DFCF2A0F-CD91-4689-83EA-D68D1AEF4D2D}" srcOrd="0" destOrd="0" parTransId="{E71E4615-9367-44F8-8846-5FB1362C52D1}" sibTransId="{90AFE6A3-42BC-4E86-8144-6E39FF125152}"/>
    <dgm:cxn modelId="{E1DA33B8-DF57-4440-8436-11A3C46C913D}" srcId="{53ECAF3D-0D6A-4D0C-9DDF-5C2BD73E6F31}" destId="{41FDABBB-716E-4B45-AAE2-82DCEF06EF7A}" srcOrd="4" destOrd="0" parTransId="{F328099C-B7F5-4B5D-B75C-857212ED5932}" sibTransId="{1531EC2A-95A2-43F0-80C3-58C49EACEABC}"/>
    <dgm:cxn modelId="{2DE92C5A-5E6B-476A-9412-B71899A77F90}" srcId="{53ECAF3D-0D6A-4D0C-9DDF-5C2BD73E6F31}" destId="{57527BE3-81D4-4E01-8970-2004201253D8}" srcOrd="8" destOrd="0" parTransId="{BE18BE35-D870-44C4-8EB5-1F8DF4B77B64}" sibTransId="{B32D8E64-5D80-403A-BC77-36423BE54EB8}"/>
    <dgm:cxn modelId="{108CEA0A-FA09-41E7-8B24-02CB4B8052B0}" srcId="{53ECAF3D-0D6A-4D0C-9DDF-5C2BD73E6F31}" destId="{3D2BF88D-7D2B-4C93-8595-F46AD44A4B12}" srcOrd="3" destOrd="0" parTransId="{511C2B67-EDF6-4616-A333-193D7C0441E7}" sibTransId="{47D42B63-3FFE-4D67-A553-829080233D45}"/>
    <dgm:cxn modelId="{7E117016-41B6-4CD1-AFD4-0C14EA26A3CD}" type="presOf" srcId="{0ECFB321-37EB-42A6-9AC4-19C46163AC14}" destId="{7522C01C-FDEE-42D0-9B15-E1BDC9884BD7}" srcOrd="0" destOrd="1" presId="urn:microsoft.com/office/officeart/2005/8/layout/hList1"/>
    <dgm:cxn modelId="{9B3978F0-9451-4685-9B93-5AC15CCA1241}" srcId="{53ECAF3D-0D6A-4D0C-9DDF-5C2BD73E6F31}" destId="{0ECFB321-37EB-42A6-9AC4-19C46163AC14}" srcOrd="1" destOrd="0" parTransId="{957A1066-41B1-4C72-AC40-3FF47F42628C}" sibTransId="{270ABDC2-A20A-48AF-A612-5EAB2CCD4CB0}"/>
    <dgm:cxn modelId="{5E952176-CDD3-41AB-BDEE-61E81DCC5239}" srcId="{53ECAF3D-0D6A-4D0C-9DDF-5C2BD73E6F31}" destId="{0B265240-9DDC-43D4-A295-E4D7DDA069C4}" srcOrd="7" destOrd="0" parTransId="{9F6BDB0E-9A97-482A-A70F-E9A64702F54B}" sibTransId="{5662F964-38E9-4110-9C6E-83A076FBA0BC}"/>
    <dgm:cxn modelId="{082053AA-1A79-49A2-94A5-269EB62BF1E1}" srcId="{53ECAF3D-0D6A-4D0C-9DDF-5C2BD73E6F31}" destId="{044070C4-0CF9-41CF-8BA6-F7A177F5C9A0}" srcOrd="0" destOrd="0" parTransId="{E3177B9D-2B31-4D79-B4C2-21CE90531944}" sibTransId="{B8A1E3E2-273D-4383-AC7F-D19CD8E29196}"/>
    <dgm:cxn modelId="{C0CA9061-E341-408D-A6B1-421D4ADE72B1}" srcId="{13883C1F-53C6-4EB4-AF96-C7E0A9CB61E1}" destId="{53ECAF3D-0D6A-4D0C-9DDF-5C2BD73E6F31}" srcOrd="1" destOrd="0" parTransId="{1D0F6F2C-0577-432D-8732-2703EB12AB07}" sibTransId="{AE3EC66F-7819-49CC-9630-D9D64F86CCDF}"/>
    <dgm:cxn modelId="{2172F9F9-A0E8-44B8-880D-D12C95F12163}" type="presOf" srcId="{F94E7DC7-5B8D-4695-BFE0-C9F86CF35CCB}" destId="{7522C01C-FDEE-42D0-9B15-E1BDC9884BD7}" srcOrd="0" destOrd="2" presId="urn:microsoft.com/office/officeart/2005/8/layout/hList1"/>
    <dgm:cxn modelId="{9250ECE8-1CFE-49A5-9063-C7ED161D6DA1}" type="presOf" srcId="{3D2BF88D-7D2B-4C93-8595-F46AD44A4B12}" destId="{7522C01C-FDEE-42D0-9B15-E1BDC9884BD7}" srcOrd="0" destOrd="3" presId="urn:microsoft.com/office/officeart/2005/8/layout/hList1"/>
    <dgm:cxn modelId="{A0ADE5AF-735E-49CE-BD9D-5BCD85C45AB4}" type="presOf" srcId="{E2E496C4-D21F-4C24-88A5-7AC51A0B4295}" destId="{7522C01C-FDEE-42D0-9B15-E1BDC9884BD7}" srcOrd="0" destOrd="5" presId="urn:microsoft.com/office/officeart/2005/8/layout/hList1"/>
    <dgm:cxn modelId="{659825B2-6FD8-4D5C-AB6E-4FF8C14DC3B9}" type="presOf" srcId="{57527BE3-81D4-4E01-8970-2004201253D8}" destId="{7522C01C-FDEE-42D0-9B15-E1BDC9884BD7}" srcOrd="0" destOrd="8" presId="urn:microsoft.com/office/officeart/2005/8/layout/hList1"/>
    <dgm:cxn modelId="{BC078766-C9DE-4C5E-BBE9-52F1C195CB14}" type="presOf" srcId="{DFCF2A0F-CD91-4689-83EA-D68D1AEF4D2D}" destId="{ED8264D5-8619-46BB-9689-44C1BC511C47}" srcOrd="0" destOrd="0" presId="urn:microsoft.com/office/officeart/2005/8/layout/hList1"/>
    <dgm:cxn modelId="{69C39587-65A1-4D06-A73F-F615A0C40769}" srcId="{53ECAF3D-0D6A-4D0C-9DDF-5C2BD73E6F31}" destId="{F94E7DC7-5B8D-4695-BFE0-C9F86CF35CCB}" srcOrd="2" destOrd="0" parTransId="{56F33161-D588-434D-A355-CEA2EEEF8106}" sibTransId="{8CB785BB-3EB0-4D08-86CE-0BA1AAB4B234}"/>
    <dgm:cxn modelId="{8165836C-C526-4888-A73F-B538AC69F5EF}" type="presOf" srcId="{044070C4-0CF9-41CF-8BA6-F7A177F5C9A0}" destId="{7522C01C-FDEE-42D0-9B15-E1BDC9884BD7}" srcOrd="0" destOrd="0" presId="urn:microsoft.com/office/officeart/2005/8/layout/hList1"/>
    <dgm:cxn modelId="{3D3A6C23-ADCE-4AF2-BECE-A3579B61F9B6}" type="presOf" srcId="{0B265240-9DDC-43D4-A295-E4D7DDA069C4}" destId="{7522C01C-FDEE-42D0-9B15-E1BDC9884BD7}" srcOrd="0" destOrd="7" presId="urn:microsoft.com/office/officeart/2005/8/layout/hList1"/>
    <dgm:cxn modelId="{E5710307-9BD5-4504-A68F-1810577459DD}" type="presOf" srcId="{13883C1F-53C6-4EB4-AF96-C7E0A9CB61E1}" destId="{8417BFA3-09CE-4B5A-A64A-020F64435C03}" srcOrd="0" destOrd="0" presId="urn:microsoft.com/office/officeart/2005/8/layout/hList1"/>
    <dgm:cxn modelId="{AD1FAE40-95FD-43D6-B4CF-A57C01ABA720}" type="presParOf" srcId="{8417BFA3-09CE-4B5A-A64A-020F64435C03}" destId="{907EE3B9-23B8-472A-A05E-1FE0B7CB410A}" srcOrd="0" destOrd="0" presId="urn:microsoft.com/office/officeart/2005/8/layout/hList1"/>
    <dgm:cxn modelId="{2128C2D8-1CD7-48D7-9100-BC0E90630967}" type="presParOf" srcId="{907EE3B9-23B8-472A-A05E-1FE0B7CB410A}" destId="{ED8264D5-8619-46BB-9689-44C1BC511C47}" srcOrd="0" destOrd="0" presId="urn:microsoft.com/office/officeart/2005/8/layout/hList1"/>
    <dgm:cxn modelId="{8398DBFB-B86A-45E9-86A2-8EAF4F4CE9A3}" type="presParOf" srcId="{907EE3B9-23B8-472A-A05E-1FE0B7CB410A}" destId="{D48B056E-39E0-4965-B47D-3B89FE078FA0}" srcOrd="1" destOrd="0" presId="urn:microsoft.com/office/officeart/2005/8/layout/hList1"/>
    <dgm:cxn modelId="{98207BDB-8414-4975-A3F2-540C616539AA}" type="presParOf" srcId="{8417BFA3-09CE-4B5A-A64A-020F64435C03}" destId="{22C8BB7E-7F06-4A3A-BA47-A0098563CF0D}" srcOrd="1" destOrd="0" presId="urn:microsoft.com/office/officeart/2005/8/layout/hList1"/>
    <dgm:cxn modelId="{D0364816-52A3-4E20-A27C-2F5DAC6EE2C8}" type="presParOf" srcId="{8417BFA3-09CE-4B5A-A64A-020F64435C03}" destId="{7DFD2B59-4A48-42DE-96C8-85DD6AEA6FE9}" srcOrd="2" destOrd="0" presId="urn:microsoft.com/office/officeart/2005/8/layout/hList1"/>
    <dgm:cxn modelId="{58CF2C23-C357-474D-9C00-44BFE4C86F32}" type="presParOf" srcId="{7DFD2B59-4A48-42DE-96C8-85DD6AEA6FE9}" destId="{1C60C038-1E87-4359-9D00-60C6FA045444}" srcOrd="0" destOrd="0" presId="urn:microsoft.com/office/officeart/2005/8/layout/hList1"/>
    <dgm:cxn modelId="{9C5AEF8A-045A-4DCF-820B-F40E6EB6D579}" type="presParOf" srcId="{7DFD2B59-4A48-42DE-96C8-85DD6AEA6FE9}" destId="{7522C01C-FDEE-42D0-9B15-E1BDC9884BD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main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9A6438-F1B7-4EC7-A6C6-D84E4A38C69F}" type="doc">
      <dgm:prSet loTypeId="urn:microsoft.com/office/officeart/2005/8/layout/vList2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BC8547D3-B000-4B33-AE0E-DA55C71FD135}" type="parTrans" cxnId="{1D1F0985-75A3-461A-A61F-8E17099FDD0B}">
      <dgm:prSet/>
      <dgm:spPr/>
      <dgm:t>
        <a:bodyPr/>
        <a:lstStyle/>
        <a:p>
          <a:endParaRPr lang="ru-RU"/>
        </a:p>
      </dgm:t>
    </dgm:pt>
    <dgm:pt modelId="{1E818A2D-4255-4872-A030-1A2966C776A5}">
      <dgm:prSet/>
      <dgm:spPr/>
      <dgm:t>
        <a:bodyPr/>
        <a:lstStyle/>
        <a:p>
          <a:pPr rtl="0"/>
          <a:r>
            <a:rPr lang="ru-RU" b="1" i="1" dirty="0" smtClean="0"/>
            <a:t>«Обеспечение доступности качества дошкольного образования в условиях введения федеральной образовательной программы»</a:t>
          </a:r>
        </a:p>
      </dgm:t>
    </dgm:pt>
    <dgm:pt modelId="{00105C33-AAD2-43B3-AA9D-A2BF7CB9B8D4}" type="sibTrans" cxnId="{1D1F0985-75A3-461A-A61F-8E17099FDD0B}">
      <dgm:prSet/>
      <dgm:spPr/>
      <dgm:t>
        <a:bodyPr/>
        <a:lstStyle/>
        <a:p>
          <a:endParaRPr lang="ru-RU"/>
        </a:p>
      </dgm:t>
    </dgm:pt>
    <dgm:pt modelId="{B744DE04-5785-45FE-8092-87C1EC6EBF20}" type="pres">
      <dgm:prSet presAssocID="{9F9A6438-F1B7-4EC7-A6C6-D84E4A38C6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B03517-7AFA-484D-8E10-7053706FEECF}" type="pres">
      <dgm:prSet presAssocID="{1E818A2D-4255-4872-A030-1A2966C776A5}" presName="parentText" presStyleLbl="node1" presStyleIdx="0" presStyleCnt="1" custLinFactY="61107" custLinFactNeighborX="2679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1F0985-75A3-461A-A61F-8E17099FDD0B}" srcId="{9F9A6438-F1B7-4EC7-A6C6-D84E4A38C69F}" destId="{1E818A2D-4255-4872-A030-1A2966C776A5}" srcOrd="0" destOrd="0" parTransId="{BC8547D3-B000-4B33-AE0E-DA55C71FD135}" sibTransId="{00105C33-AAD2-43B3-AA9D-A2BF7CB9B8D4}"/>
    <dgm:cxn modelId="{A037164D-6B01-4534-9328-365132511783}" type="presOf" srcId="{1E818A2D-4255-4872-A030-1A2966C776A5}" destId="{44B03517-7AFA-484D-8E10-7053706FEECF}" srcOrd="0" destOrd="0" presId="urn:microsoft.com/office/officeart/2005/8/layout/vList2"/>
    <dgm:cxn modelId="{87EF7121-590F-4EE6-BDAE-6D5E297D5510}" type="presOf" srcId="{9F9A6438-F1B7-4EC7-A6C6-D84E4A38C69F}" destId="{B744DE04-5785-45FE-8092-87C1EC6EBF20}" srcOrd="0" destOrd="0" presId="urn:microsoft.com/office/officeart/2005/8/layout/vList2"/>
    <dgm:cxn modelId="{0E1C7774-0935-42AB-B25F-9E135CE1D586}" type="presParOf" srcId="{B744DE04-5785-45FE-8092-87C1EC6EBF20}" destId="{44B03517-7AFA-484D-8E10-7053706FEEC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main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F9A6438-F1B7-4EC7-A6C6-D84E4A38C69F}" type="doc">
      <dgm:prSet loTypeId="urn:microsoft.com/office/officeart/2005/8/layout/vList2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BC8547D3-B000-4B33-AE0E-DA55C71FD135}" type="parTrans" cxnId="{B31E6FC6-4286-473E-B5B0-8219B38C65D6}">
      <dgm:prSet/>
      <dgm:spPr/>
      <dgm:t>
        <a:bodyPr/>
        <a:lstStyle/>
        <a:p>
          <a:endParaRPr lang="ru-RU"/>
        </a:p>
      </dgm:t>
    </dgm:pt>
    <dgm:pt modelId="{1E818A2D-4255-4872-A030-1A2966C776A5}">
      <dgm:prSet/>
      <dgm:spPr/>
      <dgm:t>
        <a:bodyPr/>
        <a:lstStyle/>
        <a:p>
          <a:pPr algn="ctr" rtl="0"/>
          <a:r>
            <a:rPr lang="ru-RU" b="1" smtClean="0"/>
            <a:t>Приказ Минпросвещения России от 08.11.2022 №955</a:t>
          </a:r>
          <a:br>
            <a:rPr lang="ru-RU" b="1" smtClean="0"/>
          </a:br>
          <a:r>
            <a:rPr lang="ru-RU" smtClean="0"/>
            <a:t>"О внесении изменений в ………»</a:t>
          </a:r>
          <a:endParaRPr lang="ru-RU"/>
        </a:p>
      </dgm:t>
    </dgm:pt>
    <dgm:pt modelId="{00105C33-AAD2-43B3-AA9D-A2BF7CB9B8D4}" type="sibTrans" cxnId="{B31E6FC6-4286-473E-B5B0-8219B38C65D6}">
      <dgm:prSet/>
      <dgm:spPr/>
      <dgm:t>
        <a:bodyPr/>
        <a:lstStyle/>
        <a:p>
          <a:endParaRPr lang="ru-RU"/>
        </a:p>
      </dgm:t>
    </dgm:pt>
    <dgm:pt modelId="{B744DE04-5785-45FE-8092-87C1EC6EBF20}" type="pres">
      <dgm:prSet presAssocID="{9F9A6438-F1B7-4EC7-A6C6-D84E4A38C6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B03517-7AFA-484D-8E10-7053706FEECF}" type="pres">
      <dgm:prSet presAssocID="{1E818A2D-4255-4872-A030-1A2966C776A5}" presName="parentText" presStyleLbl="node1" presStyleIdx="0" presStyleCnt="1" custLinFactY="61107" custLinFactNeighborX="2679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0FE400-6BFD-4DCD-8F01-18892A458BB1}" type="presOf" srcId="{9F9A6438-F1B7-4EC7-A6C6-D84E4A38C69F}" destId="{B744DE04-5785-45FE-8092-87C1EC6EBF20}" srcOrd="0" destOrd="0" presId="urn:microsoft.com/office/officeart/2005/8/layout/vList2"/>
    <dgm:cxn modelId="{49AC8DB0-160B-4075-95F9-EDBCD27CA6D1}" type="presOf" srcId="{1E818A2D-4255-4872-A030-1A2966C776A5}" destId="{44B03517-7AFA-484D-8E10-7053706FEECF}" srcOrd="0" destOrd="0" presId="urn:microsoft.com/office/officeart/2005/8/layout/vList2"/>
    <dgm:cxn modelId="{B31E6FC6-4286-473E-B5B0-8219B38C65D6}" srcId="{9F9A6438-F1B7-4EC7-A6C6-D84E4A38C69F}" destId="{1E818A2D-4255-4872-A030-1A2966C776A5}" srcOrd="0" destOrd="0" parTransId="{BC8547D3-B000-4B33-AE0E-DA55C71FD135}" sibTransId="{00105C33-AAD2-43B3-AA9D-A2BF7CB9B8D4}"/>
    <dgm:cxn modelId="{2BC828AD-0198-4BB2-B40B-64C665000106}" type="presParOf" srcId="{B744DE04-5785-45FE-8092-87C1EC6EBF20}" destId="{44B03517-7AFA-484D-8E10-7053706FEEC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main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F9A6438-F1B7-4EC7-A6C6-D84E4A38C69F}" type="doc">
      <dgm:prSet loTypeId="urn:microsoft.com/office/officeart/2005/8/layout/vList2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BC8547D3-B000-4B33-AE0E-DA55C71FD135}" type="parTrans" cxnId="{88BF7895-39F3-42D0-B872-1E131B1E9B30}">
      <dgm:prSet/>
      <dgm:spPr/>
      <dgm:t>
        <a:bodyPr/>
        <a:lstStyle/>
        <a:p>
          <a:endParaRPr lang="ru-RU"/>
        </a:p>
      </dgm:t>
    </dgm:pt>
    <dgm:pt modelId="{1E818A2D-4255-4872-A030-1A2966C776A5}">
      <dgm:prSet/>
      <dgm:spPr/>
      <dgm:t>
        <a:bodyPr/>
        <a:lstStyle/>
        <a:p>
          <a:pPr algn="ctr" rtl="0"/>
          <a:r>
            <a:rPr lang="ru-RU" b="1" smtClean="0"/>
            <a:t>Приказ Минпросвещения России от 08.11.2022 №955</a:t>
          </a:r>
          <a:br>
            <a:rPr lang="ru-RU" b="1" smtClean="0"/>
          </a:br>
          <a:r>
            <a:rPr lang="ru-RU" smtClean="0"/>
            <a:t>"О внесении изменений …»</a:t>
          </a:r>
          <a:endParaRPr lang="ru-RU"/>
        </a:p>
      </dgm:t>
    </dgm:pt>
    <dgm:pt modelId="{00105C33-AAD2-43B3-AA9D-A2BF7CB9B8D4}" type="sibTrans" cxnId="{88BF7895-39F3-42D0-B872-1E131B1E9B30}">
      <dgm:prSet/>
      <dgm:spPr/>
      <dgm:t>
        <a:bodyPr/>
        <a:lstStyle/>
        <a:p>
          <a:endParaRPr lang="ru-RU"/>
        </a:p>
      </dgm:t>
    </dgm:pt>
    <dgm:pt modelId="{B744DE04-5785-45FE-8092-87C1EC6EBF20}" type="pres">
      <dgm:prSet presAssocID="{9F9A6438-F1B7-4EC7-A6C6-D84E4A38C6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B03517-7AFA-484D-8E10-7053706FEECF}" type="pres">
      <dgm:prSet presAssocID="{1E818A2D-4255-4872-A030-1A2966C776A5}" presName="parentText" presStyleLbl="node1" presStyleIdx="0" presStyleCnt="1" custLinFactY="61107" custLinFactNeighborX="2679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CFC36E-9EE6-48E9-B72B-30B8F7A1BCE9}" type="presOf" srcId="{9F9A6438-F1B7-4EC7-A6C6-D84E4A38C69F}" destId="{B744DE04-5785-45FE-8092-87C1EC6EBF20}" srcOrd="0" destOrd="0" presId="urn:microsoft.com/office/officeart/2005/8/layout/vList2"/>
    <dgm:cxn modelId="{35991725-8560-4580-90A2-1293D373EB4A}" type="presOf" srcId="{1E818A2D-4255-4872-A030-1A2966C776A5}" destId="{44B03517-7AFA-484D-8E10-7053706FEECF}" srcOrd="0" destOrd="0" presId="urn:microsoft.com/office/officeart/2005/8/layout/vList2"/>
    <dgm:cxn modelId="{88BF7895-39F3-42D0-B872-1E131B1E9B30}" srcId="{9F9A6438-F1B7-4EC7-A6C6-D84E4A38C69F}" destId="{1E818A2D-4255-4872-A030-1A2966C776A5}" srcOrd="0" destOrd="0" parTransId="{BC8547D3-B000-4B33-AE0E-DA55C71FD135}" sibTransId="{00105C33-AAD2-43B3-AA9D-A2BF7CB9B8D4}"/>
    <dgm:cxn modelId="{B06D697F-8529-43B2-9BB8-67F423CCD925}" type="presParOf" srcId="{B744DE04-5785-45FE-8092-87C1EC6EBF20}" destId="{44B03517-7AFA-484D-8E10-7053706FEEC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main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3883C1F-53C6-4EB4-AF96-C7E0A9CB61E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1E4615-9367-44F8-8846-5FB1362C52D1}" type="parTrans" cxnId="{BB88398C-B5EB-4AA1-91EB-4A7F7E31FC83}">
      <dgm:prSet/>
      <dgm:spPr/>
      <dgm:t>
        <a:bodyPr/>
        <a:lstStyle/>
        <a:p>
          <a:endParaRPr lang="ru-RU"/>
        </a:p>
      </dgm:t>
    </dgm:pt>
    <dgm:pt modelId="{DFCF2A0F-CD91-4689-83EA-D68D1AEF4D2D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800" b="1" u="sng" smtClean="0">
              <a:solidFill>
                <a:schemeClr val="accent2">
                  <a:lumMod val="50000"/>
                </a:schemeClr>
              </a:solidFill>
            </a:rPr>
            <a:t>Приказ Министерства просвещения РФ от 25.11.2022 №1028</a:t>
          </a:r>
          <a:br>
            <a:rPr lang="ru-RU" sz="1800" b="1" u="sng" smtClean="0">
              <a:solidFill>
                <a:schemeClr val="accent2">
                  <a:lumMod val="50000"/>
                </a:schemeClr>
              </a:solidFill>
            </a:rPr>
          </a:br>
          <a:r>
            <a:rPr lang="ru-RU" sz="1800" b="1" u="sng" smtClean="0">
              <a:solidFill>
                <a:schemeClr val="accent2">
                  <a:lumMod val="50000"/>
                </a:schemeClr>
              </a:solidFill>
            </a:rPr>
            <a:t>«Об утверждении федеральной образовательной программы дошкольного образования»</a:t>
          </a:r>
        </a:p>
        <a:p>
          <a:r>
            <a:rPr lang="ru-RU" sz="1800" b="1" u="sng" smtClean="0">
              <a:solidFill>
                <a:schemeClr val="accent2">
                  <a:lumMod val="50000"/>
                </a:schemeClr>
              </a:solidFill>
            </a:rPr>
            <a:t>Проект ФАОП ДО для детей с ОВЗ</a:t>
          </a:r>
          <a:endParaRPr lang="ru-RU" sz="1800">
            <a:solidFill>
              <a:schemeClr val="accent2">
                <a:lumMod val="50000"/>
              </a:schemeClr>
            </a:solidFill>
          </a:endParaRPr>
        </a:p>
      </dgm:t>
    </dgm:pt>
    <dgm:pt modelId="{27D4C046-2FD2-476E-A1E8-B65E9E6DB1C9}" type="parTrans" cxnId="{CA97CBD1-94FE-42E0-A13D-986739AB4730}">
      <dgm:prSet/>
      <dgm:spPr/>
      <dgm:t>
        <a:bodyPr/>
        <a:lstStyle/>
        <a:p>
          <a:endParaRPr lang="ru-RU"/>
        </a:p>
      </dgm:t>
    </dgm:pt>
    <dgm:pt modelId="{A685D7D5-0462-4BFD-A3ED-BBE5B10D16FB}">
      <dgm:prSet custT="1"/>
      <dgm:spPr/>
      <dgm:t>
        <a:bodyPr/>
        <a:lstStyle/>
        <a:p>
          <a:pPr algn="ctr"/>
          <a:r>
            <a:rPr lang="ru-RU" sz="1600" b="1" u="sng" smtClean="0">
              <a:solidFill>
                <a:schemeClr val="accent2">
                  <a:lumMod val="50000"/>
                </a:schemeClr>
              </a:solidFill>
            </a:rPr>
            <a:t>РЕКОМЕНДАЦИИ ПО ФОРМИРОВАНИЮ ИНФРАСТРУКТУРЫ ДОШКОЛЬНЫХ ОБРАЗОВАТЕЛЬНЫХ ОРГАНИЗАЦИЙ И КОМПЛЕКТАЦИИ УЧЕБНО-МЕТОДИЧЕСКИХ МАТЕРИАЛОВ В ЦЕЛЯХ РЕАЛИЗАЦИИ ОБРАЗОВАТЕЛЬНЫХ ПРОГРАММ ДОШКОЛЬНОГО ОБРАЗОВАНИЯ</a:t>
          </a:r>
          <a:endParaRPr lang="ru-RU" sz="1600" b="1" u="sng">
            <a:solidFill>
              <a:schemeClr val="accent2">
                <a:lumMod val="50000"/>
              </a:schemeClr>
            </a:solidFill>
          </a:endParaRPr>
        </a:p>
      </dgm:t>
    </dgm:pt>
    <dgm:pt modelId="{8484C93F-BEFA-4F59-B833-C8A30C6BACDC}" type="sibTrans" cxnId="{CA97CBD1-94FE-42E0-A13D-986739AB4730}">
      <dgm:prSet/>
      <dgm:spPr/>
      <dgm:t>
        <a:bodyPr/>
        <a:lstStyle/>
        <a:p>
          <a:endParaRPr lang="ru-RU"/>
        </a:p>
      </dgm:t>
    </dgm:pt>
    <dgm:pt modelId="{90AFE6A3-42BC-4E86-8144-6E39FF125152}" type="sibTrans" cxnId="{BB88398C-B5EB-4AA1-91EB-4A7F7E31FC83}">
      <dgm:prSet/>
      <dgm:spPr/>
      <dgm:t>
        <a:bodyPr/>
        <a:lstStyle/>
        <a:p>
          <a:endParaRPr lang="ru-RU"/>
        </a:p>
      </dgm:t>
    </dgm:pt>
    <dgm:pt modelId="{1D0F6F2C-0577-432D-8732-2703EB12AB07}" type="parTrans" cxnId="{49D67A3B-0991-4CBA-A308-FC5784CA10D7}">
      <dgm:prSet/>
      <dgm:spPr/>
      <dgm:t>
        <a:bodyPr/>
        <a:lstStyle/>
        <a:p>
          <a:endParaRPr lang="ru-RU"/>
        </a:p>
      </dgm:t>
    </dgm:pt>
    <dgm:pt modelId="{53ECAF3D-0D6A-4D0C-9DDF-5C2BD73E6F31}">
      <dgm:prSet phldrT="[Текст]"/>
      <dgm:spPr/>
      <dgm:t>
        <a:bodyPr/>
        <a:lstStyle/>
        <a:p>
          <a:r>
            <a:rPr lang="ru-RU" smtClean="0"/>
            <a:t>Дорожная карта введения ФОП ДО</a:t>
          </a:r>
          <a:endParaRPr lang="ru-RU"/>
        </a:p>
      </dgm:t>
    </dgm:pt>
    <dgm:pt modelId="{E3177B9D-2B31-4D79-B4C2-21CE90531944}" type="parTrans" cxnId="{54B88EF8-656F-479D-8194-CBF22CCD6012}">
      <dgm:prSet/>
      <dgm:spPr/>
      <dgm:t>
        <a:bodyPr/>
        <a:lstStyle/>
        <a:p>
          <a:endParaRPr lang="ru-RU"/>
        </a:p>
      </dgm:t>
    </dgm:pt>
    <dgm:pt modelId="{044070C4-0CF9-41CF-8BA6-F7A177F5C9A0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/>
          </a:pPr>
          <a:r>
            <a:rPr lang="ru-RU" smtClean="0"/>
            <a:t>Рабочая группа</a:t>
          </a:r>
          <a:endParaRPr lang="ru-RU"/>
        </a:p>
      </dgm:t>
    </dgm:pt>
    <dgm:pt modelId="{B8A1E3E2-273D-4383-AC7F-D19CD8E29196}" type="sibTrans" cxnId="{54B88EF8-656F-479D-8194-CBF22CCD6012}">
      <dgm:prSet/>
      <dgm:spPr/>
      <dgm:t>
        <a:bodyPr/>
        <a:lstStyle/>
        <a:p>
          <a:endParaRPr lang="ru-RU"/>
        </a:p>
      </dgm:t>
    </dgm:pt>
    <dgm:pt modelId="{957A1066-41B1-4C72-AC40-3FF47F42628C}" type="parTrans" cxnId="{2263DD1A-EC2B-4289-87D1-CFDB93556CF0}">
      <dgm:prSet/>
      <dgm:spPr/>
      <dgm:t>
        <a:bodyPr/>
        <a:lstStyle/>
        <a:p>
          <a:endParaRPr lang="ru-RU"/>
        </a:p>
      </dgm:t>
    </dgm:pt>
    <dgm:pt modelId="{0ECFB321-37EB-42A6-9AC4-19C46163AC14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/>
          </a:pPr>
          <a:r>
            <a:rPr lang="ru-RU" smtClean="0"/>
            <a:t>Корректировка НПА ДОО и НПА по планированию</a:t>
          </a:r>
          <a:endParaRPr lang="ru-RU"/>
        </a:p>
      </dgm:t>
    </dgm:pt>
    <dgm:pt modelId="{270ABDC2-A20A-48AF-A612-5EAB2CCD4CB0}" type="sibTrans" cxnId="{2263DD1A-EC2B-4289-87D1-CFDB93556CF0}">
      <dgm:prSet/>
      <dgm:spPr/>
      <dgm:t>
        <a:bodyPr/>
        <a:lstStyle/>
        <a:p>
          <a:endParaRPr lang="ru-RU"/>
        </a:p>
      </dgm:t>
    </dgm:pt>
    <dgm:pt modelId="{56F33161-D588-434D-A355-CEA2EEEF8106}" type="parTrans" cxnId="{934548D9-31F2-4A69-A074-2BF287B40E71}">
      <dgm:prSet/>
      <dgm:spPr/>
      <dgm:t>
        <a:bodyPr/>
        <a:lstStyle/>
        <a:p>
          <a:endParaRPr lang="ru-RU"/>
        </a:p>
      </dgm:t>
    </dgm:pt>
    <dgm:pt modelId="{F94E7DC7-5B8D-4695-BFE0-C9F86CF35CCB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/>
          </a:pPr>
          <a:r>
            <a:rPr lang="ru-RU" smtClean="0"/>
            <a:t>Система мет. мероприятий </a:t>
          </a:r>
          <a:endParaRPr lang="ru-RU"/>
        </a:p>
      </dgm:t>
    </dgm:pt>
    <dgm:pt modelId="{8CB785BB-3EB0-4D08-86CE-0BA1AAB4B234}" type="sibTrans" cxnId="{934548D9-31F2-4A69-A074-2BF287B40E71}">
      <dgm:prSet/>
      <dgm:spPr/>
      <dgm:t>
        <a:bodyPr/>
        <a:lstStyle/>
        <a:p>
          <a:endParaRPr lang="ru-RU"/>
        </a:p>
      </dgm:t>
    </dgm:pt>
    <dgm:pt modelId="{511C2B67-EDF6-4616-A333-193D7C0441E7}" type="parTrans" cxnId="{3E41EAA6-03C2-4A4A-AB3E-C3AD08322B29}">
      <dgm:prSet/>
      <dgm:spPr/>
      <dgm:t>
        <a:bodyPr/>
        <a:lstStyle/>
        <a:p>
          <a:endParaRPr lang="ru-RU"/>
        </a:p>
      </dgm:t>
    </dgm:pt>
    <dgm:pt modelId="{3D2BF88D-7D2B-4C93-8595-F46AD44A4B12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/>
          </a:pPr>
          <a:r>
            <a:rPr lang="ru-RU" smtClean="0"/>
            <a:t>Кадровое обеспечение</a:t>
          </a:r>
          <a:endParaRPr lang="ru-RU"/>
        </a:p>
      </dgm:t>
    </dgm:pt>
    <dgm:pt modelId="{47D42B63-3FFE-4D67-A553-829080233D45}" type="sibTrans" cxnId="{3E41EAA6-03C2-4A4A-AB3E-C3AD08322B29}">
      <dgm:prSet/>
      <dgm:spPr/>
      <dgm:t>
        <a:bodyPr/>
        <a:lstStyle/>
        <a:p>
          <a:endParaRPr lang="ru-RU"/>
        </a:p>
      </dgm:t>
    </dgm:pt>
    <dgm:pt modelId="{552DBF6E-394A-4237-8775-E851FD8016BC}" type="parTrans" cxnId="{8AFD8226-D81A-4FF2-885D-89BEA356C83C}">
      <dgm:prSet/>
      <dgm:spPr/>
      <dgm:t>
        <a:bodyPr/>
        <a:lstStyle/>
        <a:p>
          <a:endParaRPr lang="ru-RU"/>
        </a:p>
      </dgm:t>
    </dgm:pt>
    <dgm:pt modelId="{49E727EE-9DE3-438A-9405-0FABA8CECDC3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/>
          </a:pPr>
          <a:r>
            <a:rPr lang="ru-RU" smtClean="0"/>
            <a:t>ПК по введению ФОП ДО</a:t>
          </a:r>
          <a:endParaRPr lang="ru-RU"/>
        </a:p>
      </dgm:t>
    </dgm:pt>
    <dgm:pt modelId="{2D31F6C1-0371-437B-8041-1FEF3E43F046}" type="sibTrans" cxnId="{8AFD8226-D81A-4FF2-885D-89BEA356C83C}">
      <dgm:prSet/>
      <dgm:spPr/>
      <dgm:t>
        <a:bodyPr/>
        <a:lstStyle/>
        <a:p>
          <a:endParaRPr lang="ru-RU"/>
        </a:p>
      </dgm:t>
    </dgm:pt>
    <dgm:pt modelId="{0BF45010-37B8-4048-9F08-54FE1744B206}" type="parTrans" cxnId="{BDF6A4AA-FAFC-41C1-BC8F-AD8C5F563400}">
      <dgm:prSet/>
      <dgm:spPr/>
      <dgm:t>
        <a:bodyPr/>
        <a:lstStyle/>
        <a:p>
          <a:endParaRPr lang="ru-RU"/>
        </a:p>
      </dgm:t>
    </dgm:pt>
    <dgm:pt modelId="{E2E496C4-D21F-4C24-88A5-7AC51A0B4295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/>
          </a:pPr>
          <a:r>
            <a:rPr lang="ru-RU" smtClean="0"/>
            <a:t>Творческие группы по дефицитам и рискам</a:t>
          </a:r>
          <a:endParaRPr lang="ru-RU"/>
        </a:p>
      </dgm:t>
    </dgm:pt>
    <dgm:pt modelId="{9BDA6254-B339-4905-BBF9-4F1C7C40C719}" type="sibTrans" cxnId="{BDF6A4AA-FAFC-41C1-BC8F-AD8C5F563400}">
      <dgm:prSet/>
      <dgm:spPr/>
      <dgm:t>
        <a:bodyPr/>
        <a:lstStyle/>
        <a:p>
          <a:endParaRPr lang="ru-RU"/>
        </a:p>
      </dgm:t>
    </dgm:pt>
    <dgm:pt modelId="{41F2B9E6-7493-4E79-8B35-6E91C0AD4F7C}" type="parTrans" cxnId="{2368EE64-DEE6-4923-98D9-77B09B590C4A}">
      <dgm:prSet/>
      <dgm:spPr/>
      <dgm:t>
        <a:bodyPr/>
        <a:lstStyle/>
        <a:p>
          <a:endParaRPr lang="ru-RU"/>
        </a:p>
      </dgm:t>
    </dgm:pt>
    <dgm:pt modelId="{D2D26503-2FB0-492A-BC32-1E109CB2EE2B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/>
          </a:pPr>
          <a:r>
            <a:rPr lang="ru-RU" smtClean="0"/>
            <a:t>Отчетность и информирование, сайт</a:t>
          </a:r>
          <a:endParaRPr lang="ru-RU"/>
        </a:p>
      </dgm:t>
    </dgm:pt>
    <dgm:pt modelId="{7BF1A7D0-88FF-4EFF-AB01-D96636584509}" type="sibTrans" cxnId="{2368EE64-DEE6-4923-98D9-77B09B590C4A}">
      <dgm:prSet/>
      <dgm:spPr/>
      <dgm:t>
        <a:bodyPr/>
        <a:lstStyle/>
        <a:p>
          <a:endParaRPr lang="ru-RU"/>
        </a:p>
      </dgm:t>
    </dgm:pt>
    <dgm:pt modelId="{9F6BDB0E-9A97-482A-A70F-E9A64702F54B}" type="parTrans" cxnId="{5DD467F1-4A25-4A53-9F1F-9A120A07A039}">
      <dgm:prSet/>
      <dgm:spPr/>
      <dgm:t>
        <a:bodyPr/>
        <a:lstStyle/>
        <a:p>
          <a:endParaRPr lang="ru-RU"/>
        </a:p>
      </dgm:t>
    </dgm:pt>
    <dgm:pt modelId="{0B265240-9DDC-43D4-A295-E4D7DDA069C4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defRPr/>
          </a:pPr>
          <a:r>
            <a:rPr lang="ru-RU" smtClean="0"/>
            <a:t>Ресурсное обеспечение, оснащенность ППРС с учетом ФОП ДО</a:t>
          </a:r>
          <a:endParaRPr lang="ru-RU"/>
        </a:p>
      </dgm:t>
    </dgm:pt>
    <dgm:pt modelId="{5662F964-38E9-4110-9C6E-83A076FBA0BC}" type="sibTrans" cxnId="{5DD467F1-4A25-4A53-9F1F-9A120A07A039}">
      <dgm:prSet/>
      <dgm:spPr/>
      <dgm:t>
        <a:bodyPr/>
        <a:lstStyle/>
        <a:p>
          <a:endParaRPr lang="ru-RU"/>
        </a:p>
      </dgm:t>
    </dgm:pt>
    <dgm:pt modelId="{BE18BE35-D870-44C4-8EB5-1F8DF4B77B64}" type="parTrans" cxnId="{CFC38369-0B73-45D6-BEC3-CFDD02AA49E1}">
      <dgm:prSet/>
      <dgm:spPr/>
      <dgm:t>
        <a:bodyPr/>
        <a:lstStyle/>
        <a:p>
          <a:endParaRPr lang="ru-RU"/>
        </a:p>
      </dgm:t>
    </dgm:pt>
    <dgm:pt modelId="{57527BE3-81D4-4E01-8970-2004201253D8}">
      <dgm:prSet phldrT="[Текст]"/>
      <dgm:spPr/>
      <dgm:t>
        <a:bodyPr/>
        <a:lstStyle/>
        <a:p>
          <a:pPr marL="285750" indent="0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/>
        </a:p>
      </dgm:t>
    </dgm:pt>
    <dgm:pt modelId="{B32D8E64-5D80-403A-BC77-36423BE54EB8}" type="sibTrans" cxnId="{CFC38369-0B73-45D6-BEC3-CFDD02AA49E1}">
      <dgm:prSet/>
      <dgm:spPr/>
      <dgm:t>
        <a:bodyPr/>
        <a:lstStyle/>
        <a:p>
          <a:endParaRPr lang="ru-RU"/>
        </a:p>
      </dgm:t>
    </dgm:pt>
    <dgm:pt modelId="{AE3EC66F-7819-49CC-9630-D9D64F86CCDF}" type="sibTrans" cxnId="{49D67A3B-0991-4CBA-A308-FC5784CA10D7}">
      <dgm:prSet/>
      <dgm:spPr/>
      <dgm:t>
        <a:bodyPr/>
        <a:lstStyle/>
        <a:p>
          <a:endParaRPr lang="ru-RU"/>
        </a:p>
      </dgm:t>
    </dgm:pt>
    <dgm:pt modelId="{8417BFA3-09CE-4B5A-A64A-020F64435C03}" type="pres">
      <dgm:prSet presAssocID="{13883C1F-53C6-4EB4-AF96-C7E0A9CB61E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7EE3B9-23B8-472A-A05E-1FE0B7CB410A}" type="pres">
      <dgm:prSet presAssocID="{DFCF2A0F-CD91-4689-83EA-D68D1AEF4D2D}" presName="composite" presStyleCnt="0"/>
      <dgm:spPr/>
      <dgm:t>
        <a:bodyPr/>
        <a:lstStyle/>
        <a:p>
          <a:endParaRPr/>
        </a:p>
      </dgm:t>
    </dgm:pt>
    <dgm:pt modelId="{ED8264D5-8619-46BB-9689-44C1BC511C47}" type="pres">
      <dgm:prSet presAssocID="{DFCF2A0F-CD91-4689-83EA-D68D1AEF4D2D}" presName="parTx" presStyleLbl="alignNode1" presStyleIdx="0" presStyleCnt="2" custScaleY="406636" custLinFactNeighborX="1813" custLinFactNeighborY="-598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8B056E-39E0-4965-B47D-3B89FE078FA0}" type="pres">
      <dgm:prSet presAssocID="{DFCF2A0F-CD91-4689-83EA-D68D1AEF4D2D}" presName="desTx" presStyleLbl="alignAccFollowNode1" presStyleIdx="0" presStyleCnt="2" custScaleY="54519" custLinFactNeighborX="-1" custLinFactNeighborY="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C8BB7E-7F06-4A3A-BA47-A0098563CF0D}" type="pres">
      <dgm:prSet presAssocID="{90AFE6A3-42BC-4E86-8144-6E39FF125152}" presName="space" presStyleCnt="0"/>
      <dgm:spPr/>
      <dgm:t>
        <a:bodyPr/>
        <a:lstStyle/>
        <a:p>
          <a:endParaRPr/>
        </a:p>
      </dgm:t>
    </dgm:pt>
    <dgm:pt modelId="{7DFD2B59-4A48-42DE-96C8-85DD6AEA6FE9}" type="pres">
      <dgm:prSet presAssocID="{53ECAF3D-0D6A-4D0C-9DDF-5C2BD73E6F31}" presName="composite" presStyleCnt="0"/>
      <dgm:spPr/>
      <dgm:t>
        <a:bodyPr/>
        <a:lstStyle/>
        <a:p>
          <a:endParaRPr/>
        </a:p>
      </dgm:t>
    </dgm:pt>
    <dgm:pt modelId="{1C60C038-1E87-4359-9D00-60C6FA045444}" type="pres">
      <dgm:prSet presAssocID="{53ECAF3D-0D6A-4D0C-9DDF-5C2BD73E6F3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22C01C-FDEE-42D0-9B15-E1BDC9884BD7}" type="pres">
      <dgm:prSet presAssocID="{53ECAF3D-0D6A-4D0C-9DDF-5C2BD73E6F31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D67A3B-0991-4CBA-A308-FC5784CA10D7}" srcId="{13883C1F-53C6-4EB4-AF96-C7E0A9CB61E1}" destId="{53ECAF3D-0D6A-4D0C-9DDF-5C2BD73E6F31}" srcOrd="1" destOrd="0" parTransId="{1D0F6F2C-0577-432D-8732-2703EB12AB07}" sibTransId="{AE3EC66F-7819-49CC-9630-D9D64F86CCDF}"/>
    <dgm:cxn modelId="{BDF6A4AA-FAFC-41C1-BC8F-AD8C5F563400}" srcId="{53ECAF3D-0D6A-4D0C-9DDF-5C2BD73E6F31}" destId="{E2E496C4-D21F-4C24-88A5-7AC51A0B4295}" srcOrd="5" destOrd="0" parTransId="{0BF45010-37B8-4048-9F08-54FE1744B206}" sibTransId="{9BDA6254-B339-4905-BBF9-4F1C7C40C719}"/>
    <dgm:cxn modelId="{AB9713F6-B276-484A-B8C1-B5D8DF0BA462}" type="presOf" srcId="{3D2BF88D-7D2B-4C93-8595-F46AD44A4B12}" destId="{7522C01C-FDEE-42D0-9B15-E1BDC9884BD7}" srcOrd="0" destOrd="3" presId="urn:microsoft.com/office/officeart/2005/8/layout/hList1"/>
    <dgm:cxn modelId="{837863D2-321D-4F9D-9E42-653BEEF4D9FA}" type="presOf" srcId="{D2D26503-2FB0-492A-BC32-1E109CB2EE2B}" destId="{7522C01C-FDEE-42D0-9B15-E1BDC9884BD7}" srcOrd="0" destOrd="6" presId="urn:microsoft.com/office/officeart/2005/8/layout/hList1"/>
    <dgm:cxn modelId="{E63AD591-E9F3-4943-A296-BFEBA7078632}" type="presOf" srcId="{0B265240-9DDC-43D4-A295-E4D7DDA069C4}" destId="{7522C01C-FDEE-42D0-9B15-E1BDC9884BD7}" srcOrd="0" destOrd="7" presId="urn:microsoft.com/office/officeart/2005/8/layout/hList1"/>
    <dgm:cxn modelId="{D31F94E8-F952-4F49-9A95-C0E9B6D7CE10}" type="presOf" srcId="{57527BE3-81D4-4E01-8970-2004201253D8}" destId="{7522C01C-FDEE-42D0-9B15-E1BDC9884BD7}" srcOrd="0" destOrd="8" presId="urn:microsoft.com/office/officeart/2005/8/layout/hList1"/>
    <dgm:cxn modelId="{2263DD1A-EC2B-4289-87D1-CFDB93556CF0}" srcId="{53ECAF3D-0D6A-4D0C-9DDF-5C2BD73E6F31}" destId="{0ECFB321-37EB-42A6-9AC4-19C46163AC14}" srcOrd="1" destOrd="0" parTransId="{957A1066-41B1-4C72-AC40-3FF47F42628C}" sibTransId="{270ABDC2-A20A-48AF-A612-5EAB2CCD4CB0}"/>
    <dgm:cxn modelId="{5DD467F1-4A25-4A53-9F1F-9A120A07A039}" srcId="{53ECAF3D-0D6A-4D0C-9DDF-5C2BD73E6F31}" destId="{0B265240-9DDC-43D4-A295-E4D7DDA069C4}" srcOrd="7" destOrd="0" parTransId="{9F6BDB0E-9A97-482A-A70F-E9A64702F54B}" sibTransId="{5662F964-38E9-4110-9C6E-83A076FBA0BC}"/>
    <dgm:cxn modelId="{3A08A429-E324-4CCB-A417-1795F22A4B35}" type="presOf" srcId="{0ECFB321-37EB-42A6-9AC4-19C46163AC14}" destId="{7522C01C-FDEE-42D0-9B15-E1BDC9884BD7}" srcOrd="0" destOrd="1" presId="urn:microsoft.com/office/officeart/2005/8/layout/hList1"/>
    <dgm:cxn modelId="{2368EE64-DEE6-4923-98D9-77B09B590C4A}" srcId="{53ECAF3D-0D6A-4D0C-9DDF-5C2BD73E6F31}" destId="{D2D26503-2FB0-492A-BC32-1E109CB2EE2B}" srcOrd="6" destOrd="0" parTransId="{41F2B9E6-7493-4E79-8B35-6E91C0AD4F7C}" sibTransId="{7BF1A7D0-88FF-4EFF-AB01-D96636584509}"/>
    <dgm:cxn modelId="{A33D4C71-BD3E-48CC-B9EA-0BCC85F07796}" type="presOf" srcId="{044070C4-0CF9-41CF-8BA6-F7A177F5C9A0}" destId="{7522C01C-FDEE-42D0-9B15-E1BDC9884BD7}" srcOrd="0" destOrd="0" presId="urn:microsoft.com/office/officeart/2005/8/layout/hList1"/>
    <dgm:cxn modelId="{BB88398C-B5EB-4AA1-91EB-4A7F7E31FC83}" srcId="{13883C1F-53C6-4EB4-AF96-C7E0A9CB61E1}" destId="{DFCF2A0F-CD91-4689-83EA-D68D1AEF4D2D}" srcOrd="0" destOrd="0" parTransId="{E71E4615-9367-44F8-8846-5FB1362C52D1}" sibTransId="{90AFE6A3-42BC-4E86-8144-6E39FF125152}"/>
    <dgm:cxn modelId="{3E41EAA6-03C2-4A4A-AB3E-C3AD08322B29}" srcId="{53ECAF3D-0D6A-4D0C-9DDF-5C2BD73E6F31}" destId="{3D2BF88D-7D2B-4C93-8595-F46AD44A4B12}" srcOrd="3" destOrd="0" parTransId="{511C2B67-EDF6-4616-A333-193D7C0441E7}" sibTransId="{47D42B63-3FFE-4D67-A553-829080233D45}"/>
    <dgm:cxn modelId="{B0C24A1E-D283-475F-AB41-2C705BE718EB}" type="presOf" srcId="{A685D7D5-0462-4BFD-A3ED-BBE5B10D16FB}" destId="{D48B056E-39E0-4965-B47D-3B89FE078FA0}" srcOrd="0" destOrd="0" presId="urn:microsoft.com/office/officeart/2005/8/layout/hList1"/>
    <dgm:cxn modelId="{D24C59CA-FF61-4817-8F39-0D950F5CB1FB}" type="presOf" srcId="{E2E496C4-D21F-4C24-88A5-7AC51A0B4295}" destId="{7522C01C-FDEE-42D0-9B15-E1BDC9884BD7}" srcOrd="0" destOrd="5" presId="urn:microsoft.com/office/officeart/2005/8/layout/hList1"/>
    <dgm:cxn modelId="{54B88EF8-656F-479D-8194-CBF22CCD6012}" srcId="{53ECAF3D-0D6A-4D0C-9DDF-5C2BD73E6F31}" destId="{044070C4-0CF9-41CF-8BA6-F7A177F5C9A0}" srcOrd="0" destOrd="0" parTransId="{E3177B9D-2B31-4D79-B4C2-21CE90531944}" sibTransId="{B8A1E3E2-273D-4383-AC7F-D19CD8E29196}"/>
    <dgm:cxn modelId="{831BD1B6-B151-4C34-B977-5213F3FC104E}" type="presOf" srcId="{13883C1F-53C6-4EB4-AF96-C7E0A9CB61E1}" destId="{8417BFA3-09CE-4B5A-A64A-020F64435C03}" srcOrd="0" destOrd="0" presId="urn:microsoft.com/office/officeart/2005/8/layout/hList1"/>
    <dgm:cxn modelId="{8AFD8226-D81A-4FF2-885D-89BEA356C83C}" srcId="{53ECAF3D-0D6A-4D0C-9DDF-5C2BD73E6F31}" destId="{49E727EE-9DE3-438A-9405-0FABA8CECDC3}" srcOrd="4" destOrd="0" parTransId="{552DBF6E-394A-4237-8775-E851FD8016BC}" sibTransId="{2D31F6C1-0371-437B-8041-1FEF3E43F046}"/>
    <dgm:cxn modelId="{193E2711-482F-49FC-9E50-62C7776E05DF}" type="presOf" srcId="{53ECAF3D-0D6A-4D0C-9DDF-5C2BD73E6F31}" destId="{1C60C038-1E87-4359-9D00-60C6FA045444}" srcOrd="0" destOrd="0" presId="urn:microsoft.com/office/officeart/2005/8/layout/hList1"/>
    <dgm:cxn modelId="{B2700F87-AE2B-4086-B096-2BD907FE3A75}" type="presOf" srcId="{DFCF2A0F-CD91-4689-83EA-D68D1AEF4D2D}" destId="{ED8264D5-8619-46BB-9689-44C1BC511C47}" srcOrd="0" destOrd="0" presId="urn:microsoft.com/office/officeart/2005/8/layout/hList1"/>
    <dgm:cxn modelId="{934548D9-31F2-4A69-A074-2BF287B40E71}" srcId="{53ECAF3D-0D6A-4D0C-9DDF-5C2BD73E6F31}" destId="{F94E7DC7-5B8D-4695-BFE0-C9F86CF35CCB}" srcOrd="2" destOrd="0" parTransId="{56F33161-D588-434D-A355-CEA2EEEF8106}" sibTransId="{8CB785BB-3EB0-4D08-86CE-0BA1AAB4B234}"/>
    <dgm:cxn modelId="{CD53466B-EEA8-40E3-BC9F-127E117BCBE5}" type="presOf" srcId="{49E727EE-9DE3-438A-9405-0FABA8CECDC3}" destId="{7522C01C-FDEE-42D0-9B15-E1BDC9884BD7}" srcOrd="0" destOrd="4" presId="urn:microsoft.com/office/officeart/2005/8/layout/hList1"/>
    <dgm:cxn modelId="{CA6DF9D1-F567-4A05-8826-C4770520F814}" type="presOf" srcId="{F94E7DC7-5B8D-4695-BFE0-C9F86CF35CCB}" destId="{7522C01C-FDEE-42D0-9B15-E1BDC9884BD7}" srcOrd="0" destOrd="2" presId="urn:microsoft.com/office/officeart/2005/8/layout/hList1"/>
    <dgm:cxn modelId="{CA97CBD1-94FE-42E0-A13D-986739AB4730}" srcId="{DFCF2A0F-CD91-4689-83EA-D68D1AEF4D2D}" destId="{A685D7D5-0462-4BFD-A3ED-BBE5B10D16FB}" srcOrd="0" destOrd="0" parTransId="{27D4C046-2FD2-476E-A1E8-B65E9E6DB1C9}" sibTransId="{8484C93F-BEFA-4F59-B833-C8A30C6BACDC}"/>
    <dgm:cxn modelId="{CFC38369-0B73-45D6-BEC3-CFDD02AA49E1}" srcId="{53ECAF3D-0D6A-4D0C-9DDF-5C2BD73E6F31}" destId="{57527BE3-81D4-4E01-8970-2004201253D8}" srcOrd="8" destOrd="0" parTransId="{BE18BE35-D870-44C4-8EB5-1F8DF4B77B64}" sibTransId="{B32D8E64-5D80-403A-BC77-36423BE54EB8}"/>
    <dgm:cxn modelId="{8B862B32-79CF-4A00-AE8B-248CE1AB7177}" type="presParOf" srcId="{8417BFA3-09CE-4B5A-A64A-020F64435C03}" destId="{907EE3B9-23B8-472A-A05E-1FE0B7CB410A}" srcOrd="0" destOrd="0" presId="urn:microsoft.com/office/officeart/2005/8/layout/hList1"/>
    <dgm:cxn modelId="{0EEBB711-FBA0-42EC-8102-49EBBB25577C}" type="presParOf" srcId="{907EE3B9-23B8-472A-A05E-1FE0B7CB410A}" destId="{ED8264D5-8619-46BB-9689-44C1BC511C47}" srcOrd="0" destOrd="0" presId="urn:microsoft.com/office/officeart/2005/8/layout/hList1"/>
    <dgm:cxn modelId="{9DD93E86-E05B-4F8A-828B-49182B58E14A}" type="presParOf" srcId="{907EE3B9-23B8-472A-A05E-1FE0B7CB410A}" destId="{D48B056E-39E0-4965-B47D-3B89FE078FA0}" srcOrd="1" destOrd="0" presId="urn:microsoft.com/office/officeart/2005/8/layout/hList1"/>
    <dgm:cxn modelId="{0CE456DD-ED89-4A28-A0E7-3B2DB21573AB}" type="presParOf" srcId="{8417BFA3-09CE-4B5A-A64A-020F64435C03}" destId="{22C8BB7E-7F06-4A3A-BA47-A0098563CF0D}" srcOrd="1" destOrd="0" presId="urn:microsoft.com/office/officeart/2005/8/layout/hList1"/>
    <dgm:cxn modelId="{1FAAF458-FA1D-42E8-9D4B-ECD86E6C367F}" type="presParOf" srcId="{8417BFA3-09CE-4B5A-A64A-020F64435C03}" destId="{7DFD2B59-4A48-42DE-96C8-85DD6AEA6FE9}" srcOrd="2" destOrd="0" presId="urn:microsoft.com/office/officeart/2005/8/layout/hList1"/>
    <dgm:cxn modelId="{DFD2C45B-C8AA-4A9F-B6DE-3C13757B0D1B}" type="presParOf" srcId="{7DFD2B59-4A48-42DE-96C8-85DD6AEA6FE9}" destId="{1C60C038-1E87-4359-9D00-60C6FA045444}" srcOrd="0" destOrd="0" presId="urn:microsoft.com/office/officeart/2005/8/layout/hList1"/>
    <dgm:cxn modelId="{816E7CB0-6F99-495E-A848-8ACAA0CCB81B}" type="presParOf" srcId="{7DFD2B59-4A48-42DE-96C8-85DD6AEA6FE9}" destId="{7522C01C-FDEE-42D0-9B15-E1BDC9884BD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main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B03517-7AFA-484D-8E10-7053706FEECF}">
      <dsp:nvSpPr>
        <dsp:cNvPr id="0" name=""/>
        <dsp:cNvSpPr/>
      </dsp:nvSpPr>
      <dsp:spPr>
        <a:xfrm>
          <a:off x="0" y="81065"/>
          <a:ext cx="9034264" cy="926639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/>
            <a:t>«Обеспечение доступности качества дошкольного образования в условиях введения федеральной образовательной программы»</a:t>
          </a:r>
        </a:p>
      </dsp:txBody>
      <dsp:txXfrm>
        <a:off x="45235" y="126300"/>
        <a:ext cx="8943794" cy="8361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B03517-7AFA-484D-8E10-7053706FEECF}">
      <dsp:nvSpPr>
        <dsp:cNvPr id="0" name=""/>
        <dsp:cNvSpPr/>
      </dsp:nvSpPr>
      <dsp:spPr>
        <a:xfrm>
          <a:off x="0" y="198104"/>
          <a:ext cx="9034264" cy="926639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/>
            <a:t>«Обеспечение доступности качества дошкольного образования в условиях введения федеральной образовательной программы»</a:t>
          </a:r>
        </a:p>
      </dsp:txBody>
      <dsp:txXfrm>
        <a:off x="45235" y="243339"/>
        <a:ext cx="8943794" cy="8361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8264D5-8619-46BB-9689-44C1BC511C47}">
      <dsp:nvSpPr>
        <dsp:cNvPr id="0" name=""/>
        <dsp:cNvSpPr/>
      </dsp:nvSpPr>
      <dsp:spPr>
        <a:xfrm>
          <a:off x="325997" y="552546"/>
          <a:ext cx="3878636" cy="178753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smtClean="0">
              <a:solidFill>
                <a:schemeClr val="tx1"/>
              </a:solidFill>
            </a:rPr>
            <a:t>Приказ Министерства просвещения РФ от 25.11.2022 №1028</a:t>
          </a:r>
          <a:br>
            <a:rPr lang="ru-RU" sz="2000" b="1" u="sng" kern="1200" smtClean="0">
              <a:solidFill>
                <a:schemeClr val="tx1"/>
              </a:solidFill>
            </a:rPr>
          </a:br>
          <a:r>
            <a:rPr lang="ru-RU" sz="2000" b="1" u="sng" kern="1200" smtClean="0">
              <a:solidFill>
                <a:schemeClr val="tx1"/>
              </a:solidFill>
            </a:rPr>
            <a:t>«Об утверждении федеральной образовательной программы дошкольного образования»</a:t>
          </a:r>
        </a:p>
      </dsp:txBody>
      <dsp:txXfrm>
        <a:off x="325997" y="552546"/>
        <a:ext cx="3878636" cy="1787539"/>
      </dsp:txXfrm>
    </dsp:sp>
    <dsp:sp modelId="{D48B056E-39E0-4965-B47D-3B89FE078FA0}">
      <dsp:nvSpPr>
        <dsp:cNvPr id="0" name=""/>
        <dsp:cNvSpPr/>
      </dsp:nvSpPr>
      <dsp:spPr>
        <a:xfrm>
          <a:off x="273" y="2712806"/>
          <a:ext cx="4135377" cy="261129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u="sng" kern="1200" smtClean="0">
              <a:solidFill>
                <a:schemeClr val="tx1"/>
              </a:solidFill>
            </a:rPr>
            <a:t>РЕКОМЕНДАЦИИ ПО ФОРМИРОВАНИЮ ИНФРАСТРУКТУРЫ ДОШКОЛЬНЫХ ОБРАЗОВАТЕЛЬНЫХ ОРГАНИЗАЦИЙ И КОМПЛЕКТАЦИИ УЧЕБНО-МЕТОДИЧЕСКИХ МАТЕРИАЛОВ В ЦЕЛЯХ РЕАЛИЗАЦИИ ОБРАЗОВАТЕЛЬНЫХ ПРОГРАММ ДОШКОЛЬНОГО ОБРАЗОВАНИЯ</a:t>
          </a:r>
          <a:endParaRPr lang="ru-RU" sz="1800" b="1" u="sng" kern="1200">
            <a:solidFill>
              <a:schemeClr val="tx1"/>
            </a:solidFill>
          </a:endParaRPr>
        </a:p>
      </dsp:txBody>
      <dsp:txXfrm>
        <a:off x="273" y="2712806"/>
        <a:ext cx="4135377" cy="2611291"/>
      </dsp:txXfrm>
    </dsp:sp>
    <dsp:sp modelId="{1C60C038-1E87-4359-9D00-60C6FA045444}">
      <dsp:nvSpPr>
        <dsp:cNvPr id="0" name=""/>
        <dsp:cNvSpPr/>
      </dsp:nvSpPr>
      <dsp:spPr>
        <a:xfrm>
          <a:off x="4533800" y="385826"/>
          <a:ext cx="3868972" cy="3850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Дорожная карта введения ФОП ДО</a:t>
          </a:r>
          <a:endParaRPr lang="ru-RU" sz="1600" kern="1200"/>
        </a:p>
      </dsp:txBody>
      <dsp:txXfrm>
        <a:off x="4533800" y="385826"/>
        <a:ext cx="3868972" cy="385001"/>
      </dsp:txXfrm>
    </dsp:sp>
    <dsp:sp modelId="{7522C01C-FDEE-42D0-9B15-E1BDC9884BD7}">
      <dsp:nvSpPr>
        <dsp:cNvPr id="0" name=""/>
        <dsp:cNvSpPr/>
      </dsp:nvSpPr>
      <dsp:spPr>
        <a:xfrm>
          <a:off x="4515158" y="830967"/>
          <a:ext cx="3781646" cy="41289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•"/>
            <a:defRPr/>
          </a:pPr>
          <a:r>
            <a:rPr lang="ru-RU" sz="1600" kern="1200" smtClean="0"/>
            <a:t>Рабочая группа</a:t>
          </a:r>
          <a:endParaRPr lang="ru-RU" sz="1600" kern="120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•"/>
            <a:defRPr/>
          </a:pPr>
          <a:r>
            <a:rPr lang="ru-RU" sz="1600" kern="1200" smtClean="0"/>
            <a:t>Корректировка НПА ДОО и НПА по планированию</a:t>
          </a:r>
          <a:endParaRPr lang="ru-RU" sz="1600" kern="120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•"/>
            <a:defRPr/>
          </a:pPr>
          <a:r>
            <a:rPr lang="ru-RU" sz="1600" kern="1200" smtClean="0"/>
            <a:t>Система мет. мероприятий </a:t>
          </a:r>
          <a:endParaRPr lang="ru-RU" sz="1600" kern="120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•"/>
            <a:defRPr/>
          </a:pPr>
          <a:r>
            <a:rPr lang="ru-RU" sz="1600" kern="1200" smtClean="0"/>
            <a:t>Кадровое обеспечение, </a:t>
          </a:r>
          <a:endParaRPr lang="ru-RU" sz="1600" kern="120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•"/>
            <a:defRPr/>
          </a:pPr>
          <a:r>
            <a:rPr lang="ru-RU" sz="1600" kern="1200" smtClean="0"/>
            <a:t>ПК по введению ФОП ДО</a:t>
          </a:r>
          <a:endParaRPr lang="ru-RU" sz="1600" kern="120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•"/>
            <a:defRPr/>
          </a:pPr>
          <a:r>
            <a:rPr lang="ru-RU" sz="1600" kern="1200" smtClean="0"/>
            <a:t>Творческие группы по дефицитам и рискам</a:t>
          </a:r>
          <a:endParaRPr lang="ru-RU" sz="1600" kern="120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•"/>
            <a:defRPr/>
          </a:pPr>
          <a:r>
            <a:rPr lang="ru-RU" sz="1600" kern="1200" smtClean="0"/>
            <a:t>Отчетность и информирование, сайт</a:t>
          </a:r>
          <a:endParaRPr lang="ru-RU" sz="1600" kern="120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•"/>
            <a:defRPr/>
          </a:pPr>
          <a:r>
            <a:rPr lang="ru-RU" sz="1600" kern="1200" smtClean="0"/>
            <a:t>Ресурсное обеспечение, оснащенность ППРС с учетом ФОП ДО</a:t>
          </a:r>
          <a:endParaRPr lang="ru-RU" sz="1600" kern="1200"/>
        </a:p>
        <a:p>
          <a:pPr marL="285750" lvl="1" indent="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/>
        </a:p>
      </dsp:txBody>
      <dsp:txXfrm>
        <a:off x="4515158" y="830967"/>
        <a:ext cx="3781646" cy="41289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B03517-7AFA-484D-8E10-7053706FEECF}">
      <dsp:nvSpPr>
        <dsp:cNvPr id="0" name=""/>
        <dsp:cNvSpPr/>
      </dsp:nvSpPr>
      <dsp:spPr>
        <a:xfrm>
          <a:off x="0" y="198104"/>
          <a:ext cx="9034264" cy="926639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/>
            <a:t>«Обеспечение доступности качества дошкольного образования в условиях введения федеральной образовательной программы»</a:t>
          </a:r>
        </a:p>
      </dsp:txBody>
      <dsp:txXfrm>
        <a:off x="45235" y="243339"/>
        <a:ext cx="8943794" cy="8361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B03517-7AFA-484D-8E10-7053706FEECF}">
      <dsp:nvSpPr>
        <dsp:cNvPr id="0" name=""/>
        <dsp:cNvSpPr/>
      </dsp:nvSpPr>
      <dsp:spPr>
        <a:xfrm>
          <a:off x="0" y="43664"/>
          <a:ext cx="9034264" cy="108108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smtClean="0"/>
            <a:t>Приказ Минпросвещения России от 08.11.2022 №955</a:t>
          </a:r>
          <a:br>
            <a:rPr lang="ru-RU" sz="2800" b="1" kern="1200" smtClean="0"/>
          </a:br>
          <a:r>
            <a:rPr lang="ru-RU" sz="2800" kern="1200" smtClean="0"/>
            <a:t>"О внесении изменений в ………»</a:t>
          </a:r>
          <a:endParaRPr lang="ru-RU" sz="2800" kern="1200"/>
        </a:p>
      </dsp:txBody>
      <dsp:txXfrm>
        <a:off x="52774" y="96438"/>
        <a:ext cx="8928716" cy="97553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B03517-7AFA-484D-8E10-7053706FEECF}">
      <dsp:nvSpPr>
        <dsp:cNvPr id="0" name=""/>
        <dsp:cNvSpPr/>
      </dsp:nvSpPr>
      <dsp:spPr>
        <a:xfrm>
          <a:off x="0" y="14675"/>
          <a:ext cx="9100457" cy="84942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smtClean="0"/>
            <a:t>Приказ Минпросвещения России от 08.11.2022 №955</a:t>
          </a:r>
          <a:br>
            <a:rPr lang="ru-RU" sz="2200" b="1" kern="1200" smtClean="0"/>
          </a:br>
          <a:r>
            <a:rPr lang="ru-RU" sz="2200" kern="1200" smtClean="0"/>
            <a:t>"О внесении изменений …»</a:t>
          </a:r>
          <a:endParaRPr lang="ru-RU" sz="2200" kern="1200"/>
        </a:p>
      </dsp:txBody>
      <dsp:txXfrm>
        <a:off x="41465" y="56140"/>
        <a:ext cx="9017527" cy="76649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8264D5-8619-46BB-9689-44C1BC511C47}">
      <dsp:nvSpPr>
        <dsp:cNvPr id="0" name=""/>
        <dsp:cNvSpPr/>
      </dsp:nvSpPr>
      <dsp:spPr>
        <a:xfrm>
          <a:off x="69584" y="923005"/>
          <a:ext cx="3835902" cy="199088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sng" kern="1200" smtClean="0">
              <a:solidFill>
                <a:schemeClr val="accent2">
                  <a:lumMod val="50000"/>
                </a:schemeClr>
              </a:solidFill>
            </a:rPr>
            <a:t>Приказ Министерства просвещения РФ от 25.11.2022 №1028</a:t>
          </a:r>
          <a:br>
            <a:rPr lang="ru-RU" sz="1800" b="1" u="sng" kern="1200" smtClean="0">
              <a:solidFill>
                <a:schemeClr val="accent2">
                  <a:lumMod val="50000"/>
                </a:schemeClr>
              </a:solidFill>
            </a:rPr>
          </a:br>
          <a:r>
            <a:rPr lang="ru-RU" sz="1800" b="1" u="sng" kern="1200" smtClean="0">
              <a:solidFill>
                <a:schemeClr val="accent2">
                  <a:lumMod val="50000"/>
                </a:schemeClr>
              </a:solidFill>
            </a:rPr>
            <a:t>«Об утверждении федеральной образовательной программы дошкольного образования»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sng" kern="1200" smtClean="0">
              <a:solidFill>
                <a:schemeClr val="accent2">
                  <a:lumMod val="50000"/>
                </a:schemeClr>
              </a:solidFill>
            </a:rPr>
            <a:t>Проект ФАОП ДО для детей с ОВЗ</a:t>
          </a:r>
          <a:endParaRPr lang="ru-RU" sz="1800" kern="1200">
            <a:solidFill>
              <a:schemeClr val="accent2">
                <a:lumMod val="50000"/>
              </a:schemeClr>
            </a:solidFill>
          </a:endParaRPr>
        </a:p>
      </dsp:txBody>
      <dsp:txXfrm>
        <a:off x="69584" y="923005"/>
        <a:ext cx="3835902" cy="1990889"/>
      </dsp:txXfrm>
    </dsp:sp>
    <dsp:sp modelId="{D48B056E-39E0-4965-B47D-3B89FE078FA0}">
      <dsp:nvSpPr>
        <dsp:cNvPr id="0" name=""/>
        <dsp:cNvSpPr/>
      </dsp:nvSpPr>
      <dsp:spPr>
        <a:xfrm>
          <a:off x="1" y="3241239"/>
          <a:ext cx="3835902" cy="18802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u="sng" kern="1200" smtClean="0">
              <a:solidFill>
                <a:schemeClr val="accent2">
                  <a:lumMod val="50000"/>
                </a:schemeClr>
              </a:solidFill>
            </a:rPr>
            <a:t>РЕКОМЕНДАЦИИ ПО ФОРМИРОВАНИЮ ИНФРАСТРУКТУРЫ ДОШКОЛЬНЫХ ОБРАЗОВАТЕЛЬНЫХ ОРГАНИЗАЦИЙ И КОМПЛЕКТАЦИИ УЧЕБНО-МЕТОДИЧЕСКИХ МАТЕРИАЛОВ В ЦЕЛЯХ РЕАЛИЗАЦИИ ОБРАЗОВАТЕЛЬНЫХ ПРОГРАММ ДОШКОЛЬНОГО ОБРАЗОВАНИЯ</a:t>
          </a:r>
          <a:endParaRPr lang="ru-RU" sz="1600" b="1" u="sng" kern="1200">
            <a:solidFill>
              <a:schemeClr val="accent2">
                <a:lumMod val="50000"/>
              </a:schemeClr>
            </a:solidFill>
          </a:endParaRPr>
        </a:p>
      </dsp:txBody>
      <dsp:txXfrm>
        <a:off x="1" y="3241239"/>
        <a:ext cx="3835902" cy="1880270"/>
      </dsp:txXfrm>
    </dsp:sp>
    <dsp:sp modelId="{1C60C038-1E87-4359-9D00-60C6FA045444}">
      <dsp:nvSpPr>
        <dsp:cNvPr id="0" name=""/>
        <dsp:cNvSpPr/>
      </dsp:nvSpPr>
      <dsp:spPr>
        <a:xfrm>
          <a:off x="4372969" y="1255269"/>
          <a:ext cx="3835902" cy="3773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Дорожная карта введения ФОП ДО</a:t>
          </a:r>
          <a:endParaRPr lang="ru-RU" sz="1600" kern="1200"/>
        </a:p>
      </dsp:txBody>
      <dsp:txXfrm>
        <a:off x="4372969" y="1255269"/>
        <a:ext cx="3835902" cy="377330"/>
      </dsp:txXfrm>
    </dsp:sp>
    <dsp:sp modelId="{7522C01C-FDEE-42D0-9B15-E1BDC9884BD7}">
      <dsp:nvSpPr>
        <dsp:cNvPr id="0" name=""/>
        <dsp:cNvSpPr/>
      </dsp:nvSpPr>
      <dsp:spPr>
        <a:xfrm>
          <a:off x="4372969" y="1632599"/>
          <a:ext cx="3835902" cy="34488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•"/>
            <a:defRPr/>
          </a:pPr>
          <a:r>
            <a:rPr lang="ru-RU" sz="1600" kern="1200" smtClean="0"/>
            <a:t>Рабочая группа</a:t>
          </a:r>
          <a:endParaRPr lang="ru-RU" sz="1600" kern="120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•"/>
            <a:defRPr/>
          </a:pPr>
          <a:r>
            <a:rPr lang="ru-RU" sz="1600" kern="1200" smtClean="0"/>
            <a:t>Корректировка НПА ДОО и НПА по планированию</a:t>
          </a:r>
          <a:endParaRPr lang="ru-RU" sz="1600" kern="120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•"/>
            <a:defRPr/>
          </a:pPr>
          <a:r>
            <a:rPr lang="ru-RU" sz="1600" kern="1200" smtClean="0"/>
            <a:t>Система мет. мероприятий </a:t>
          </a:r>
          <a:endParaRPr lang="ru-RU" sz="1600" kern="120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•"/>
            <a:defRPr/>
          </a:pPr>
          <a:r>
            <a:rPr lang="ru-RU" sz="1600" kern="1200" smtClean="0"/>
            <a:t>Кадровое обеспечение</a:t>
          </a:r>
          <a:endParaRPr lang="ru-RU" sz="1600" kern="120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•"/>
            <a:defRPr/>
          </a:pPr>
          <a:r>
            <a:rPr lang="ru-RU" sz="1600" kern="1200" smtClean="0"/>
            <a:t>ПК по введению ФОП ДО</a:t>
          </a:r>
          <a:endParaRPr lang="ru-RU" sz="1600" kern="120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•"/>
            <a:defRPr/>
          </a:pPr>
          <a:r>
            <a:rPr lang="ru-RU" sz="1600" kern="1200" smtClean="0"/>
            <a:t>Творческие группы по дефицитам и рискам</a:t>
          </a:r>
          <a:endParaRPr lang="ru-RU" sz="1600" kern="120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•"/>
            <a:defRPr/>
          </a:pPr>
          <a:r>
            <a:rPr lang="ru-RU" sz="1600" kern="1200" smtClean="0"/>
            <a:t>Отчетность и информирование, сайт</a:t>
          </a:r>
          <a:endParaRPr lang="ru-RU" sz="1600" kern="120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•"/>
            <a:defRPr/>
          </a:pPr>
          <a:r>
            <a:rPr lang="ru-RU" sz="1600" kern="1200" smtClean="0"/>
            <a:t>Ресурсное обеспечение, оснащенность ППРС с учетом ФОП ДО</a:t>
          </a:r>
          <a:endParaRPr lang="ru-RU" sz="1600" kern="1200"/>
        </a:p>
        <a:p>
          <a:pPr marL="285750" lvl="1" indent="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/>
        </a:p>
      </dsp:txBody>
      <dsp:txXfrm>
        <a:off x="4372969" y="1632599"/>
        <a:ext cx="3835902" cy="34488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D73DD-29A3-446B-99D8-C023E419E792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3CC26-72D1-476A-B3A2-0A81F63E1D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79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83CC26-72D1-476A-B3A2-0A81F63E1D4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763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83CC26-72D1-476A-B3A2-0A81F63E1D42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906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>
            <a:extLst>
              <a:ext uri="{FF2B5EF4-FFF2-40B4-BE49-F238E27FC236}">
                <a16:creationId xmlns:a16="http://schemas.microsoft.com/office/drawing/2014/main" id="{6EBE8EDB-FB58-43EA-AC54-A0E4FEFF4E3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Заметки 2">
            <a:extLst>
              <a:ext uri="{FF2B5EF4-FFF2-40B4-BE49-F238E27FC236}">
                <a16:creationId xmlns:a16="http://schemas.microsoft.com/office/drawing/2014/main" id="{1C49BF25-D4F4-4E75-BC19-72DA768233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51204" name="Номер слайда 3">
            <a:extLst>
              <a:ext uri="{FF2B5EF4-FFF2-40B4-BE49-F238E27FC236}">
                <a16:creationId xmlns:a16="http://schemas.microsoft.com/office/drawing/2014/main" id="{DE9A8717-9A03-4D94-9D47-2CFDAB9E8A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338691BF-5B96-43AB-B09A-B851B8D710AE}" type="slidenum">
              <a:rPr lang="ru-RU" altLang="ru-RU"/>
              <a:t>42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4193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>
            <a:extLst>
              <a:ext uri="{FF2B5EF4-FFF2-40B4-BE49-F238E27FC236}">
                <a16:creationId xmlns:a16="http://schemas.microsoft.com/office/drawing/2014/main" id="{8B8E7186-62B2-4023-8119-85573291C54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Заметки 2">
            <a:extLst>
              <a:ext uri="{FF2B5EF4-FFF2-40B4-BE49-F238E27FC236}">
                <a16:creationId xmlns:a16="http://schemas.microsoft.com/office/drawing/2014/main" id="{D2E7DF2F-563A-452F-AD02-FC61A23E95B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52228" name="Номер слайда 3">
            <a:extLst>
              <a:ext uri="{FF2B5EF4-FFF2-40B4-BE49-F238E27FC236}">
                <a16:creationId xmlns:a16="http://schemas.microsoft.com/office/drawing/2014/main" id="{D3156EAE-4D37-428F-9E15-D6B8153A98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957E73FD-5821-4EF2-AAF9-88D401A1BC78}" type="slidenum">
              <a:rPr lang="ru-RU" altLang="ru-RU"/>
              <a:t>43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>
            <a:extLst>
              <a:ext uri="{FF2B5EF4-FFF2-40B4-BE49-F238E27FC236}">
                <a16:creationId xmlns:a16="http://schemas.microsoft.com/office/drawing/2014/main" id="{22FBF0AC-E687-47EA-903C-EF2825DCA6E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>
            <a:extLst>
              <a:ext uri="{FF2B5EF4-FFF2-40B4-BE49-F238E27FC236}">
                <a16:creationId xmlns:a16="http://schemas.microsoft.com/office/drawing/2014/main" id="{3ABB5F9C-0CC6-48DF-A94B-EB22CFCB702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54276" name="Номер слайда 3">
            <a:extLst>
              <a:ext uri="{FF2B5EF4-FFF2-40B4-BE49-F238E27FC236}">
                <a16:creationId xmlns:a16="http://schemas.microsoft.com/office/drawing/2014/main" id="{655253DC-98BD-40F6-A2C2-86DA6B1624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00A6A7DC-3067-4169-8BFF-92F2E2300B00}" type="slidenum">
              <a:rPr lang="ru-RU" altLang="ru-RU"/>
              <a:t>45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39379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58618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476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91369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13414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66473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77551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63641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88082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38998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10092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407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ost.yaguo.ru:888/service/home/~/?id=4598&amp;part=3&amp;auth=co&amp;disp=i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login.consultant.ru/link/?req=doc&amp;demo=2&amp;base=LAW&amp;n=318172&amp;date=08.02.2023&amp;dst=100076&amp;field=134" TargetMode="External"/><Relationship Id="rId3" Type="http://schemas.openxmlformats.org/officeDocument/2006/relationships/diagramLayout" Target="../diagrams/layout5.xml"/><Relationship Id="rId7" Type="http://schemas.openxmlformats.org/officeDocument/2006/relationships/hyperlink" Target="https://login.consultant.ru/link/?req=doc&amp;demo=2&amp;base=LAW&amp;n=318172&amp;date=08.02.2023&amp;dst=100137&amp;field=134" TargetMode="Externa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10" Type="http://schemas.openxmlformats.org/officeDocument/2006/relationships/hyperlink" Target="https://login.consultant.ru/link/?req=doc&amp;demo=2&amp;base=LAW&amp;n=318172&amp;date=08.02.2023&amp;dst=100094&amp;field=134" TargetMode="External"/><Relationship Id="rId4" Type="http://schemas.openxmlformats.org/officeDocument/2006/relationships/diagramQuickStyle" Target="../diagrams/quickStyle5.xml"/><Relationship Id="rId9" Type="http://schemas.openxmlformats.org/officeDocument/2006/relationships/hyperlink" Target="https://login.consultant.ru/link/?req=doc&amp;demo=2&amp;base=LAW&amp;n=318172&amp;date=08.02.2023&amp;dst=100083&amp;field=134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login.consultant.ru/link/?req=doc&amp;demo=2&amp;base=LAW&amp;n=371594&amp;date=08.02.2023&amp;dst=100047&amp;field=134" TargetMode="External"/><Relationship Id="rId3" Type="http://schemas.openxmlformats.org/officeDocument/2006/relationships/diagramLayout" Target="../diagrams/layout6.xml"/><Relationship Id="rId7" Type="http://schemas.openxmlformats.org/officeDocument/2006/relationships/hyperlink" Target="https://login.consultant.ru/link/?req=doc&amp;demo=2&amp;base=LAW&amp;n=375839&amp;date=08.02.2023&amp;dst=100137&amp;field=134" TargetMode="Externa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hyperlink" Target="https://login.consultant.ru/link/?req=doc&amp;demo=2&amp;base=LAW&amp;n=318172&amp;date=08.02.2023&amp;dst=100285&amp;field=134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.profkiosk.ru/eServices/service_content/file/e1ca43b2-58e5-4636-a141-5707c37052c0.docx;02-03%20Planiruemye%20rezultaty%20v%20rannem%20vozraste.docx" TargetMode="External"/><Relationship Id="rId7" Type="http://schemas.openxmlformats.org/officeDocument/2006/relationships/hyperlink" Target="https://e.profkiosk.ru/eServices/service_content/file/f648e6d5-9949-4caa-985c-4e411f57a314.docx;07%20Planiruemye%20rezultaty%20na%20ehtape%20zaversheniya%20osvoeniya%20FOP.docx" TargetMode="External"/><Relationship Id="rId2" Type="http://schemas.openxmlformats.org/officeDocument/2006/relationships/hyperlink" Target="https://e.profkiosk.ru/eServices/service_content/file/0231c7b1-c7f4-477f-9778-9377084193c0.docx;01%20Planiruemye%20rezultaty%20v%20mladencheskom%20vozras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.profkiosk.ru/eServices/service_content/file/5612df24-424f-4b44-85b8-74ccc6cd021d.docx;06%20Planiruemye%20rezultaty%20k%20shesti%20godam.docx" TargetMode="External"/><Relationship Id="rId5" Type="http://schemas.openxmlformats.org/officeDocument/2006/relationships/hyperlink" Target="https://e.profkiosk.ru/eServices/service_content/file/003f6bc6-3c6a-4b20-b549-57d55c12492a.docx;05%20Planiruemye%20rezultaty%20k%20pyati%20godam.docx" TargetMode="External"/><Relationship Id="rId4" Type="http://schemas.openxmlformats.org/officeDocument/2006/relationships/hyperlink" Target="https://e.profkiosk.ru/eServices/service_content/file/0b71f799-d463-41e7-918e-c9705bc2183f.docx;04%20Planiruemye%20rezultaty%20k%20chetyrem%20godam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.rukdobra.ru/npd-doc?npmid=99&amp;npid=351825406&amp;anchor=ZAP1RGK3ET" TargetMode="External"/><Relationship Id="rId2" Type="http://schemas.openxmlformats.org/officeDocument/2006/relationships/hyperlink" Target="https://www.consultant.ru/document/cons_doc_LAW_427331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.rukdobra.ru/npd-doc?npmid=99&amp;npid=578324395&amp;anchor=ZAP1QR83GE" TargetMode="External"/><Relationship Id="rId2" Type="http://schemas.openxmlformats.org/officeDocument/2006/relationships/hyperlink" Target="https://e.rukdobra.ru/npd-doc?npmid=99&amp;npid=578324395&amp;anchor=XA00M6K2M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upervip.1metodist.r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login.consultant.ru/link/?req=doc&amp;demo=2&amp;base=LAW&amp;n=318172&amp;date=08.02.2023&amp;dst=100056&amp;field=134" TargetMode="External"/><Relationship Id="rId3" Type="http://schemas.openxmlformats.org/officeDocument/2006/relationships/diagramLayout" Target="../diagrams/layout4.xml"/><Relationship Id="rId7" Type="http://schemas.openxmlformats.org/officeDocument/2006/relationships/hyperlink" Target="https://login.consultant.ru/link/?req=doc&amp;demo=2&amp;base=LAW&amp;n=318172&amp;date=08.02.2023&amp;dst=100049&amp;field=134" TargetMode="Externa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0" y="13891"/>
            <a:ext cx="9126537" cy="6844109"/>
          </a:xfrm>
          <a:prstGeom prst="rect">
            <a:avLst/>
          </a:prstGeom>
        </p:spPr>
      </p:pic>
      <p:sp>
        <p:nvSpPr>
          <p:cNvPr id="6" name="Google Shape;60;p13"/>
          <p:cNvSpPr txBox="1">
            <a:spLocks/>
          </p:cNvSpPr>
          <p:nvPr/>
        </p:nvSpPr>
        <p:spPr>
          <a:xfrm>
            <a:off x="-526465" y="3019249"/>
            <a:ext cx="9728100" cy="841800"/>
          </a:xfrm>
          <a:prstGeom prst="rect">
            <a:avLst/>
          </a:prstGeom>
        </p:spPr>
        <p:txBody>
          <a:bodyPr spcFirstLastPara="1" vert="horz" wrap="square" lIns="114375" tIns="114375" rIns="114375" bIns="114375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0"/>
              </a:spcBef>
            </a:pP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АВГУСТОВСКОЕ СОВЕЩАНИЕ</a:t>
            </a:r>
          </a:p>
          <a:p>
            <a:pPr algn="r">
              <a:spcBef>
                <a:spcPts val="0"/>
              </a:spcBef>
            </a:pP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РАБОТНИКОВ ОБРАЗОВАНИЯ ГОРОДА ЯКУТСКА</a:t>
            </a:r>
            <a:endParaRPr lang="ru-RU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3861049"/>
            <a:ext cx="8878107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Clr>
                <a:srgbClr val="000000"/>
              </a:buClr>
              <a:buFont typeface="Arial"/>
              <a:buNone/>
            </a:pPr>
            <a:r>
              <a:rPr lang="ru-RU" sz="4000" kern="0" dirty="0">
                <a:solidFill>
                  <a:srgbClr val="FFAB40">
                    <a:lumMod val="75000"/>
                  </a:srgbClr>
                </a:solidFill>
                <a:latin typeface="Arial"/>
                <a:sym typeface="Arial"/>
              </a:rPr>
              <a:t> </a:t>
            </a:r>
            <a:r>
              <a:rPr lang="ru-RU" sz="3200" b="1" kern="0" dirty="0">
                <a:solidFill>
                  <a:srgbClr val="FFAB40">
                    <a:lumMod val="75000"/>
                  </a:srgbClr>
                </a:solidFill>
                <a:latin typeface="Arial"/>
                <a:sym typeface="Arial"/>
              </a:rPr>
              <a:t>«Обеспечение доступности качества дошкольного образования в условиях введения федеральной образовательной программы»</a:t>
            </a:r>
          </a:p>
        </p:txBody>
      </p:sp>
      <p:pic>
        <p:nvPicPr>
          <p:cNvPr id="10" name="Рисунок 9" descr="до2.png">
            <a:hlinkClick r:id="rId3" tgtFrame="_blank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30441"/>
            <a:ext cx="2513965" cy="2510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Описание: C:\Users\комп2\Desktop\ЭМБЛЕМА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888" y="28407"/>
            <a:ext cx="2790248" cy="29908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200" y="22298"/>
            <a:ext cx="3489293" cy="2185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71405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906470799"/>
              </p:ext>
            </p:extLst>
          </p:nvPr>
        </p:nvGraphicFramePr>
        <p:xfrm>
          <a:off x="43543" y="-99392"/>
          <a:ext cx="9034264" cy="1124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572000" y="1139259"/>
            <a:ext cx="432048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700" smtClean="0">
                <a:solidFill>
                  <a:srgbClr val="FF0000"/>
                </a:solidFill>
              </a:rPr>
              <a:t>2.10</a:t>
            </a:r>
            <a:r>
              <a:rPr lang="ru-RU" sz="1700"/>
              <a:t>. Объем обязательной части Программы должен соответствовать федеральной программе и быть </a:t>
            </a:r>
            <a:r>
              <a:rPr lang="ru-RU" sz="1700" b="1"/>
              <a:t>не менее </a:t>
            </a:r>
            <a:r>
              <a:rPr lang="ru-RU" sz="1700" b="1" smtClean="0"/>
              <a:t>60 % </a:t>
            </a:r>
            <a:r>
              <a:rPr lang="ru-RU" sz="1700"/>
              <a:t>от общего объема Программы; части, формируемой участниками образовательных отношений, </a:t>
            </a:r>
            <a:r>
              <a:rPr lang="ru-RU" sz="1700" b="1"/>
              <a:t>не более </a:t>
            </a:r>
            <a:r>
              <a:rPr lang="ru-RU" sz="1700" b="1" smtClean="0"/>
              <a:t>40 %</a:t>
            </a:r>
            <a:r>
              <a:rPr lang="ru-RU" sz="1700" smtClean="0"/>
              <a:t>. </a:t>
            </a:r>
            <a:r>
              <a:rPr lang="ru-RU" sz="1700">
                <a:solidFill>
                  <a:srgbClr val="FF0000"/>
                </a:solidFill>
              </a:rPr>
              <a:t>Содержание и планируемые результаты Программы должны быть не ниже соответствующих содержания и планируемых результатов федеральной программы &lt;6</a:t>
            </a:r>
            <a:r>
              <a:rPr lang="ru-RU" sz="1700" smtClean="0">
                <a:solidFill>
                  <a:srgbClr val="FF0000"/>
                </a:solidFill>
              </a:rPr>
              <a:t>&gt;.";</a:t>
            </a:r>
          </a:p>
          <a:p>
            <a:r>
              <a:rPr lang="ru-RU" sz="1700">
                <a:hlinkClick r:id="rId7"/>
              </a:rPr>
              <a:t>абзац первый пункта 2.12</a:t>
            </a:r>
            <a:r>
              <a:rPr lang="ru-RU" sz="1700"/>
              <a:t> изложить в следующей редакции:</a:t>
            </a:r>
          </a:p>
          <a:p>
            <a:pPr algn="just"/>
            <a:r>
              <a:rPr lang="ru-RU" sz="1700" smtClean="0">
                <a:solidFill>
                  <a:srgbClr val="FF0000"/>
                </a:solidFill>
              </a:rPr>
              <a:t>2.12</a:t>
            </a:r>
            <a:r>
              <a:rPr lang="ru-RU" sz="1700">
                <a:solidFill>
                  <a:srgbClr val="FF0000"/>
                </a:solidFill>
              </a:rPr>
              <a:t>. </a:t>
            </a:r>
            <a:r>
              <a:rPr lang="ru-RU" sz="1700"/>
              <a:t>Обязательная часть Программы должна </a:t>
            </a:r>
            <a:r>
              <a:rPr lang="ru-RU" sz="1700">
                <a:solidFill>
                  <a:srgbClr val="FF0000"/>
                </a:solidFill>
              </a:rPr>
              <a:t>соответствовать федеральной программе и оформляется в виде ссылки на нее. </a:t>
            </a:r>
            <a:r>
              <a:rPr lang="ru-RU" sz="1700"/>
              <a:t>Содержание и планируемые результаты Программы должны быть не ниже соответствующих содержания и планируемых результатов федеральной программы</a:t>
            </a:r>
            <a:r>
              <a:rPr lang="ru-RU" sz="1700" smtClean="0"/>
              <a:t>.";</a:t>
            </a:r>
            <a:endParaRPr lang="ru-RU" sz="1700"/>
          </a:p>
        </p:txBody>
      </p:sp>
      <p:sp>
        <p:nvSpPr>
          <p:cNvPr id="7" name="Прямоугольник 6"/>
          <p:cNvSpPr/>
          <p:nvPr/>
        </p:nvSpPr>
        <p:spPr>
          <a:xfrm>
            <a:off x="165657" y="1133356"/>
            <a:ext cx="34198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>
                <a:solidFill>
                  <a:srgbClr val="FF0000"/>
                </a:solidFill>
              </a:rPr>
              <a:t>2.5</a:t>
            </a:r>
            <a:r>
              <a:rPr lang="ru-RU"/>
              <a:t>. Программа разрабатывается и утверждается Организацией самостоятельно в соответствии с настоящим Стандартом и </a:t>
            </a:r>
            <a:r>
              <a:rPr lang="ru-RU" smtClean="0"/>
              <a:t> </a:t>
            </a:r>
            <a:r>
              <a:rPr lang="ru-RU" strike="sngStrike">
                <a:solidFill>
                  <a:srgbClr val="FF0000"/>
                </a:solidFill>
              </a:rPr>
              <a:t>учетом Примерных программ</a:t>
            </a:r>
            <a:endParaRPr lang="ru-RU" strike="sngStrike" smtClean="0">
              <a:solidFill>
                <a:srgbClr val="FF0000"/>
              </a:solidFill>
            </a:endParaRPr>
          </a:p>
          <a:p>
            <a:pPr algn="ctr"/>
            <a:r>
              <a:rPr lang="ru-RU" b="1" u="sng" smtClean="0"/>
              <a:t>Федеральной программой</a:t>
            </a:r>
            <a:endParaRPr lang="ru-RU" b="1" u="sng"/>
          </a:p>
          <a:p>
            <a:pPr algn="ctr"/>
            <a:endParaRPr lang="ru-RU" smtClean="0"/>
          </a:p>
          <a:p>
            <a:pPr algn="ctr"/>
            <a:r>
              <a:rPr lang="ru-RU" smtClean="0"/>
              <a:t>в </a:t>
            </a:r>
            <a:r>
              <a:rPr lang="ru-RU">
                <a:hlinkClick r:id="rId8"/>
              </a:rPr>
              <a:t>абзаце первом пункта 2.5</a:t>
            </a:r>
            <a:r>
              <a:rPr lang="ru-RU"/>
              <a:t> </a:t>
            </a:r>
            <a:endParaRPr lang="ru-RU" smtClean="0"/>
          </a:p>
          <a:p>
            <a:pPr algn="ctr"/>
            <a:r>
              <a:rPr lang="ru-RU" smtClean="0"/>
              <a:t>слова «с </a:t>
            </a:r>
            <a:r>
              <a:rPr lang="ru-RU"/>
              <a:t>учетом Примерных </a:t>
            </a:r>
            <a:r>
              <a:rPr lang="ru-RU" smtClean="0"/>
              <a:t>программ» </a:t>
            </a:r>
            <a:r>
              <a:rPr lang="ru-RU"/>
              <a:t>заменить словами </a:t>
            </a:r>
            <a:r>
              <a:rPr lang="ru-RU" smtClean="0"/>
              <a:t>«</a:t>
            </a:r>
            <a:r>
              <a:rPr lang="ru-RU" b="1" smtClean="0"/>
              <a:t>федеральной программой</a:t>
            </a:r>
            <a:r>
              <a:rPr lang="ru-RU" smtClean="0"/>
              <a:t>»;</a:t>
            </a:r>
            <a:endParaRPr lang="ru-RU"/>
          </a:p>
          <a:p>
            <a:pPr algn="ctr"/>
            <a:endParaRPr lang="ru-RU" smtClean="0">
              <a:solidFill>
                <a:srgbClr val="FF0000"/>
              </a:solidFill>
              <a:hlinkClick r:id="rId9"/>
            </a:endParaRPr>
          </a:p>
          <a:p>
            <a:pPr algn="ctr"/>
            <a:r>
              <a:rPr lang="ru-RU" smtClean="0">
                <a:solidFill>
                  <a:srgbClr val="FF0000"/>
                </a:solidFill>
                <a:hlinkClick r:id="rId9"/>
              </a:rPr>
              <a:t>Изменилась </a:t>
            </a:r>
            <a:r>
              <a:rPr lang="ru-RU">
                <a:solidFill>
                  <a:srgbClr val="FF0000"/>
                </a:solidFill>
                <a:hlinkClick r:id="rId9"/>
              </a:rPr>
              <a:t>редакция пунктов 2.6</a:t>
            </a:r>
            <a:r>
              <a:rPr lang="ru-RU">
                <a:solidFill>
                  <a:srgbClr val="FF0000"/>
                </a:solidFill>
              </a:rPr>
              <a:t> и </a:t>
            </a:r>
            <a:r>
              <a:rPr lang="ru-RU">
                <a:solidFill>
                  <a:srgbClr val="FF0000"/>
                </a:solidFill>
                <a:hlinkClick r:id="rId10"/>
              </a:rPr>
              <a:t>2.7</a:t>
            </a:r>
            <a:r>
              <a:rPr lang="ru-RU">
                <a:solidFill>
                  <a:srgbClr val="FF0000"/>
                </a:solidFill>
              </a:rPr>
              <a:t> </a:t>
            </a:r>
            <a:r>
              <a:rPr lang="ru-RU"/>
              <a:t>образовательные области и виды деятельности конкретизированы и  </a:t>
            </a:r>
            <a:r>
              <a:rPr lang="ru-RU">
                <a:solidFill>
                  <a:srgbClr val="FF0000"/>
                </a:solidFill>
              </a:rPr>
              <a:t>изложены в новой редакции:</a:t>
            </a:r>
          </a:p>
          <a:p>
            <a:pPr algn="ctr"/>
            <a:endParaRPr lang="ru-RU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3164681"/>
            <a:ext cx="39951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smtClean="0"/>
          </a:p>
          <a:p>
            <a:pPr algn="ctr"/>
            <a:endParaRPr lang="ru-RU" b="1"/>
          </a:p>
          <a:p>
            <a:pPr algn="ctr"/>
            <a:endParaRPr lang="ru-RU" b="1" smtClean="0"/>
          </a:p>
          <a:p>
            <a:pPr algn="ctr"/>
            <a:endParaRPr lang="ru-RU" b="1"/>
          </a:p>
          <a:p>
            <a:pPr algn="ctr"/>
            <a:endParaRPr lang="ru-RU" b="1" smtClean="0"/>
          </a:p>
        </p:txBody>
      </p:sp>
      <p:sp>
        <p:nvSpPr>
          <p:cNvPr id="11" name="Стрелка вниз 10"/>
          <p:cNvSpPr/>
          <p:nvPr/>
        </p:nvSpPr>
        <p:spPr>
          <a:xfrm rot="10800000">
            <a:off x="3767437" y="1060085"/>
            <a:ext cx="484632" cy="54006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286000" y="227483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/>
          </a:p>
          <a:p>
            <a:r>
              <a:rPr lang="ru-RU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869014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128569887"/>
              </p:ext>
            </p:extLst>
          </p:nvPr>
        </p:nvGraphicFramePr>
        <p:xfrm>
          <a:off x="43542" y="-99392"/>
          <a:ext cx="9100457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3164681"/>
            <a:ext cx="39951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smtClean="0"/>
          </a:p>
          <a:p>
            <a:pPr algn="ctr"/>
            <a:endParaRPr lang="ru-RU" b="1"/>
          </a:p>
          <a:p>
            <a:pPr algn="ctr"/>
            <a:endParaRPr lang="ru-RU" b="1" smtClean="0"/>
          </a:p>
          <a:p>
            <a:pPr algn="ctr"/>
            <a:endParaRPr lang="ru-RU" b="1"/>
          </a:p>
          <a:p>
            <a:pPr algn="ctr"/>
            <a:endParaRPr lang="ru-RU" b="1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2286000" y="227483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/>
          </a:p>
          <a:p>
            <a:r>
              <a:rPr lang="ru-RU"/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703143"/>
            <a:ext cx="856895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700" smtClean="0">
              <a:solidFill>
                <a:srgbClr val="FF0000"/>
              </a:solidFill>
            </a:endParaRPr>
          </a:p>
          <a:p>
            <a:pPr algn="just"/>
            <a:r>
              <a:rPr lang="ru-RU" sz="1700" smtClean="0">
                <a:solidFill>
                  <a:srgbClr val="FF0000"/>
                </a:solidFill>
              </a:rPr>
              <a:t>3.2.9</a:t>
            </a:r>
            <a:r>
              <a:rPr lang="ru-RU" sz="1700"/>
              <a:t>. Максимально допустимый объем образовательной нагрузки должен соответствовать </a:t>
            </a:r>
            <a:endParaRPr lang="ru-RU" sz="170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smtClean="0"/>
              <a:t>санитарным </a:t>
            </a:r>
            <a:r>
              <a:rPr lang="ru-RU" sz="1700" b="1" u="sng">
                <a:solidFill>
                  <a:srgbClr val="0000FF"/>
                </a:solidFill>
                <a:hlinkClick r:id="rId7"/>
              </a:rPr>
              <a:t>правилам и нормам</a:t>
            </a:r>
            <a:r>
              <a:rPr lang="ru-RU" sz="1700" b="1" u="sng">
                <a:solidFill>
                  <a:srgbClr val="0000FF"/>
                </a:solidFill>
              </a:rPr>
              <a:t> СанПиН 1.2.3685-21</a:t>
            </a:r>
            <a:r>
              <a:rPr lang="ru-RU" sz="1700" b="1">
                <a:solidFill>
                  <a:srgbClr val="0000FF"/>
                </a:solidFill>
              </a:rPr>
              <a:t> </a:t>
            </a:r>
            <a:r>
              <a:rPr lang="ru-RU" sz="1700" smtClean="0"/>
              <a:t>«Гигиенические </a:t>
            </a:r>
            <a:r>
              <a:rPr lang="ru-RU" sz="1700"/>
              <a:t>нормативы и требования к обеспечению безопасности и (или) безвредности для человека факторов среды </a:t>
            </a:r>
            <a:r>
              <a:rPr lang="ru-RU" sz="1700" smtClean="0"/>
              <a:t>обитания», </a:t>
            </a:r>
            <a:r>
              <a:rPr lang="ru-RU" sz="1700"/>
              <a:t>утвержденным постановлением Главного государственного санитарного врача Российской Федерации </a:t>
            </a:r>
            <a:r>
              <a:rPr lang="ru-RU" sz="1700" b="1"/>
              <a:t>от </a:t>
            </a:r>
            <a:r>
              <a:rPr lang="ru-RU" sz="1700" b="1" smtClean="0"/>
              <a:t>28.01.2021 №2 </a:t>
            </a:r>
            <a:r>
              <a:rPr lang="ru-RU" sz="1700"/>
              <a:t>(зарегистрировано Министерством юстиции Российской Федерации </a:t>
            </a:r>
            <a:r>
              <a:rPr lang="ru-RU" sz="1700" smtClean="0"/>
              <a:t>29.01.2021, </a:t>
            </a:r>
            <a:r>
              <a:rPr lang="ru-RU" sz="1700"/>
              <a:t>регистрационный </a:t>
            </a:r>
            <a:r>
              <a:rPr lang="ru-RU" sz="1700" smtClean="0"/>
              <a:t>№62296</a:t>
            </a:r>
            <a:r>
              <a:rPr lang="ru-RU" sz="1700"/>
              <a:t>), действующим до </a:t>
            </a:r>
            <a:r>
              <a:rPr lang="ru-RU" sz="1700" smtClean="0"/>
              <a:t>01.03.2027.,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smtClean="0"/>
              <a:t> </a:t>
            </a:r>
            <a:r>
              <a:rPr lang="ru-RU" sz="1700"/>
              <a:t>и </a:t>
            </a:r>
            <a:r>
              <a:rPr lang="ru-RU" sz="1700" b="1" u="sng">
                <a:solidFill>
                  <a:srgbClr val="0000FF"/>
                </a:solidFill>
              </a:rPr>
              <a:t>санитарным </a:t>
            </a:r>
            <a:r>
              <a:rPr lang="ru-RU" sz="1700" b="1" u="sng">
                <a:solidFill>
                  <a:srgbClr val="0000FF"/>
                </a:solidFill>
                <a:hlinkClick r:id="rId8"/>
              </a:rPr>
              <a:t>правилам</a:t>
            </a:r>
            <a:r>
              <a:rPr lang="ru-RU" sz="1700" b="1" u="sng">
                <a:solidFill>
                  <a:srgbClr val="0000FF"/>
                </a:solidFill>
              </a:rPr>
              <a:t> СП 2.4.3648-20</a:t>
            </a:r>
            <a:r>
              <a:rPr lang="ru-RU" sz="1700" b="1">
                <a:solidFill>
                  <a:srgbClr val="0000FF"/>
                </a:solidFill>
              </a:rPr>
              <a:t> </a:t>
            </a:r>
            <a:r>
              <a:rPr lang="ru-RU" sz="1700" smtClean="0"/>
              <a:t>«Санитарно-эпидемиологические </a:t>
            </a:r>
            <a:r>
              <a:rPr lang="ru-RU" sz="1700"/>
              <a:t>требования к организациям воспитания и обучения, отдыха и оздоровления детей и </a:t>
            </a:r>
            <a:r>
              <a:rPr lang="ru-RU" sz="1700" smtClean="0"/>
              <a:t>молодежи», </a:t>
            </a:r>
            <a:r>
              <a:rPr lang="ru-RU" sz="1700"/>
              <a:t>утвержденным постановлением Главного государственного санитарного врача Российской Федерации от </a:t>
            </a:r>
            <a:r>
              <a:rPr lang="ru-RU" sz="1700" smtClean="0"/>
              <a:t>28.09.2020 №28 </a:t>
            </a:r>
            <a:r>
              <a:rPr lang="ru-RU" sz="1700"/>
              <a:t>(зарегистрировано Министерством юстиции Российской Федерации </a:t>
            </a:r>
            <a:r>
              <a:rPr lang="ru-RU" sz="1700" smtClean="0"/>
              <a:t>18.12.2020, </a:t>
            </a:r>
            <a:r>
              <a:rPr lang="ru-RU" sz="1700"/>
              <a:t>регистрационный </a:t>
            </a:r>
            <a:r>
              <a:rPr lang="ru-RU" sz="1700" smtClean="0"/>
              <a:t>№61573</a:t>
            </a:r>
            <a:r>
              <a:rPr lang="ru-RU" sz="1700"/>
              <a:t>), действующим до </a:t>
            </a:r>
            <a:r>
              <a:rPr lang="ru-RU" sz="1700" smtClean="0"/>
              <a:t>01.01.2027»;</a:t>
            </a:r>
            <a:endParaRPr lang="ru-RU" sz="170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4549676"/>
            <a:ext cx="835292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700">
                <a:hlinkClick r:id="rId9"/>
              </a:rPr>
              <a:t>пункт 4.6</a:t>
            </a:r>
            <a:r>
              <a:rPr lang="ru-RU" sz="1700"/>
              <a:t> изложить в следующей редакции</a:t>
            </a:r>
            <a:r>
              <a:rPr lang="ru-RU" sz="1700" smtClean="0"/>
              <a:t>: «</a:t>
            </a:r>
            <a:r>
              <a:rPr lang="ru-RU" sz="1700" smtClean="0">
                <a:solidFill>
                  <a:srgbClr val="FF0000"/>
                </a:solidFill>
              </a:rPr>
              <a:t>4.6</a:t>
            </a:r>
            <a:r>
              <a:rPr lang="ru-RU" sz="1700">
                <a:solidFill>
                  <a:srgbClr val="FF0000"/>
                </a:solidFill>
              </a:rPr>
              <a:t>. </a:t>
            </a:r>
            <a:r>
              <a:rPr lang="ru-RU" sz="1700"/>
              <a:t>К целевым ориентирам дошкольного образования относятся следующие социально-нормативные возрастные характеристики возможных достижений </a:t>
            </a:r>
            <a:r>
              <a:rPr lang="ru-RU" sz="1700" smtClean="0"/>
              <a:t>ребенка: Вынесены </a:t>
            </a:r>
            <a:r>
              <a:rPr lang="ru-RU" sz="1700" b="1" smtClean="0"/>
              <a:t>отдельно </a:t>
            </a:r>
            <a:r>
              <a:rPr lang="ru-RU" sz="1700" smtClean="0"/>
              <a:t>целевые </a:t>
            </a:r>
            <a:r>
              <a:rPr lang="ru-RU" sz="1700"/>
              <a:t>ориентиры образования </a:t>
            </a:r>
            <a:r>
              <a:rPr lang="ru-RU" sz="1700" b="1"/>
              <a:t>в младенческом </a:t>
            </a:r>
            <a:r>
              <a:rPr lang="ru-RU" sz="1700" b="1" smtClean="0"/>
              <a:t>возрасте: </a:t>
            </a:r>
            <a:r>
              <a:rPr lang="ru-RU" sz="1700" smtClean="0"/>
              <a:t>целевые </a:t>
            </a:r>
            <a:r>
              <a:rPr lang="ru-RU" sz="1700"/>
              <a:t>ориентиры образования </a:t>
            </a:r>
            <a:r>
              <a:rPr lang="ru-RU" sz="1700" b="1"/>
              <a:t>в </a:t>
            </a:r>
            <a:r>
              <a:rPr lang="ru-RU" sz="1700" b="1" smtClean="0"/>
              <a:t>раннем возрасте</a:t>
            </a:r>
            <a:r>
              <a:rPr lang="ru-RU" sz="1700"/>
              <a:t>.</a:t>
            </a:r>
            <a:endParaRPr lang="ru-RU" sz="1700" smtClean="0"/>
          </a:p>
          <a:p>
            <a:pPr algn="just"/>
            <a:r>
              <a:rPr lang="ru-RU" sz="1700" smtClean="0"/>
              <a:t>Целевые </a:t>
            </a:r>
            <a:r>
              <a:rPr lang="ru-RU" sz="1700"/>
              <a:t>ориентиры </a:t>
            </a:r>
            <a:r>
              <a:rPr lang="ru-RU" sz="1700" b="1"/>
              <a:t>на этапе </a:t>
            </a:r>
            <a:r>
              <a:rPr lang="ru-RU" sz="1700" b="1" smtClean="0"/>
              <a:t>завершения дошкольного </a:t>
            </a:r>
            <a:r>
              <a:rPr lang="ru-RU" sz="1700" b="1"/>
              <a:t>образования</a:t>
            </a:r>
            <a:r>
              <a:rPr lang="ru-RU" sz="1700" b="1" smtClean="0"/>
              <a:t>:</a:t>
            </a:r>
          </a:p>
          <a:p>
            <a:pPr algn="just"/>
            <a:r>
              <a:rPr lang="ru-RU" sz="1700" i="1" u="sng"/>
              <a:t>ребенок способен планировать свои действия, направленные на достижение конкретной цели; демонстрирует сформированные предпосылки к учебной деятельности и элементы готовности к школьному обучению</a:t>
            </a:r>
            <a:r>
              <a:rPr lang="ru-RU" sz="1700" i="1" u="sng" smtClean="0"/>
              <a:t>.».</a:t>
            </a:r>
            <a:r>
              <a:rPr lang="ru-RU" sz="170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7167686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>
                <a:latin typeface="+mn-lt"/>
              </a:rPr>
              <a:t>Образовательная область </a:t>
            </a:r>
            <a:r>
              <a:rPr lang="ru-RU" sz="2400" b="1" smtClean="0">
                <a:latin typeface="+mn-lt"/>
              </a:rPr>
              <a:t>«Социально-коммуникативное развитие» </a:t>
            </a:r>
            <a:r>
              <a:rPr lang="ru-RU" sz="2400" b="1">
                <a:latin typeface="+mn-lt"/>
              </a:rPr>
              <a:t>направлена на</a:t>
            </a:r>
            <a:r>
              <a:rPr lang="ru-RU" sz="2400" b="1" smtClean="0">
                <a:latin typeface="+mn-lt"/>
              </a:rPr>
              <a:t>:</a:t>
            </a:r>
            <a:endParaRPr lang="ru-RU" sz="2400" b="1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568952" cy="5112568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8000" smtClean="0"/>
              <a:t>усвоение и присвоение норм, правил поведения и морально-нравственных ценностей, принятых в российском обществе;</a:t>
            </a:r>
          </a:p>
          <a:p>
            <a:pPr algn="just"/>
            <a:r>
              <a:rPr lang="ru-RU" sz="8000" smtClean="0"/>
              <a:t>развитие общения ребенка со взрослыми и сверстниками, формирование готовности к совместной деятельности и сотрудничеству;</a:t>
            </a:r>
          </a:p>
          <a:p>
            <a:pPr algn="just"/>
            <a:r>
              <a:rPr lang="ru-RU" sz="8000" smtClean="0"/>
              <a:t>формирование у ребенка основ гражданственности и патриотизма, уважительного отношения и чувства принадлежности к своей семье, сообществу детей и взрослых в Организации, </a:t>
            </a:r>
            <a:r>
              <a:rPr lang="ru-RU" sz="8000" smtClean="0">
                <a:solidFill>
                  <a:srgbClr val="FF0000"/>
                </a:solidFill>
              </a:rPr>
              <a:t>региону проживания и стране в целом;</a:t>
            </a:r>
          </a:p>
          <a:p>
            <a:pPr algn="just"/>
            <a:r>
              <a:rPr lang="ru-RU" sz="8000" smtClean="0"/>
              <a:t>развитие эмоциональной отзывчивости и сопереживания, социального и эмоционального интеллекта, </a:t>
            </a:r>
            <a:r>
              <a:rPr lang="ru-RU" sz="8000" smtClean="0">
                <a:solidFill>
                  <a:srgbClr val="FF0000"/>
                </a:solidFill>
              </a:rPr>
              <a:t>воспитание гуманных чувств и отношений</a:t>
            </a:r>
            <a:r>
              <a:rPr lang="ru-RU" sz="8000" smtClean="0"/>
              <a:t>;</a:t>
            </a:r>
          </a:p>
          <a:p>
            <a:pPr algn="just"/>
            <a:r>
              <a:rPr lang="ru-RU" sz="8000" smtClean="0"/>
              <a:t>развитие самостоятельности и инициативности, </a:t>
            </a:r>
            <a:r>
              <a:rPr lang="ru-RU" sz="8000" smtClean="0">
                <a:solidFill>
                  <a:srgbClr val="FF0000"/>
                </a:solidFill>
              </a:rPr>
              <a:t>планирования</a:t>
            </a:r>
            <a:r>
              <a:rPr lang="ru-RU" sz="8000" smtClean="0"/>
              <a:t> и регуляции ребенком собственных действий;</a:t>
            </a:r>
          </a:p>
          <a:p>
            <a:pPr algn="just"/>
            <a:r>
              <a:rPr lang="ru-RU" sz="8000" smtClean="0"/>
              <a:t>формирование позитивных установок к различным видам труда и творчества;</a:t>
            </a:r>
          </a:p>
          <a:p>
            <a:pPr algn="just"/>
            <a:r>
              <a:rPr lang="ru-RU" sz="8000" smtClean="0">
                <a:solidFill>
                  <a:srgbClr val="FF0000"/>
                </a:solidFill>
              </a:rPr>
              <a:t>формирование основ социальной навигации</a:t>
            </a:r>
            <a:r>
              <a:rPr lang="ru-RU" sz="8000" smtClean="0"/>
              <a:t> и безопасного поведения в быту и природе, социуме и </a:t>
            </a:r>
            <a:r>
              <a:rPr lang="ru-RU" sz="8000" err="1" smtClean="0">
                <a:solidFill>
                  <a:srgbClr val="FF0000"/>
                </a:solidFill>
              </a:rPr>
              <a:t>медиапространстве (цифровой среде</a:t>
            </a:r>
            <a:r>
              <a:rPr lang="ru-RU" sz="800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85926351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2481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>
                <a:latin typeface="+mn-lt"/>
              </a:rPr>
              <a:t>Образовательная область </a:t>
            </a:r>
            <a:r>
              <a:rPr lang="ru-RU" sz="2400" b="1" smtClean="0">
                <a:latin typeface="+mn-lt"/>
              </a:rPr>
              <a:t>«Познавательное развитие»</a:t>
            </a:r>
            <a:br>
              <a:rPr lang="ru-RU" sz="2400" b="1" smtClean="0">
                <a:latin typeface="+mn-lt"/>
              </a:rPr>
            </a:br>
            <a:r>
              <a:rPr lang="ru-RU" sz="2400" b="1" smtClean="0">
                <a:latin typeface="+mn-lt"/>
              </a:rPr>
              <a:t> направлена </a:t>
            </a:r>
            <a:r>
              <a:rPr lang="ru-RU" sz="2400" b="1">
                <a:latin typeface="+mn-lt"/>
              </a:rPr>
              <a:t>на</a:t>
            </a:r>
            <a:r>
              <a:rPr lang="ru-RU" sz="2400" b="1" smtClean="0">
                <a:latin typeface="+mn-lt"/>
              </a:rPr>
              <a:t>:</a:t>
            </a:r>
            <a:endParaRPr lang="ru-RU" sz="2400" b="1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805264"/>
          </a:xfrm>
        </p:spPr>
        <p:txBody>
          <a:bodyPr>
            <a:noAutofit/>
          </a:bodyPr>
          <a:lstStyle/>
          <a:p>
            <a:pPr algn="just"/>
            <a:r>
              <a:rPr lang="ru-RU" sz="1700" smtClean="0"/>
              <a:t>развитие </a:t>
            </a:r>
            <a:r>
              <a:rPr lang="ru-RU" sz="1700"/>
              <a:t>любознательности, интереса и </a:t>
            </a:r>
            <a:r>
              <a:rPr lang="ru-RU" sz="1700" smtClean="0"/>
              <a:t>мотивации </a:t>
            </a:r>
            <a:r>
              <a:rPr lang="ru-RU" sz="1700"/>
              <a:t>к познавательной деятельности;</a:t>
            </a:r>
          </a:p>
          <a:p>
            <a:pPr algn="just"/>
            <a:r>
              <a:rPr lang="ru-RU" sz="1700">
                <a:solidFill>
                  <a:srgbClr val="FF0000"/>
                </a:solidFill>
              </a:rPr>
              <a:t>освоение сенсорных эталонов и перцептивных (обследовательских) действий</a:t>
            </a:r>
            <a:r>
              <a:rPr lang="ru-RU" sz="1700"/>
              <a:t>, развитие поисковых исследовательских умений, мыслительных операций, воображения и способности к творческому преобразованию объектов познания, становление сознания;</a:t>
            </a:r>
          </a:p>
          <a:p>
            <a:pPr algn="just"/>
            <a:r>
              <a:rPr lang="ru-RU" sz="1700"/>
              <a:t>формирование целостной картины мира, представлений об объектах окружающего мира, их свойствах и отношениях;</a:t>
            </a:r>
          </a:p>
          <a:p>
            <a:pPr algn="just"/>
            <a:r>
              <a:rPr lang="ru-RU" sz="1700"/>
              <a:t>формирование основ экологической культуры, знаний об особенностях и </a:t>
            </a:r>
            <a:r>
              <a:rPr lang="ru-RU" sz="1700">
                <a:solidFill>
                  <a:srgbClr val="FF0000"/>
                </a:solidFill>
              </a:rPr>
              <a:t>многообразии природы Родного края и различных континентов, </a:t>
            </a:r>
            <a:r>
              <a:rPr lang="ru-RU" sz="1700"/>
              <a:t>о взаимосвязях внутри природных сообществ и роли человека в природе, правилах поведения в природной среде, воспитание гуманного отношения к природе;</a:t>
            </a:r>
          </a:p>
          <a:p>
            <a:pPr algn="just"/>
            <a:r>
              <a:rPr lang="ru-RU" sz="1700"/>
              <a:t>формирование представлений о себе и ближайшем социальном окружении, культурно-исторических событиях, традициях и социокультурных ценностях малой родины и Отечества, многообразии стран и народов мира;</a:t>
            </a:r>
          </a:p>
          <a:p>
            <a:pPr algn="just"/>
            <a:r>
              <a:rPr lang="ru-RU" sz="1700">
                <a:solidFill>
                  <a:srgbClr val="FF0000"/>
                </a:solidFill>
              </a:rPr>
              <a:t>формирование представлений о количестве, числе, счете, величине, геометрических фигурах, пространстве, времени, математических зависимостях и отношениях этих категорий, овладение логико-математическими способами их познания;</a:t>
            </a:r>
          </a:p>
          <a:p>
            <a:pPr algn="just"/>
            <a:r>
              <a:rPr lang="ru-RU" sz="1700">
                <a:solidFill>
                  <a:srgbClr val="FF0000"/>
                </a:solidFill>
              </a:rPr>
              <a:t>формирование представлений о цифровых средствах познания окружающего мира, способах их безопасного использования</a:t>
            </a:r>
            <a:r>
              <a:rPr lang="ru-RU" sz="1800" smtClean="0"/>
              <a:t>.</a:t>
            </a:r>
            <a:endParaRPr lang="ru-RU" sz="1800"/>
          </a:p>
        </p:txBody>
      </p:sp>
    </p:spTree>
    <p:extLst>
      <p:ext uri="{BB962C8B-B14F-4D97-AF65-F5344CB8AC3E}">
        <p14:creationId xmlns:p14="http://schemas.microsoft.com/office/powerpoint/2010/main" val="216911675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5"/>
            <a:ext cx="8229600" cy="576065"/>
          </a:xfrm>
        </p:spPr>
        <p:txBody>
          <a:bodyPr>
            <a:noAutofit/>
          </a:bodyPr>
          <a:lstStyle/>
          <a:p>
            <a:r>
              <a:rPr lang="ru-RU" sz="2400" b="1">
                <a:latin typeface="+mn-lt"/>
              </a:rPr>
              <a:t>Образовательная область </a:t>
            </a:r>
            <a:r>
              <a:rPr lang="ru-RU" sz="2400" b="1" smtClean="0">
                <a:latin typeface="+mn-lt"/>
              </a:rPr>
              <a:t>«Речевое развитие» включает:</a:t>
            </a:r>
            <a:endParaRPr lang="ru-RU" sz="2400" b="1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496944" cy="4752528"/>
          </a:xfrm>
        </p:spPr>
        <p:txBody>
          <a:bodyPr>
            <a:noAutofit/>
          </a:bodyPr>
          <a:lstStyle/>
          <a:p>
            <a:pPr algn="just"/>
            <a:r>
              <a:rPr lang="ru-RU" sz="2000" smtClean="0"/>
              <a:t>владение </a:t>
            </a:r>
            <a:r>
              <a:rPr lang="ru-RU" sz="2000"/>
              <a:t>речью как средством </a:t>
            </a:r>
            <a:r>
              <a:rPr lang="ru-RU" sz="2000">
                <a:solidFill>
                  <a:srgbClr val="FF0000"/>
                </a:solidFill>
              </a:rPr>
              <a:t>коммуникации, познания и самовыражения</a:t>
            </a:r>
            <a:r>
              <a:rPr lang="ru-RU" sz="2000"/>
              <a:t>;</a:t>
            </a:r>
          </a:p>
          <a:p>
            <a:pPr algn="just"/>
            <a:r>
              <a:rPr lang="ru-RU" sz="2000"/>
              <a:t>формирование правильного звукопроизношения;</a:t>
            </a:r>
          </a:p>
          <a:p>
            <a:pPr algn="just"/>
            <a:r>
              <a:rPr lang="ru-RU" sz="2000"/>
              <a:t>развитие звуковой и интонационной культуры речи;</a:t>
            </a:r>
          </a:p>
          <a:p>
            <a:pPr algn="just"/>
            <a:r>
              <a:rPr lang="ru-RU" sz="2000"/>
              <a:t>развитие фонематического слуха; обогащение активного и </a:t>
            </a:r>
            <a:r>
              <a:rPr lang="ru-RU" sz="2000">
                <a:solidFill>
                  <a:srgbClr val="FF0000"/>
                </a:solidFill>
              </a:rPr>
              <a:t>пассивного словарного запаса;</a:t>
            </a:r>
          </a:p>
          <a:p>
            <a:pPr algn="just"/>
            <a:r>
              <a:rPr lang="ru-RU" sz="2000"/>
              <a:t>развитие грамматически правильной и связной речи (диалогической и монологической);</a:t>
            </a:r>
          </a:p>
          <a:p>
            <a:pPr algn="just"/>
            <a:r>
              <a:rPr lang="ru-RU" sz="2000"/>
              <a:t>ознакомление с литературными произведениями различных </a:t>
            </a:r>
            <a:r>
              <a:rPr lang="ru-RU" sz="2000">
                <a:solidFill>
                  <a:srgbClr val="FF0000"/>
                </a:solidFill>
              </a:rPr>
              <a:t>жанров (фольклор, художественная и познавательная литература), формирование их осмысленного восприятия;</a:t>
            </a:r>
          </a:p>
          <a:p>
            <a:pPr algn="just"/>
            <a:r>
              <a:rPr lang="ru-RU" sz="2000"/>
              <a:t>развитие речевого творчества;</a:t>
            </a:r>
          </a:p>
          <a:p>
            <a:pPr algn="just"/>
            <a:r>
              <a:rPr lang="ru-RU" sz="2000"/>
              <a:t>формирование предпосылок к обучению грамоте.</a:t>
            </a:r>
          </a:p>
          <a:p>
            <a:pPr algn="just"/>
            <a:endParaRPr lang="ru-RU" sz="1800"/>
          </a:p>
        </p:txBody>
      </p:sp>
    </p:spTree>
    <p:extLst>
      <p:ext uri="{BB962C8B-B14F-4D97-AF65-F5344CB8AC3E}">
        <p14:creationId xmlns:p14="http://schemas.microsoft.com/office/powerpoint/2010/main" val="362549667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68952" cy="792088"/>
          </a:xfrm>
        </p:spPr>
        <p:txBody>
          <a:bodyPr>
            <a:noAutofit/>
          </a:bodyPr>
          <a:lstStyle/>
          <a:p>
            <a:r>
              <a:rPr lang="ru-RU" sz="2400" b="1">
                <a:latin typeface="+mn-lt"/>
              </a:rPr>
              <a:t>Образовательная </a:t>
            </a:r>
            <a:r>
              <a:rPr lang="ru-RU" sz="2400" b="1" smtClean="0">
                <a:latin typeface="+mn-lt"/>
              </a:rPr>
              <a:t>область «Художественно-эстетическое развитие» предполагает</a:t>
            </a:r>
            <a:r>
              <a:rPr lang="ru-RU" sz="2400" b="1">
                <a:latin typeface="+mn-lt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352928" cy="5184576"/>
          </a:xfrm>
        </p:spPr>
        <p:txBody>
          <a:bodyPr>
            <a:noAutofit/>
          </a:bodyPr>
          <a:lstStyle/>
          <a:p>
            <a:pPr algn="just"/>
            <a:r>
              <a:rPr lang="ru-RU" sz="1700" smtClean="0"/>
              <a:t>развитие предпосылок </a:t>
            </a:r>
            <a:r>
              <a:rPr lang="ru-RU" sz="1700"/>
              <a:t>ценностно-смыслового восприятия и понимания мира природы и произведений искусства (словесного, музыкального, изобразительного);</a:t>
            </a:r>
          </a:p>
          <a:p>
            <a:pPr algn="just"/>
            <a:r>
              <a:rPr lang="ru-RU" sz="1700"/>
              <a:t>становление эстетического и </a:t>
            </a:r>
            <a:r>
              <a:rPr lang="ru-RU" sz="1700">
                <a:solidFill>
                  <a:srgbClr val="FF0000"/>
                </a:solidFill>
              </a:rPr>
              <a:t>эмоционально-нравственного</a:t>
            </a:r>
            <a:r>
              <a:rPr lang="ru-RU" sz="1700"/>
              <a:t> отношения к окружающему миру, воспитание эстетического вкуса;</a:t>
            </a:r>
          </a:p>
          <a:p>
            <a:pPr algn="just"/>
            <a:r>
              <a:rPr lang="ru-RU" sz="1700"/>
              <a:t>формирование элементарных представлений о видах искусства (музыка, живопись, </a:t>
            </a:r>
            <a:r>
              <a:rPr lang="ru-RU" sz="1700">
                <a:solidFill>
                  <a:srgbClr val="FF0000"/>
                </a:solidFill>
              </a:rPr>
              <a:t>театр, народное искусство и </a:t>
            </a:r>
            <a:r>
              <a:rPr lang="ru-RU" sz="1700"/>
              <a:t>другое);</a:t>
            </a:r>
          </a:p>
          <a:p>
            <a:pPr algn="just"/>
            <a:r>
              <a:rPr lang="ru-RU" sz="1700">
                <a:solidFill>
                  <a:srgbClr val="FF0000"/>
                </a:solidFill>
              </a:rPr>
              <a:t>формирование художественных умений и навыков в разных видах деятельности (рисовании, лепке, аппликации, художественном конструировании, пении, игре на детских музыкальных инструментах, музыкально-ритмических движениях, словесном творчестве и другое);</a:t>
            </a:r>
          </a:p>
          <a:p>
            <a:pPr algn="just"/>
            <a:r>
              <a:rPr lang="ru-RU" sz="1700">
                <a:solidFill>
                  <a:srgbClr val="FF0000"/>
                </a:solidFill>
              </a:rPr>
              <a:t>освоение разнообразных средств художественной выразительности в различных видах искусства;</a:t>
            </a:r>
          </a:p>
          <a:p>
            <a:pPr algn="just"/>
            <a:r>
              <a:rPr lang="ru-RU" sz="1700">
                <a:solidFill>
                  <a:srgbClr val="FF0000"/>
                </a:solidFill>
              </a:rPr>
              <a:t>реализацию художественно-творческих способностей ребенка </a:t>
            </a:r>
            <a:r>
              <a:rPr lang="ru-RU" sz="1700"/>
              <a:t>в повседневной жизни и различных видах досуговой деятельности (праздники, развлечения и другое);</a:t>
            </a:r>
          </a:p>
          <a:p>
            <a:pPr algn="just"/>
            <a:r>
              <a:rPr lang="ru-RU" sz="1700"/>
              <a:t>развитие и поддержку самостоятельной творческой деятельности детей (изобразительной, конструктивной, музыкальной, художественно-речевой, театрализованной и другое).</a:t>
            </a:r>
          </a:p>
          <a:p>
            <a:pPr algn="just"/>
            <a:endParaRPr lang="ru-RU" sz="1800"/>
          </a:p>
        </p:txBody>
      </p:sp>
    </p:spTree>
    <p:extLst>
      <p:ext uri="{BB962C8B-B14F-4D97-AF65-F5344CB8AC3E}">
        <p14:creationId xmlns:p14="http://schemas.microsoft.com/office/powerpoint/2010/main" val="175145140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39"/>
            <a:ext cx="8229600" cy="720081"/>
          </a:xfrm>
        </p:spPr>
        <p:txBody>
          <a:bodyPr>
            <a:noAutofit/>
          </a:bodyPr>
          <a:lstStyle/>
          <a:p>
            <a:r>
              <a:rPr lang="ru-RU" sz="2400" b="1">
                <a:latin typeface="+mn-lt"/>
              </a:rPr>
              <a:t>Образовательная </a:t>
            </a:r>
            <a:r>
              <a:rPr lang="ru-RU" sz="2400" b="1" smtClean="0">
                <a:latin typeface="+mn-lt"/>
              </a:rPr>
              <a:t>область</a:t>
            </a:r>
            <a:r>
              <a:rPr lang="ru-RU" sz="2400" b="1">
                <a:latin typeface="+mn-lt"/>
              </a:rPr>
              <a:t> </a:t>
            </a:r>
            <a:r>
              <a:rPr lang="ru-RU" sz="2400" b="1" smtClean="0">
                <a:latin typeface="+mn-lt"/>
              </a:rPr>
              <a:t>«Физическое развитие» предусматривает</a:t>
            </a:r>
            <a:endParaRPr lang="ru-RU" sz="2400" b="1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616624"/>
          </a:xfrm>
        </p:spPr>
        <p:txBody>
          <a:bodyPr>
            <a:noAutofit/>
          </a:bodyPr>
          <a:lstStyle/>
          <a:p>
            <a:pPr algn="just"/>
            <a:r>
              <a:rPr lang="ru-RU" sz="1700"/>
              <a:t>приобретение ребенком двигательного опыта в различных видах деятельности </a:t>
            </a:r>
            <a:r>
              <a:rPr lang="ru-RU" sz="1700" smtClean="0"/>
              <a:t>детей,</a:t>
            </a:r>
          </a:p>
          <a:p>
            <a:pPr algn="just"/>
            <a:r>
              <a:rPr lang="ru-RU" sz="1700" smtClean="0"/>
              <a:t>развитие </a:t>
            </a:r>
            <a:r>
              <a:rPr lang="ru-RU" sz="1700"/>
              <a:t>психофизических качеств (быстрота, сила, ловкость, выносливость, гибкость), координационных способностей, крупных групп мышц и мелкой моторики;</a:t>
            </a:r>
          </a:p>
          <a:p>
            <a:pPr algn="just"/>
            <a:r>
              <a:rPr lang="ru-RU" sz="1700"/>
              <a:t>формирование опорно-двигательного аппарата, развитие равновесия, глазомера, ориентировки в пространстве;</a:t>
            </a:r>
          </a:p>
          <a:p>
            <a:pPr algn="just"/>
            <a:r>
              <a:rPr lang="ru-RU" sz="1700"/>
              <a:t>овладение основными движениями (метание, ползание, лазанье, ходьба, бег, прыжки);</a:t>
            </a:r>
          </a:p>
          <a:p>
            <a:pPr algn="just"/>
            <a:r>
              <a:rPr lang="ru-RU" sz="1700"/>
              <a:t>обучение общеразвивающим упражнениям, музыкально-ритмическим движениям, подвижным играм, спортивным упражнениям и элементам спортивных игр (баскетбол, футбол, хоккей, бадминтон, настольный теннис, городки, кегли и другое);</a:t>
            </a:r>
          </a:p>
          <a:p>
            <a:pPr algn="just"/>
            <a:r>
              <a:rPr lang="ru-RU" sz="1700">
                <a:solidFill>
                  <a:srgbClr val="FF0000"/>
                </a:solidFill>
              </a:rPr>
              <a:t>воспитание нравственно-волевых качеств (воля, смелость, выдержка и другое);</a:t>
            </a:r>
          </a:p>
          <a:p>
            <a:pPr algn="just"/>
            <a:r>
              <a:rPr lang="ru-RU" sz="1700"/>
              <a:t>воспитание интереса к различным видам спорта и чувства гордости за выдающиеся достижения российских спортсменов;</a:t>
            </a:r>
          </a:p>
          <a:p>
            <a:pPr algn="just"/>
            <a:r>
              <a:rPr lang="ru-RU" sz="1700"/>
              <a:t>приобщение к здоровому образу жизни и активному отдыху, </a:t>
            </a:r>
            <a:r>
              <a:rPr lang="ru-RU" sz="1700">
                <a:solidFill>
                  <a:srgbClr val="FF0000"/>
                </a:solidFill>
              </a:rPr>
              <a:t>формирование представлений о здоровье, способах его сохранения и укрепления, правилах безопасного поведения в разных видах двигательной деятельности, воспитание бережного отношения к своему здоровью и здоровью окружающих.</a:t>
            </a:r>
          </a:p>
          <a:p>
            <a:pPr algn="just"/>
            <a:endParaRPr lang="ru-RU" sz="1700"/>
          </a:p>
        </p:txBody>
      </p:sp>
    </p:spTree>
    <p:extLst>
      <p:ext uri="{BB962C8B-B14F-4D97-AF65-F5344CB8AC3E}">
        <p14:creationId xmlns:p14="http://schemas.microsoft.com/office/powerpoint/2010/main" val="193802841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2" cy="360040"/>
          </a:xfrm>
        </p:spPr>
        <p:txBody>
          <a:bodyPr>
            <a:normAutofit fontScale="90000"/>
          </a:bodyPr>
          <a:lstStyle/>
          <a:p>
            <a:pPr defTabSz="1216152">
              <a:spcBef>
                <a:spcPct val="0"/>
              </a:spcBef>
            </a:pPr>
            <a:r>
              <a:rPr lang="ru-RU" sz="4400" b="0" i="0" baseline="0" smtClean="0">
                <a:solidFill>
                  <a:srgbClr val="374C81"/>
                </a:solidFill>
                <a:latin typeface="Century Gothic"/>
                <a:ea typeface="+mj-ea"/>
                <a:cs typeface="+mj-cs"/>
              </a:rPr>
              <a:t> </a:t>
            </a:r>
            <a:r>
              <a:rPr lang="ru-RU" sz="2700" b="1" i="1" smtClean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Федеральная адаптированная образовательная программа </a:t>
            </a:r>
            <a:r>
              <a:rPr lang="ru-RU" sz="2700" b="1" i="1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д</a:t>
            </a:r>
            <a:r>
              <a:rPr lang="ru-RU" sz="2700" b="1" i="1" smtClean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ошкольного образования </a:t>
            </a:r>
            <a:r>
              <a:rPr lang="ru-RU" sz="2700" b="1" i="1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для детей с ОВЗ</a:t>
            </a: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323528" y="836712"/>
            <a:ext cx="8424936" cy="568863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8000" smtClean="0"/>
              <a:t> </a:t>
            </a:r>
          </a:p>
          <a:p>
            <a:pPr marL="0" indent="0" algn="ctr">
              <a:buNone/>
            </a:pPr>
            <a:r>
              <a:rPr lang="ru-RU" sz="8000" b="1" i="1" u="sng" smtClean="0">
                <a:solidFill>
                  <a:schemeClr val="accent1">
                    <a:lumMod val="75000"/>
                  </a:schemeClr>
                </a:solidFill>
              </a:rPr>
              <a:t>Приказ Минпросвещения России от 24.11.2022 №1022 </a:t>
            </a:r>
            <a:r>
              <a:rPr lang="ru-RU" sz="8000" b="1" u="sng" smtClean="0">
                <a:solidFill>
                  <a:schemeClr val="accent1">
                    <a:lumMod val="75000"/>
                  </a:schemeClr>
                </a:solidFill>
              </a:rPr>
              <a:t>«Об утверждении федеральной адаптированной образовательной программы дошкольного образования для обучающихся с ограниченными возможностями здоровья»</a:t>
            </a:r>
          </a:p>
          <a:p>
            <a:pPr marL="0" indent="0" algn="just">
              <a:buNone/>
            </a:pPr>
            <a:r>
              <a:rPr lang="ru-RU" sz="8000" smtClean="0"/>
              <a:t>ФАОП ДО заменяет все примерные адаптированные образовательные программы дошкольного образования, на которые ранее ориентировались ДОО. </a:t>
            </a:r>
          </a:p>
          <a:p>
            <a:pPr marL="0" indent="0" algn="just">
              <a:buNone/>
            </a:pPr>
            <a:r>
              <a:rPr lang="ru-RU" sz="8000" smtClean="0"/>
              <a:t>Теперь </a:t>
            </a:r>
            <a:r>
              <a:rPr lang="ru-RU" sz="8000"/>
              <a:t>на основе ФАОП ДО </a:t>
            </a:r>
            <a:r>
              <a:rPr lang="ru-RU" sz="8000" smtClean="0"/>
              <a:t>педагогические коллективы </a:t>
            </a:r>
            <a:r>
              <a:rPr lang="ru-RU" sz="8000"/>
              <a:t>должны разрабатывать свои адаптированные образовательные программы для детей раннего и дошкольного возраста с ОВЗ:</a:t>
            </a:r>
          </a:p>
          <a:p>
            <a:pPr algn="just"/>
            <a:r>
              <a:rPr lang="ru-RU" sz="8000"/>
              <a:t>для глухих, слабослышащих и позднооглохших детей, после операции по кохлеарной имплантации;</a:t>
            </a:r>
          </a:p>
          <a:p>
            <a:pPr algn="just"/>
            <a:r>
              <a:rPr lang="ru-RU" sz="8000"/>
              <a:t>слепых, слабовидящих, с амблиопией и косоглазием;</a:t>
            </a:r>
          </a:p>
          <a:p>
            <a:pPr algn="just"/>
            <a:r>
              <a:rPr lang="ru-RU" sz="8000"/>
              <a:t>с тяжелыми нарушениями речи;</a:t>
            </a:r>
          </a:p>
          <a:p>
            <a:pPr algn="just"/>
            <a:r>
              <a:rPr lang="ru-RU" sz="8000"/>
              <a:t>нарушениями опорно-двигательного аппарата;</a:t>
            </a:r>
          </a:p>
          <a:p>
            <a:pPr algn="just"/>
            <a:r>
              <a:rPr lang="ru-RU" sz="8000"/>
              <a:t>задержкой психического развития;</a:t>
            </a:r>
          </a:p>
          <a:p>
            <a:pPr algn="just"/>
            <a:r>
              <a:rPr lang="ru-RU" sz="8000"/>
              <a:t>расстройствами аутистического спектра;</a:t>
            </a:r>
          </a:p>
          <a:p>
            <a:pPr algn="just"/>
            <a:r>
              <a:rPr lang="ru-RU" sz="8000"/>
              <a:t>умственной отсталостью;</a:t>
            </a:r>
          </a:p>
          <a:p>
            <a:pPr algn="just"/>
            <a:r>
              <a:rPr lang="ru-RU" sz="8000"/>
              <a:t>тяжелыми множественными нарушениями </a:t>
            </a:r>
            <a:r>
              <a:rPr lang="ru-RU" sz="8000" smtClean="0"/>
              <a:t>развития.</a:t>
            </a:r>
            <a:endParaRPr lang="ru-RU" sz="8000"/>
          </a:p>
        </p:txBody>
      </p:sp>
    </p:spTree>
    <p:extLst>
      <p:ext uri="{BB962C8B-B14F-4D97-AF65-F5344CB8AC3E}">
        <p14:creationId xmlns:p14="http://schemas.microsoft.com/office/powerpoint/2010/main" val="988423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20880" cy="648072"/>
          </a:xfrm>
        </p:spPr>
        <p:txBody>
          <a:bodyPr>
            <a:normAutofit fontScale="90000"/>
          </a:bodyPr>
          <a:lstStyle/>
          <a:p>
            <a:pPr defTabSz="1216152">
              <a:spcBef>
                <a:spcPct val="0"/>
              </a:spcBef>
            </a:pPr>
            <a:r>
              <a:rPr lang="ru-RU" sz="2700" b="1" i="1" smtClean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Федеральная </a:t>
            </a:r>
            <a:r>
              <a:rPr lang="ru-RU" sz="2700" b="1" i="1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адаптированная образовательная программа дошкольного образования для детей с ОВЗ</a:t>
            </a: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611560" y="1412776"/>
            <a:ext cx="8064896" cy="4968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smtClean="0"/>
              <a:t>Цель </a:t>
            </a:r>
            <a:r>
              <a:rPr lang="ru-RU" b="1"/>
              <a:t>ФАОП ДО </a:t>
            </a:r>
            <a:r>
              <a:rPr lang="ru-RU"/>
              <a:t>– обеспечить условия для </a:t>
            </a:r>
            <a:r>
              <a:rPr lang="ru-RU" smtClean="0"/>
              <a:t>дошкольного </a:t>
            </a:r>
            <a:r>
              <a:rPr lang="ru-RU"/>
              <a:t>образования, которые определяются общими и особыми потребностями детей раннего и дошкольного возраста с ОВЗ, их индивидуальными особенностями развития и состояния здоровья. Программа имеет модульную структуру и в соответствии с ФГОС ДО включает три раздела: целевой, содержательный и организационный</a:t>
            </a:r>
            <a:r>
              <a:rPr lang="ru-RU" smtClean="0"/>
              <a:t>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74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400" b="1">
                <a:latin typeface="+mn-lt"/>
              </a:rPr>
              <a:t>Федеральная образовательная программа дошкольного образования (ФОП ДО)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b="1"/>
              <a:t>Документ рассчитан на дошкольное </a:t>
            </a:r>
            <a:r>
              <a:rPr lang="ru-RU" b="1" smtClean="0"/>
              <a:t>воспитание </a:t>
            </a:r>
            <a:r>
              <a:rPr lang="ru-RU" b="1"/>
              <a:t>детей разных возрастных групп</a:t>
            </a:r>
            <a:r>
              <a:rPr lang="ru-RU" smtClean="0"/>
              <a:t>:</a:t>
            </a:r>
          </a:p>
          <a:p>
            <a:pPr marL="0" indent="0" algn="just">
              <a:buNone/>
            </a:pPr>
            <a:r>
              <a:rPr lang="ru-RU" smtClean="0"/>
              <a:t>- с </a:t>
            </a:r>
            <a:r>
              <a:rPr lang="ru-RU"/>
              <a:t>рождения до года (младенческий период); </a:t>
            </a:r>
            <a:endParaRPr lang="ru-RU" smtClean="0"/>
          </a:p>
          <a:p>
            <a:pPr marL="0" indent="0" algn="just">
              <a:buNone/>
            </a:pPr>
            <a:r>
              <a:rPr lang="ru-RU" smtClean="0"/>
              <a:t>- от </a:t>
            </a:r>
            <a:r>
              <a:rPr lang="ru-RU"/>
              <a:t>1 до 3 лет (ранний дошкольный период); </a:t>
            </a:r>
            <a:endParaRPr lang="ru-RU" smtClean="0"/>
          </a:p>
          <a:p>
            <a:pPr marL="0" indent="0" algn="just">
              <a:buNone/>
            </a:pPr>
            <a:r>
              <a:rPr lang="ru-RU" smtClean="0"/>
              <a:t>- от </a:t>
            </a:r>
            <a:r>
              <a:rPr lang="ru-RU"/>
              <a:t>3 до 7 лет (дошкольный период</a:t>
            </a:r>
            <a:r>
              <a:rPr lang="ru-RU" smtClean="0"/>
              <a:t>).</a:t>
            </a:r>
          </a:p>
          <a:p>
            <a:pPr marL="0" indent="0" algn="just">
              <a:buNone/>
            </a:pPr>
            <a:endParaRPr lang="ru-RU" smtClean="0"/>
          </a:p>
          <a:p>
            <a:pPr marL="0" indent="0" algn="just">
              <a:buNone/>
            </a:pPr>
            <a:r>
              <a:rPr lang="ru-RU" b="1" smtClean="0"/>
              <a:t>Это </a:t>
            </a:r>
            <a:r>
              <a:rPr lang="ru-RU" b="1"/>
              <a:t>норматив, который был разработан с целью реализации нескольких функций:</a:t>
            </a:r>
            <a:r>
              <a:rPr lang="ru-RU"/>
              <a:t> </a:t>
            </a:r>
            <a:endParaRPr lang="ru-RU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mtClean="0"/>
              <a:t>создать </a:t>
            </a:r>
            <a:r>
              <a:rPr lang="ru-RU"/>
              <a:t>единое федеральное образовательное пространство для воспитания и развития </a:t>
            </a:r>
            <a:r>
              <a:rPr lang="ru-RU" smtClean="0"/>
              <a:t>дошкольников;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mtClean="0"/>
              <a:t>обеспечить </a:t>
            </a:r>
            <a:r>
              <a:rPr lang="ru-RU"/>
              <a:t>детям и родителям равные и качественные условия дошкольного образования на всей территории России; </a:t>
            </a:r>
            <a:endParaRPr lang="ru-RU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mtClean="0"/>
              <a:t>создать </a:t>
            </a:r>
            <a:r>
              <a:rPr lang="ru-RU"/>
              <a:t>единое ядро содержания дошкольного образования, которое будет приобщать детей к традиционным духовно-нравственным и социокультурным ценностям, а также воспитает в них тягу и любовь к истории и культуре своей страны, малой родины и семьи; </a:t>
            </a:r>
            <a:endParaRPr lang="ru-RU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mtClean="0"/>
              <a:t>воспитывать </a:t>
            </a:r>
            <a:r>
              <a:rPr lang="ru-RU"/>
              <a:t>и развивать ребенка с активной гражданской позицией, патриотическими взглядами и ценностями</a:t>
            </a:r>
            <a:r>
              <a:rPr lang="ru-RU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528367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07651680"/>
              </p:ext>
            </p:extLst>
          </p:nvPr>
        </p:nvGraphicFramePr>
        <p:xfrm>
          <a:off x="43543" y="-99392"/>
          <a:ext cx="9034264" cy="1124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Стрелка вниз 1"/>
          <p:cNvSpPr/>
          <p:nvPr/>
        </p:nvSpPr>
        <p:spPr>
          <a:xfrm rot="16200000">
            <a:off x="4241094" y="1514797"/>
            <a:ext cx="484632" cy="5400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03407" y="1028800"/>
            <a:ext cx="38365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mtClean="0"/>
              <a:t>Указ президента РФ </a:t>
            </a:r>
          </a:p>
          <a:p>
            <a:pPr algn="ctr"/>
            <a:r>
              <a:rPr lang="ru-RU" smtClean="0"/>
              <a:t>от 7 мая 2018 года № 204 </a:t>
            </a:r>
          </a:p>
          <a:p>
            <a:pPr algn="ctr"/>
            <a:r>
              <a:rPr lang="ru-RU" smtClean="0"/>
              <a:t>«О национальных целях и стратегических задачах развития РФ на период до 2024 года»</a:t>
            </a:r>
          </a:p>
          <a:p>
            <a:pPr algn="ctr"/>
            <a:r>
              <a:rPr lang="ru-RU" smtClean="0"/>
              <a:t> - доступность для детей 0 - 3 лет; усиление воспитательной составляющей ОП ДОО</a:t>
            </a: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16200000">
            <a:off x="4318359" y="4337390"/>
            <a:ext cx="484632" cy="5400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4024546"/>
            <a:ext cx="3600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/>
              <a:t>Указ Президента </a:t>
            </a:r>
            <a:r>
              <a:rPr lang="ru-RU" smtClean="0"/>
              <a:t>РФ</a:t>
            </a:r>
            <a:endParaRPr lang="ru-RU"/>
          </a:p>
          <a:p>
            <a:pPr algn="ctr"/>
            <a:r>
              <a:rPr lang="ru-RU"/>
              <a:t>от 21 июля 2020 </a:t>
            </a:r>
            <a:r>
              <a:rPr lang="ru-RU" smtClean="0"/>
              <a:t>года </a:t>
            </a:r>
            <a:r>
              <a:rPr lang="ru-RU"/>
              <a:t>№ 474 </a:t>
            </a:r>
          </a:p>
          <a:p>
            <a:pPr algn="ctr"/>
            <a:r>
              <a:rPr lang="ru-RU"/>
              <a:t>«О национальных целях развития </a:t>
            </a:r>
            <a:r>
              <a:rPr lang="ru-RU" smtClean="0"/>
              <a:t>РФ на </a:t>
            </a:r>
            <a:r>
              <a:rPr lang="ru-RU"/>
              <a:t>период до 2030 года</a:t>
            </a:r>
            <a:r>
              <a:rPr lang="ru-RU" smtClean="0"/>
              <a:t>»</a:t>
            </a:r>
          </a:p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885225"/>
            <a:ext cx="403244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/>
              <a:t>Цели и целевые показатели</a:t>
            </a:r>
            <a:r>
              <a:rPr lang="ru-RU" u="sng" smtClean="0"/>
              <a:t>:</a:t>
            </a:r>
          </a:p>
          <a:p>
            <a:pPr algn="just"/>
            <a:r>
              <a:rPr lang="ru-RU" smtClean="0"/>
              <a:t> </a:t>
            </a:r>
            <a:r>
              <a:rPr lang="ru-RU"/>
              <a:t>воспитание гармонично развитой </a:t>
            </a:r>
            <a:r>
              <a:rPr lang="ru-RU" smtClean="0"/>
              <a:t>и социально ответственной </a:t>
            </a:r>
            <a:r>
              <a:rPr lang="ru-RU"/>
              <a:t>личности </a:t>
            </a:r>
            <a:r>
              <a:rPr lang="ru-RU" smtClean="0"/>
              <a:t>на основе духовно-нравственных </a:t>
            </a:r>
            <a:r>
              <a:rPr lang="ru-RU"/>
              <a:t>ценностей </a:t>
            </a:r>
            <a:r>
              <a:rPr lang="ru-RU" smtClean="0"/>
              <a:t>народов </a:t>
            </a:r>
            <a:r>
              <a:rPr lang="ru-RU"/>
              <a:t>Российской Федерации, исторических </a:t>
            </a:r>
            <a:r>
              <a:rPr lang="ru-RU" smtClean="0"/>
              <a:t>и национально-культурных традиций. </a:t>
            </a:r>
          </a:p>
          <a:p>
            <a:pPr algn="just"/>
            <a:r>
              <a:rPr lang="ru-RU" smtClean="0"/>
              <a:t>Фундамент воспитания Ч культуры</a:t>
            </a:r>
          </a:p>
          <a:p>
            <a:pPr algn="just"/>
            <a:r>
              <a:rPr lang="ru-RU" smtClean="0"/>
              <a:t>Консолидация усилий  образования, усиление ресурсного обеспечения ВД.</a:t>
            </a: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922835" y="3978459"/>
            <a:ext cx="40324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u="sng"/>
              <a:t>Национальная цель</a:t>
            </a:r>
            <a:r>
              <a:rPr lang="ru-RU" smtClean="0"/>
              <a:t>: «</a:t>
            </a:r>
            <a:r>
              <a:rPr lang="ru-RU"/>
              <a:t>Возможности для самореализации и развития талантов</a:t>
            </a:r>
            <a:r>
              <a:rPr lang="ru-RU" smtClean="0"/>
              <a:t>».</a:t>
            </a:r>
          </a:p>
          <a:p>
            <a:pPr algn="just"/>
            <a:r>
              <a:rPr lang="ru-RU" b="1" u="sng"/>
              <a:t>Целевые </a:t>
            </a:r>
            <a:r>
              <a:rPr lang="ru-RU" b="1" u="sng" smtClean="0"/>
              <a:t>показатели</a:t>
            </a:r>
            <a:r>
              <a:rPr lang="ru-RU" smtClean="0"/>
              <a:t>: </a:t>
            </a:r>
            <a:r>
              <a:rPr lang="ru-RU"/>
              <a:t>создание условий для воспитания гармонично развитой </a:t>
            </a:r>
            <a:r>
              <a:rPr lang="ru-RU" smtClean="0"/>
              <a:t>и социально </a:t>
            </a:r>
            <a:r>
              <a:rPr lang="ru-RU"/>
              <a:t>ответственной личности </a:t>
            </a:r>
            <a:r>
              <a:rPr lang="ru-RU" smtClean="0"/>
              <a:t>на основе духовно-нравственных ценностей </a:t>
            </a:r>
            <a:r>
              <a:rPr lang="ru-RU"/>
              <a:t>народов </a:t>
            </a:r>
            <a:r>
              <a:rPr lang="ru-RU" smtClean="0"/>
              <a:t>РФ, исторических и национально-культурных традиций.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58962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352928" cy="57606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400" b="1">
                <a:latin typeface="+mn-lt"/>
              </a:rPr>
              <a:t>федеральная основная общеобразовательная </a:t>
            </a:r>
            <a:r>
              <a:rPr lang="ru-RU" sz="2400" b="1" smtClean="0">
                <a:latin typeface="+mn-lt"/>
              </a:rPr>
              <a:t>программа</a:t>
            </a:r>
            <a:endParaRPr lang="ru-RU" sz="2400" b="1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628800"/>
            <a:ext cx="83529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/>
              <a:t>Статья </a:t>
            </a:r>
            <a:r>
              <a:rPr lang="ru-RU" altLang="ru-RU" b="1" smtClean="0"/>
              <a:t>2 «</a:t>
            </a:r>
            <a:r>
              <a:rPr lang="ru-RU" b="1" smtClean="0"/>
              <a:t>Закона </a:t>
            </a:r>
            <a:r>
              <a:rPr lang="ru-RU" b="1"/>
              <a:t>об образовании в Российской </a:t>
            </a:r>
            <a:r>
              <a:rPr lang="ru-RU" b="1" smtClean="0"/>
              <a:t>Федерации»</a:t>
            </a:r>
            <a:endParaRPr lang="ru-RU" b="1"/>
          </a:p>
          <a:p>
            <a:pPr algn="just"/>
            <a:r>
              <a:rPr lang="ru-RU"/>
              <a:t> - </a:t>
            </a:r>
            <a:r>
              <a:rPr lang="ru-RU" sz="2400"/>
              <a:t>учебно-методическая документация (федеральный учебный план, федеральный календарный учебный график, федеральные рабочие программы учебных предметов, курсов, дисциплин (модулей), иных компонентов, федеральная рабочая программа воспитания, федеральный календарный план воспитательной работы), определяющая </a:t>
            </a:r>
            <a:r>
              <a:rPr lang="ru-RU" sz="2400" u="sng"/>
              <a:t>единые</a:t>
            </a:r>
            <a:r>
              <a:rPr lang="ru-RU" sz="2400"/>
              <a:t> для Российской Федерации </a:t>
            </a:r>
            <a:r>
              <a:rPr lang="ru-RU" sz="2400" u="sng"/>
              <a:t>базовые объем и содержание образования определенного уровня </a:t>
            </a:r>
            <a:r>
              <a:rPr lang="ru-RU" sz="2400"/>
              <a:t>и (или) определенной направленности, планируемые результаты освоения образовательной </a:t>
            </a:r>
            <a:r>
              <a:rPr lang="ru-RU" sz="2400" smtClean="0"/>
              <a:t>программы</a:t>
            </a:r>
            <a:r>
              <a:rPr lang="ru-RU" sz="240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751637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>
                <a:solidFill>
                  <a:srgbClr val="FF0000"/>
                </a:solidFill>
              </a:rPr>
              <a:t>Федеральный закон от </a:t>
            </a:r>
            <a:r>
              <a:rPr lang="ru-RU" altLang="ru-RU" b="1" smtClean="0">
                <a:solidFill>
                  <a:srgbClr val="FF0000"/>
                </a:solidFill>
              </a:rPr>
              <a:t>24.09.2022 №371-ФЗ </a:t>
            </a:r>
            <a:r>
              <a:rPr lang="ru-RU" altLang="ru-RU" b="1">
                <a:solidFill>
                  <a:srgbClr val="FF0000"/>
                </a:solidFill>
              </a:rPr>
              <a:t>«О внесении изменений в </a:t>
            </a:r>
            <a:r>
              <a:rPr lang="ru-RU" altLang="ru-RU" b="1" smtClean="0">
                <a:solidFill>
                  <a:srgbClr val="FF0000"/>
                </a:solidFill>
              </a:rPr>
              <a:t>Федеральный закон «</a:t>
            </a:r>
            <a:r>
              <a:rPr lang="ru-RU" altLang="ru-RU" b="1">
                <a:solidFill>
                  <a:srgbClr val="FF0000"/>
                </a:solidFill>
              </a:rPr>
              <a:t>Об образовании в Российской Федерации» </a:t>
            </a:r>
            <a:r>
              <a:rPr lang="ru-RU" altLang="ru-RU" b="1" smtClean="0">
                <a:solidFill>
                  <a:srgbClr val="FF0000"/>
                </a:solidFill>
              </a:rPr>
              <a:t> и</a:t>
            </a:r>
            <a:r>
              <a:rPr lang="ru-RU" altLang="ru-RU" b="1">
                <a:solidFill>
                  <a:srgbClr val="FF0000"/>
                </a:solidFill>
              </a:rPr>
              <a:t> </a:t>
            </a:r>
            <a:r>
              <a:rPr lang="ru-RU" altLang="ru-RU" b="1" smtClean="0">
                <a:solidFill>
                  <a:srgbClr val="FF0000"/>
                </a:solidFill>
              </a:rPr>
              <a:t>статью </a:t>
            </a:r>
            <a:r>
              <a:rPr lang="ru-RU" altLang="ru-RU" b="1">
                <a:solidFill>
                  <a:srgbClr val="FF0000"/>
                </a:solidFill>
              </a:rPr>
              <a:t>1 Федерального закона «Об обязательных требованиях в Российской </a:t>
            </a:r>
            <a:r>
              <a:rPr lang="ru-RU" altLang="ru-RU" b="1" smtClean="0">
                <a:solidFill>
                  <a:srgbClr val="FF0000"/>
                </a:solidFill>
              </a:rPr>
              <a:t>Федерации»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365694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>
                <a:latin typeface="+mn-lt"/>
              </a:rPr>
              <a:t>Цель ФОП ДО</a:t>
            </a:r>
            <a:r>
              <a:rPr lang="ru-RU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algn="just"/>
            <a:r>
              <a:rPr lang="ru-RU" smtClean="0"/>
              <a:t>разностороннее </a:t>
            </a:r>
            <a:r>
              <a:rPr lang="ru-RU"/>
              <a:t>развитие ребенка в период дошкольного детства с учетом возрастных и индивидуальных особенностей на основе духовно-нравственных ценностей российского народа, исторических и национально-культурных традиций. </a:t>
            </a:r>
          </a:p>
        </p:txBody>
      </p:sp>
    </p:spTree>
    <p:extLst>
      <p:ext uri="{BB962C8B-B14F-4D97-AF65-F5344CB8AC3E}">
        <p14:creationId xmlns:p14="http://schemas.microsoft.com/office/powerpoint/2010/main" val="2928262125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49289"/>
            <a:ext cx="8229600" cy="11430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smtClean="0">
                <a:latin typeface="+mn-lt"/>
              </a:rPr>
              <a:t>Задачи ФОП </a:t>
            </a:r>
            <a:r>
              <a:rPr lang="ru-RU" b="1">
                <a:latin typeface="+mn-lt"/>
              </a:rPr>
              <a:t>ДО</a:t>
            </a:r>
            <a:r>
              <a:rPr lang="ru-RU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445624" cy="4896544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/>
              <a:t>Обеспечить единые для России содержание дошкольного образования планируемые результаты освоения образовательной программы</a:t>
            </a:r>
          </a:p>
          <a:p>
            <a:pPr algn="just"/>
            <a:r>
              <a:rPr lang="ru-RU"/>
              <a:t>Приобщать детей в соответствии с возрастными особенностями к базовым ценностям российского народа</a:t>
            </a:r>
          </a:p>
          <a:p>
            <a:pPr algn="just"/>
            <a:r>
              <a:rPr lang="ru-RU"/>
              <a:t>Выстраивать, структурировать содержание образовательной деятельности на основе учета возрастных и индивидуальных особенностей развития детей</a:t>
            </a:r>
          </a:p>
          <a:p>
            <a:pPr algn="just"/>
            <a:r>
              <a:rPr lang="ru-RU"/>
              <a:t>Создать условия для равного доступа к образованию для всех детей дошкольного возраста с учетом разнообразия образовательных потребностей и индивидуальных возможностей</a:t>
            </a:r>
          </a:p>
          <a:p>
            <a:pPr algn="just"/>
            <a:r>
              <a:rPr lang="ru-RU"/>
              <a:t>Обеспечить охрану и укрепление физического и психического здоровья детей, в том числе их эмоционального благополучия</a:t>
            </a:r>
          </a:p>
          <a:p>
            <a:pPr algn="just"/>
            <a:r>
              <a:rPr lang="ru-RU"/>
              <a:t>Обеспечить развитие физических, личностных, нравственных качеств и основ патриотизма, интеллектуальных и художественно-творческих способностей ребенка, его инициативности, самостоятельности и ответственности</a:t>
            </a:r>
          </a:p>
          <a:p>
            <a:pPr algn="just"/>
            <a:r>
              <a:rPr lang="ru-RU"/>
              <a:t>Обеспечить психолого-педагогическую поддержку семье и повышение компетентности родителей в вопросах воспитания, обучения и развития, охраны и укрепления здоровья детей, обеспечения их безопасности</a:t>
            </a:r>
          </a:p>
          <a:p>
            <a:pPr algn="just"/>
            <a:r>
              <a:rPr lang="ru-RU"/>
              <a:t>Обеспечить достижение детьми на этапе завершения ДО уровня развития, необходимого и достаточного для успешного освоения ими образовательных программ начального общего образования</a:t>
            </a:r>
          </a:p>
          <a:p>
            <a:pPr algn="just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60769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smtClean="0">
                <a:latin typeface="+mn-lt"/>
              </a:rPr>
              <a:t>Принципы ФОП </a:t>
            </a:r>
            <a:r>
              <a:rPr lang="ru-RU" b="1">
                <a:latin typeface="+mn-lt"/>
              </a:rPr>
              <a:t>ДО</a:t>
            </a:r>
            <a:r>
              <a:rPr lang="ru-RU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91264" cy="482453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3000" b="1"/>
              <a:t>Ребенок </a:t>
            </a:r>
            <a:r>
              <a:rPr lang="ru-RU" sz="3000"/>
              <a:t>– участник образовательных отношений, который полноценно проживает все этапы детства.</a:t>
            </a:r>
          </a:p>
          <a:p>
            <a:pPr algn="just"/>
            <a:r>
              <a:rPr lang="ru-RU" sz="3000" b="1"/>
              <a:t>Педагоги должны:</a:t>
            </a:r>
            <a:endParaRPr lang="ru-RU" sz="3000"/>
          </a:p>
          <a:p>
            <a:pPr algn="just"/>
            <a:r>
              <a:rPr lang="ru-RU" sz="3000"/>
              <a:t>выстраивать образовательную деятельность на основе индивидуальных особенностей каждого ребенка</a:t>
            </a:r>
          </a:p>
          <a:p>
            <a:pPr algn="just"/>
            <a:r>
              <a:rPr lang="ru-RU" sz="3000"/>
              <a:t>обеспечивать сотрудничество родителей и детей, совершеннолетних членов семьи, которые принимают участие в их воспитании</a:t>
            </a:r>
          </a:p>
          <a:p>
            <a:pPr algn="just"/>
            <a:r>
              <a:rPr lang="ru-RU" sz="3000"/>
              <a:t>поддерживать инициативу детей в различных видах деятельности</a:t>
            </a:r>
          </a:p>
          <a:p>
            <a:pPr algn="just"/>
            <a:r>
              <a:rPr lang="ru-RU" sz="3000"/>
              <a:t>приобщать их к социокультурным нормам, традициям семьи, общества и государства</a:t>
            </a:r>
          </a:p>
          <a:p>
            <a:pPr algn="just"/>
            <a:r>
              <a:rPr lang="ru-RU" sz="3000"/>
              <a:t>формировать познавательные интересы и  познавательные действия в различных видах деятельности</a:t>
            </a:r>
          </a:p>
          <a:p>
            <a:pPr algn="just"/>
            <a:r>
              <a:rPr lang="ru-RU" sz="3000"/>
              <a:t>учитывать этнокультурную ситуацию развития детей</a:t>
            </a:r>
          </a:p>
          <a:p>
            <a:pPr algn="just"/>
            <a:r>
              <a:rPr lang="ru-RU" sz="3000"/>
              <a:t>обеспечивать возрастную адекватность дошкольного образования, когда условия, требования, методы соответствуют возрасту и особенностям развития детей</a:t>
            </a:r>
          </a:p>
          <a:p>
            <a:pPr algn="just"/>
            <a:r>
              <a:rPr lang="ru-RU" sz="3000"/>
              <a:t>организовывать сотрудничество ДОО с семьей</a:t>
            </a:r>
          </a:p>
          <a:p>
            <a:pPr algn="just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02804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b="1">
                <a:latin typeface="+mn-lt"/>
              </a:rPr>
              <a:t>2. Планируемые </a:t>
            </a:r>
            <a:r>
              <a:rPr lang="ru-RU" b="1" smtClean="0">
                <a:latin typeface="+mn-lt"/>
              </a:rPr>
              <a:t>результаты</a:t>
            </a:r>
            <a:endParaRPr lang="ru-RU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18457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smtClean="0"/>
              <a:t>Характеристики </a:t>
            </a:r>
            <a:r>
              <a:rPr lang="ru-RU" b="1"/>
              <a:t>возможных достижений </a:t>
            </a:r>
            <a:r>
              <a:rPr lang="ru-RU" b="1" smtClean="0"/>
              <a:t>ребенка</a:t>
            </a:r>
            <a:r>
              <a:rPr lang="ru-RU" b="1" smtClean="0">
                <a:solidFill>
                  <a:srgbClr val="FF0000"/>
                </a:solidFill>
              </a:rPr>
              <a:t>*  </a:t>
            </a:r>
            <a:r>
              <a:rPr lang="ru-RU" b="1" smtClean="0"/>
              <a:t>даны детально</a:t>
            </a:r>
          </a:p>
          <a:p>
            <a:r>
              <a:rPr lang="ru-RU" smtClean="0"/>
              <a:t>В</a:t>
            </a:r>
            <a:r>
              <a:rPr lang="ru-RU"/>
              <a:t> младенческом возрасте – </a:t>
            </a:r>
            <a:r>
              <a:rPr lang="ru-RU">
                <a:hlinkClick r:id="rId2"/>
              </a:rPr>
              <a:t>к одному году</a:t>
            </a:r>
            <a:endParaRPr lang="ru-RU"/>
          </a:p>
          <a:p>
            <a:pPr algn="just"/>
            <a:r>
              <a:rPr lang="ru-RU"/>
              <a:t>В раннем возрасте – </a:t>
            </a:r>
            <a:r>
              <a:rPr lang="ru-RU">
                <a:hlinkClick r:id="rId3"/>
              </a:rPr>
              <a:t>к трем годам</a:t>
            </a:r>
            <a:endParaRPr lang="ru-RU"/>
          </a:p>
          <a:p>
            <a:pPr algn="just"/>
            <a:r>
              <a:rPr lang="ru-RU"/>
              <a:t>В дошкольном возрасте: к </a:t>
            </a:r>
            <a:r>
              <a:rPr lang="ru-RU">
                <a:hlinkClick r:id="rId4"/>
              </a:rPr>
              <a:t>четырем годам</a:t>
            </a:r>
            <a:r>
              <a:rPr lang="ru-RU"/>
              <a:t>, </a:t>
            </a:r>
            <a:r>
              <a:rPr lang="ru-RU">
                <a:hlinkClick r:id="rId5"/>
              </a:rPr>
              <a:t>пяти годам</a:t>
            </a:r>
            <a:r>
              <a:rPr lang="ru-RU"/>
              <a:t>, </a:t>
            </a:r>
            <a:r>
              <a:rPr lang="ru-RU">
                <a:hlinkClick r:id="rId6"/>
              </a:rPr>
              <a:t>шести годам</a:t>
            </a:r>
            <a:endParaRPr lang="ru-RU"/>
          </a:p>
          <a:p>
            <a:pPr algn="just"/>
            <a:r>
              <a:rPr lang="ru-RU"/>
              <a:t>К концу дошкольного возраста – </a:t>
            </a:r>
            <a:r>
              <a:rPr lang="ru-RU">
                <a:hlinkClick r:id="rId7"/>
              </a:rPr>
              <a:t>на этапе завершения освоения</a:t>
            </a:r>
            <a:endParaRPr lang="ru-RU"/>
          </a:p>
          <a:p>
            <a:pPr algn="just"/>
            <a:r>
              <a:rPr lang="ru-RU" baseline="-25000" smtClean="0">
                <a:solidFill>
                  <a:srgbClr val="FF0000"/>
                </a:solidFill>
              </a:rPr>
              <a:t>* </a:t>
            </a:r>
            <a:r>
              <a:rPr lang="ru-RU" sz="2800" b="1" baseline="-25000" smtClean="0"/>
              <a:t>Возрастные </a:t>
            </a:r>
            <a:r>
              <a:rPr lang="ru-RU" sz="2800" b="1" baseline="-25000"/>
              <a:t>ориентиры в ФОП ДО – условные. Каждый ребенок может </a:t>
            </a:r>
            <a:r>
              <a:rPr lang="ru-RU" sz="2800" b="1" baseline="-25000" smtClean="0"/>
              <a:t>достичь планируемых</a:t>
            </a:r>
            <a:r>
              <a:rPr lang="ru-RU" sz="2800" b="1" baseline="-25000"/>
              <a:t>   результатов на разных этапах дошкольного </a:t>
            </a:r>
            <a:r>
              <a:rPr lang="ru-RU" sz="2800" b="1" baseline="-25000" smtClean="0"/>
              <a:t>детства.</a:t>
            </a:r>
            <a:endParaRPr lang="ru-RU" sz="2800" b="1"/>
          </a:p>
        </p:txBody>
      </p:sp>
    </p:spTree>
    <p:extLst>
      <p:ext uri="{BB962C8B-B14F-4D97-AF65-F5344CB8AC3E}">
        <p14:creationId xmlns:p14="http://schemas.microsoft.com/office/powerpoint/2010/main" val="2604877538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80920" cy="207424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>
                <a:latin typeface="+mn-lt"/>
              </a:rPr>
              <a:t>3. Педагогическая диагностика достижения планируемых </a:t>
            </a:r>
            <a:r>
              <a:rPr lang="ru-RU" b="1" smtClean="0">
                <a:latin typeface="+mn-lt"/>
              </a:rPr>
              <a:t>результатов</a:t>
            </a:r>
            <a:endParaRPr lang="ru-RU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348880"/>
            <a:ext cx="8352928" cy="36004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ru-RU" smtClean="0"/>
          </a:p>
          <a:p>
            <a:pPr algn="just"/>
            <a:r>
              <a:rPr lang="ru-RU" smtClean="0"/>
              <a:t>Предполагает </a:t>
            </a:r>
            <a:r>
              <a:rPr lang="ru-RU"/>
              <a:t>изучение деятельностных умений ребенка, его интересов, предпочтений, склонностей, личностных особенностей, способов взаимодействия со взрослыми и сверстниками. Должна соответствовать </a:t>
            </a:r>
            <a:r>
              <a:rPr lang="ru-RU" smtClean="0"/>
              <a:t>требованиям </a:t>
            </a:r>
            <a:r>
              <a:rPr lang="ru-RU"/>
              <a:t>ФГОС ДО.</a:t>
            </a:r>
          </a:p>
        </p:txBody>
      </p:sp>
    </p:spTree>
    <p:extLst>
      <p:ext uri="{BB962C8B-B14F-4D97-AF65-F5344CB8AC3E}">
        <p14:creationId xmlns:p14="http://schemas.microsoft.com/office/powerpoint/2010/main" val="1339854222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3">
            <a:extLst>
              <a:ext uri="{FF2B5EF4-FFF2-40B4-BE49-F238E27FC236}">
                <a16:creationId xmlns:a16="http://schemas.microsoft.com/office/drawing/2014/main" id="{B45E0C25-EDD2-4384-80AA-E753119DDF4C}"/>
              </a:ext>
            </a:extLst>
          </p:cNvPr>
          <p:cNvSpPr txBox="1"/>
          <p:nvPr/>
        </p:nvSpPr>
        <p:spPr bwMode="auto">
          <a:xfrm>
            <a:off x="457200" y="332656"/>
            <a:ext cx="8229600" cy="1043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Педагогическая диагностика достижения планируемых результатов ФОП</a:t>
            </a:r>
          </a:p>
        </p:txBody>
      </p:sp>
      <p:sp>
        <p:nvSpPr>
          <p:cNvPr id="28675" name="Місце для вмісту 2">
            <a:extLst>
              <a:ext uri="{FF2B5EF4-FFF2-40B4-BE49-F238E27FC236}">
                <a16:creationId xmlns:a16="http://schemas.microsoft.com/office/drawing/2014/main" id="{DEDA781F-3FE4-4564-8654-2A38D5FFEA69}"/>
              </a:ext>
            </a:extLst>
          </p:cNvPr>
          <p:cNvSpPr txBox="1"/>
          <p:nvPr/>
        </p:nvSpPr>
        <p:spPr bwMode="auto">
          <a:xfrm>
            <a:off x="323528" y="1484784"/>
            <a:ext cx="8568952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12700" lvl="1" algn="just">
              <a:spcAft>
                <a:spcPts val="1200"/>
              </a:spcAft>
              <a:buClr>
                <a:srgbClr val="000000"/>
              </a:buClr>
              <a:buSzPts val="1400"/>
              <a:tabLst>
                <a:tab pos="854075" algn="l"/>
              </a:tabLst>
            </a:pPr>
            <a:r>
              <a:rPr lang="ru-RU" sz="2300" b="1" u="none" strike="noStrike" spc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Результаты педагогической диагностики (мониторинга) могут использоваться исключительно для решения следующих образовательных задач:</a:t>
            </a:r>
          </a:p>
          <a:p>
            <a:pPr marR="12700" lvl="0" algn="just">
              <a:spcAft>
                <a:spcPts val="1200"/>
              </a:spcAft>
              <a:buClr>
                <a:srgbClr val="000000"/>
              </a:buClr>
              <a:buSzPts val="1400"/>
              <a:tabLst>
                <a:tab pos="655955" algn="l"/>
              </a:tabLst>
            </a:pPr>
            <a:r>
              <a:rPr lang="ru-RU" sz="2300" b="1" u="none" strike="noStrike" spc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1) индивидуализации образования (в том числе поддержки ребёнка, построения его образовательной траектории или профессиональной коррекции особенностей его развития</a:t>
            </a:r>
            <a:r>
              <a:rPr lang="ru-RU" sz="2300" b="1" u="none" strike="noStrike" spc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300" b="1" u="none" strike="noStrike" spc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sz="2300" b="1">
                <a:solidFill>
                  <a:srgbClr val="000000"/>
                </a:solidFill>
                <a:effectLst/>
                <a:latin typeface="+mn-lt"/>
                <a:ea typeface="Courier New" panose="02070309020205020404" pitchFamily="49" charset="0"/>
              </a:rPr>
              <a:t>2) оптимизации работы с группой </a:t>
            </a:r>
            <a:r>
              <a:rPr lang="ru-RU" sz="2300" b="1" smtClean="0">
                <a:solidFill>
                  <a:srgbClr val="000000"/>
                </a:solidFill>
                <a:effectLst/>
                <a:latin typeface="+mn-lt"/>
                <a:ea typeface="Courier New" panose="02070309020205020404" pitchFamily="49" charset="0"/>
              </a:rPr>
              <a:t>детей.</a:t>
            </a:r>
            <a:endParaRPr lang="ru-RU" sz="2300" b="1">
              <a:latin typeface="+mn-lt"/>
              <a:ea typeface="Verdana" pitchFamily="34" charset="0"/>
            </a:endParaRPr>
          </a:p>
          <a:p>
            <a:pPr algn="just"/>
            <a:r>
              <a:rPr lang="ru-RU" sz="2300" b="1" smtClean="0">
                <a:solidFill>
                  <a:srgbClr val="000000"/>
                </a:solidFill>
                <a:effectLst/>
                <a:latin typeface="+mn-lt"/>
                <a:ea typeface="Courier New" panose="02070309020205020404" pitchFamily="49" charset="0"/>
              </a:rPr>
              <a:t>Периодичность </a:t>
            </a:r>
            <a:r>
              <a:rPr lang="ru-RU" sz="2300" b="1">
                <a:solidFill>
                  <a:srgbClr val="000000"/>
                </a:solidFill>
                <a:effectLst/>
                <a:latin typeface="+mn-lt"/>
                <a:ea typeface="Courier New" panose="02070309020205020404" pitchFamily="49" charset="0"/>
              </a:rPr>
              <a:t>проведения педагогической диагностики определяется </a:t>
            </a:r>
            <a:r>
              <a:rPr lang="ru-RU" sz="2300" b="1" smtClean="0">
                <a:solidFill>
                  <a:srgbClr val="000000"/>
                </a:solidFill>
                <a:effectLst/>
                <a:latin typeface="+mn-lt"/>
                <a:ea typeface="Courier New" panose="02070309020205020404" pitchFamily="49" charset="0"/>
              </a:rPr>
              <a:t>ДОО.</a:t>
            </a:r>
            <a:endParaRPr lang="ru-RU" sz="2300" b="1">
              <a:solidFill>
                <a:srgbClr val="000000"/>
              </a:solidFill>
              <a:effectLst/>
              <a:latin typeface="+mn-lt"/>
              <a:ea typeface="Courier New" panose="02070309020205020404" pitchFamily="49" charset="0"/>
            </a:endParaRPr>
          </a:p>
          <a:p>
            <a:pPr algn="just"/>
            <a:r>
              <a:rPr lang="ru-RU" sz="2300" b="1">
                <a:solidFill>
                  <a:srgbClr val="000000"/>
                </a:solidFill>
                <a:latin typeface="+mn-lt"/>
              </a:rPr>
              <a:t>Оптимальным является проведение на начальном этапе освоения ООП (стартовая диагностика) и на завершающем этапе освоения программы возрастной группой (финальная диагностика</a:t>
            </a:r>
            <a:r>
              <a:rPr lang="ru-RU" sz="2300" b="1" smtClean="0">
                <a:solidFill>
                  <a:srgbClr val="000000"/>
                </a:solidFill>
                <a:latin typeface="+mn-lt"/>
              </a:rPr>
              <a:t>).</a:t>
            </a:r>
            <a:endParaRPr lang="ru-RU" sz="2300" b="1">
              <a:latin typeface="+mn-lt"/>
            </a:endParaRPr>
          </a:p>
          <a:p>
            <a:pPr algn="just">
              <a:spcAft>
                <a:spcPts val="1200"/>
              </a:spcAft>
              <a:tabLst>
                <a:tab pos="630238" algn="r"/>
              </a:tabLst>
            </a:pPr>
            <a:endParaRPr lang="ru-RU" sz="2000" b="1"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924712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3">
            <a:extLst>
              <a:ext uri="{FF2B5EF4-FFF2-40B4-BE49-F238E27FC236}">
                <a16:creationId xmlns:a16="http://schemas.microsoft.com/office/drawing/2014/main" id="{53425B30-79E4-4314-B46E-937D9A9A5B2A}"/>
              </a:ext>
            </a:extLst>
          </p:cNvPr>
          <p:cNvSpPr txBox="1"/>
          <p:nvPr/>
        </p:nvSpPr>
        <p:spPr bwMode="auto">
          <a:xfrm>
            <a:off x="755576" y="404664"/>
            <a:ext cx="7715770" cy="639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Методы педагогической диагностики</a:t>
            </a:r>
          </a:p>
        </p:txBody>
      </p:sp>
      <p:sp>
        <p:nvSpPr>
          <p:cNvPr id="35843" name="Місце для вмісту 2">
            <a:extLst>
              <a:ext uri="{FF2B5EF4-FFF2-40B4-BE49-F238E27FC236}">
                <a16:creationId xmlns:a16="http://schemas.microsoft.com/office/drawing/2014/main" id="{B66741F6-3A15-4F40-B853-53A34C57C1EE}"/>
              </a:ext>
            </a:extLst>
          </p:cNvPr>
          <p:cNvSpPr txBox="1"/>
          <p:nvPr/>
        </p:nvSpPr>
        <p:spPr bwMode="auto">
          <a:xfrm>
            <a:off x="385762" y="1556792"/>
            <a:ext cx="8229600" cy="4464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400" b="1">
                <a:solidFill>
                  <a:srgbClr val="1C1C1C"/>
                </a:solidFill>
                <a:latin typeface="+mn-lt"/>
              </a:rPr>
              <a:t>Основа – малоформализованные методы</a:t>
            </a:r>
            <a:r>
              <a:rPr lang="ru-RU" altLang="ru-RU" sz="2400" b="1" smtClean="0">
                <a:solidFill>
                  <a:srgbClr val="1C1C1C"/>
                </a:solidFill>
                <a:latin typeface="+mn-lt"/>
              </a:rPr>
              <a:t>:</a:t>
            </a:r>
          </a:p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ru-RU" altLang="ru-RU" sz="2400" b="1">
              <a:solidFill>
                <a:srgbClr val="1C1C1C"/>
              </a:solidFill>
              <a:latin typeface="+mn-lt"/>
            </a:endParaRPr>
          </a:p>
          <a:p>
            <a:pPr marL="342900" indent="-342900" algn="just" eaLnBrk="1" hangingPunct="1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ru-RU" altLang="ru-RU" sz="2400" smtClean="0">
                <a:solidFill>
                  <a:srgbClr val="1C1C1C"/>
                </a:solidFill>
                <a:latin typeface="+mn-lt"/>
              </a:rPr>
              <a:t>Педагогическое </a:t>
            </a:r>
            <a:r>
              <a:rPr lang="ru-RU" altLang="ru-RU" sz="2400">
                <a:solidFill>
                  <a:srgbClr val="1C1C1C"/>
                </a:solidFill>
                <a:latin typeface="+mn-lt"/>
              </a:rPr>
              <a:t>наблюдение за детской деятельностью (в том числе в специально созданных диагностических ситуациях</a:t>
            </a:r>
            <a:r>
              <a:rPr lang="ru-RU" altLang="ru-RU" sz="2400" smtClean="0">
                <a:solidFill>
                  <a:srgbClr val="1C1C1C"/>
                </a:solidFill>
                <a:latin typeface="+mn-lt"/>
              </a:rPr>
              <a:t>).</a:t>
            </a:r>
            <a:endParaRPr lang="ru-RU" altLang="ru-RU" sz="2400">
              <a:solidFill>
                <a:srgbClr val="1C1C1C"/>
              </a:solidFill>
              <a:latin typeface="+mn-lt"/>
            </a:endParaRPr>
          </a:p>
          <a:p>
            <a:pPr marL="342900" indent="-342900" algn="just" eaLnBrk="1" hangingPunct="1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ru-RU" altLang="ru-RU" sz="2400">
                <a:solidFill>
                  <a:srgbClr val="1C1C1C"/>
                </a:solidFill>
                <a:latin typeface="+mn-lt"/>
              </a:rPr>
              <a:t>Беседы с </a:t>
            </a:r>
            <a:r>
              <a:rPr lang="ru-RU" altLang="ru-RU" sz="2400" smtClean="0">
                <a:solidFill>
                  <a:srgbClr val="1C1C1C"/>
                </a:solidFill>
                <a:latin typeface="+mn-lt"/>
              </a:rPr>
              <a:t>детьми.</a:t>
            </a:r>
            <a:endParaRPr lang="ru-RU" altLang="ru-RU" sz="2400">
              <a:solidFill>
                <a:srgbClr val="1C1C1C"/>
              </a:solidFill>
              <a:latin typeface="+mn-lt"/>
            </a:endParaRPr>
          </a:p>
          <a:p>
            <a:pPr marL="342900" indent="-342900" algn="just" eaLnBrk="1" hangingPunct="1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ru-RU" altLang="ru-RU" sz="2400">
                <a:solidFill>
                  <a:srgbClr val="1C1C1C"/>
                </a:solidFill>
                <a:latin typeface="+mn-lt"/>
              </a:rPr>
              <a:t>Анализ продуктов детской </a:t>
            </a:r>
            <a:r>
              <a:rPr lang="ru-RU" altLang="ru-RU" sz="2400" smtClean="0">
                <a:solidFill>
                  <a:srgbClr val="1C1C1C"/>
                </a:solidFill>
                <a:latin typeface="+mn-lt"/>
              </a:rPr>
              <a:t>деятельности. </a:t>
            </a:r>
            <a:endParaRPr lang="ru-RU" altLang="ru-RU" sz="2400">
              <a:solidFill>
                <a:srgbClr val="1C1C1C"/>
              </a:solidFill>
              <a:latin typeface="+mn-lt"/>
            </a:endParaRPr>
          </a:p>
          <a:p>
            <a:pPr marL="342900" indent="-342900" algn="just" eaLnBrk="1" hangingPunct="1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ru-RU" altLang="ru-RU" sz="2400">
                <a:solidFill>
                  <a:srgbClr val="1C1C1C"/>
                </a:solidFill>
                <a:latin typeface="+mn-lt"/>
              </a:rPr>
              <a:t>Специальные методики диагностики физического, коммуникативного, познавательного, речевого, художественно-эстетического </a:t>
            </a:r>
            <a:r>
              <a:rPr lang="ru-RU" altLang="ru-RU" sz="2400" smtClean="0">
                <a:solidFill>
                  <a:srgbClr val="1C1C1C"/>
                </a:solidFill>
                <a:latin typeface="+mn-lt"/>
              </a:rPr>
              <a:t>развития.</a:t>
            </a:r>
            <a:endParaRPr lang="ru-RU" altLang="ru-RU" sz="2400">
              <a:solidFill>
                <a:srgbClr val="1C1C1C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7615259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24936" cy="1143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b="1">
                <a:latin typeface="+mn-lt"/>
              </a:rPr>
              <a:t>Психологическая </a:t>
            </a:r>
            <a:r>
              <a:rPr lang="ru-RU" b="1" smtClean="0">
                <a:latin typeface="+mn-lt"/>
              </a:rPr>
              <a:t>диагностика</a:t>
            </a:r>
            <a:endParaRPr lang="ru-RU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518457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800" smtClean="0"/>
              <a:t>ФОП </a:t>
            </a:r>
            <a:r>
              <a:rPr lang="ru-RU" sz="2800"/>
              <a:t>ДО допускает также психологическую диагностику развития детей</a:t>
            </a:r>
            <a:r>
              <a:rPr lang="ru-RU" sz="2800" smtClean="0"/>
              <a:t>.</a:t>
            </a:r>
          </a:p>
          <a:p>
            <a:pPr algn="just"/>
            <a:r>
              <a:rPr lang="ru-RU" sz="2800" b="1"/>
              <a:t>Цель</a:t>
            </a:r>
            <a:r>
              <a:rPr lang="ru-RU" sz="2800"/>
              <a:t> </a:t>
            </a:r>
            <a:r>
              <a:rPr lang="ru-RU" sz="2800" b="1"/>
              <a:t>психологической диагностики</a:t>
            </a:r>
            <a:r>
              <a:rPr lang="ru-RU" sz="2800"/>
              <a:t> – выявить и изучить индивидуально-психологические особенности детей, причины трудностей в освоении образовательной программы.</a:t>
            </a:r>
          </a:p>
          <a:p>
            <a:pPr algn="just"/>
            <a:r>
              <a:rPr lang="ru-RU" sz="2800" b="1"/>
              <a:t>Кто проводит:</a:t>
            </a:r>
            <a:r>
              <a:rPr lang="ru-RU" sz="2800"/>
              <a:t> квалифицированные специалисты – педагоги-психологи, психологи.</a:t>
            </a:r>
          </a:p>
          <a:p>
            <a:pPr algn="just"/>
            <a:r>
              <a:rPr lang="ru-RU" sz="2800" b="1"/>
              <a:t>Какие условия:</a:t>
            </a:r>
            <a:r>
              <a:rPr lang="ru-RU" sz="2800"/>
              <a:t> ребенок участвует в психологической диагностике только с согласия родителей или законных представителей.</a:t>
            </a:r>
          </a:p>
          <a:p>
            <a:pPr algn="just"/>
            <a:r>
              <a:rPr lang="ru-RU" sz="2800" b="1"/>
              <a:t>Как использовать результаты:</a:t>
            </a:r>
            <a:r>
              <a:rPr lang="ru-RU" sz="2800"/>
              <a:t> по результатам психологической диагностики специалисты организуют психологическое сопровождение и адресную психологическую помощь </a:t>
            </a:r>
            <a:r>
              <a:rPr lang="ru-RU" sz="2800" smtClean="0"/>
              <a:t>детям.</a:t>
            </a:r>
            <a:endParaRPr lang="ru-RU" sz="2800"/>
          </a:p>
          <a:p>
            <a:endParaRPr lang="ru-RU"/>
          </a:p>
          <a:p>
            <a:pPr algn="just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01067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8614"/>
            <a:ext cx="8710129" cy="77809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b="1">
                <a:latin typeface="+mn-lt"/>
              </a:rPr>
              <a:t>Структура ФОП </a:t>
            </a:r>
            <a:r>
              <a:rPr lang="ru-RU" b="1" smtClean="0">
                <a:latin typeface="+mn-lt"/>
              </a:rPr>
              <a:t>ДО</a:t>
            </a:r>
            <a:endParaRPr lang="ru-RU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5445224"/>
          </a:xfrm>
        </p:spPr>
        <p:txBody>
          <a:bodyPr>
            <a:normAutofit/>
          </a:bodyPr>
          <a:lstStyle/>
          <a:p>
            <a:endParaRPr lang="ru-RU"/>
          </a:p>
          <a:p>
            <a:pPr algn="just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274394"/>
              </p:ext>
            </p:extLst>
          </p:nvPr>
        </p:nvGraphicFramePr>
        <p:xfrm>
          <a:off x="179512" y="1052736"/>
          <a:ext cx="8640960" cy="53285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2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3200">
                          <a:effectLst/>
                        </a:rPr>
                        <a:t>Раздел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6" marR="5606" marT="5606" marB="560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3200">
                          <a:effectLst/>
                        </a:rPr>
                        <a:t>Содержание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6" marR="5606" marT="5606" marB="560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61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3200">
                          <a:effectLst/>
                        </a:rPr>
                        <a:t>Целевой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 panose="02020603050405020304" charset="0"/>
                      </a:endParaRPr>
                    </a:p>
                  </a:txBody>
                  <a:tcPr marL="5606" marR="5606" marT="5606" marB="560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200">
                          <a:effectLst/>
                        </a:rPr>
                        <a:t>1</a:t>
                      </a:r>
                      <a:r>
                        <a:rPr lang="ru-RU" sz="2800">
                          <a:effectLst/>
                          <a:latin typeface="+mn-lt"/>
                        </a:rPr>
                        <a:t>. Пояснительная записка: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800">
                          <a:effectLst/>
                          <a:latin typeface="+mn-lt"/>
                        </a:rPr>
                        <a:t>цели и задачи;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800">
                          <a:effectLst/>
                          <a:latin typeface="+mn-lt"/>
                        </a:rPr>
                        <a:t>принципы и подходы к формированию программы.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+mn-lt"/>
                        </a:rPr>
                        <a:t>2. Планируемые результаты, представленные в виде целевых ориентиров.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+mn-lt"/>
                        </a:rPr>
                        <a:t>3. Подходы к педагогической диагностике достижения планируемых результатов</a:t>
                      </a:r>
                      <a:endParaRPr lang="ru-RU" sz="2800">
                        <a:effectLst/>
                        <a:latin typeface="+mn-lt"/>
                        <a:ea typeface="Calibri"/>
                        <a:cs typeface="Times New Roman" panose="02020603050405020304" charset="0"/>
                      </a:endParaRPr>
                    </a:p>
                  </a:txBody>
                  <a:tcPr marL="5606" marR="5606" marT="5606" marB="56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56357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43141874"/>
              </p:ext>
            </p:extLst>
          </p:nvPr>
        </p:nvGraphicFramePr>
        <p:xfrm>
          <a:off x="43543" y="-99392"/>
          <a:ext cx="9034264" cy="1124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932040" y="1139259"/>
            <a:ext cx="40324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u="sng"/>
              <a:t>Единство образовательного пространства </a:t>
            </a:r>
            <a:r>
              <a:rPr lang="ru-RU" i="1"/>
              <a:t>– </a:t>
            </a:r>
            <a:endParaRPr lang="ru-RU" i="1" smtClean="0"/>
          </a:p>
          <a:p>
            <a:pPr algn="ctr"/>
            <a:r>
              <a:rPr lang="ru-RU" smtClean="0"/>
              <a:t>обеспечение </a:t>
            </a:r>
            <a:r>
              <a:rPr lang="ru-RU"/>
              <a:t>государственных гарантий уровня и качества дошкольного образования на основе единства обязательных требований к условиям реализации образовательных программ дошкольного образования, их структуре и результатам их освоения </a:t>
            </a:r>
            <a:endParaRPr lang="ru-RU" smtClean="0"/>
          </a:p>
          <a:p>
            <a:pPr algn="ctr"/>
            <a:r>
              <a:rPr lang="ru-RU" smtClean="0"/>
              <a:t>(</a:t>
            </a:r>
            <a:r>
              <a:rPr lang="ru-RU"/>
              <a:t>пункт 1 части 1 статьи 3, пункт 1 части 1 статьи 11 </a:t>
            </a:r>
            <a:r>
              <a:rPr lang="ru-RU" b="1"/>
              <a:t>Закона об образовании</a:t>
            </a:r>
            <a:r>
              <a:rPr lang="ru-RU"/>
              <a:t>, </a:t>
            </a:r>
            <a:endParaRPr lang="ru-RU" smtClean="0"/>
          </a:p>
          <a:p>
            <a:pPr algn="ctr"/>
            <a:r>
              <a:rPr lang="ru-RU" smtClean="0"/>
              <a:t>часть </a:t>
            </a:r>
            <a:r>
              <a:rPr lang="ru-RU"/>
              <a:t>4 пункта 1.5. </a:t>
            </a:r>
            <a:r>
              <a:rPr lang="ru-RU" b="1"/>
              <a:t>ФГОС ДО</a:t>
            </a:r>
            <a:r>
              <a:rPr lang="ru-RU"/>
              <a:t>).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5109576"/>
            <a:ext cx="39604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smtClean="0"/>
              <a:t>Образовательная </a:t>
            </a:r>
            <a:r>
              <a:rPr lang="ru-RU" i="1"/>
              <a:t>деятельность </a:t>
            </a:r>
            <a:r>
              <a:rPr lang="ru-RU"/>
              <a:t>— деятельность по реализации образовательных программ </a:t>
            </a:r>
            <a:endParaRPr lang="ru-RU" smtClean="0"/>
          </a:p>
          <a:p>
            <a:pPr algn="ctr"/>
            <a:r>
              <a:rPr lang="ru-RU" smtClean="0"/>
              <a:t>(пункт </a:t>
            </a:r>
            <a:r>
              <a:rPr lang="ru-RU"/>
              <a:t>17 статьи 2 </a:t>
            </a:r>
            <a:r>
              <a:rPr lang="ru-RU" b="1"/>
              <a:t>Закона об образовании</a:t>
            </a:r>
            <a:r>
              <a:rPr lang="ru-RU"/>
              <a:t>).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65657" y="1133356"/>
            <a:ext cx="34198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/>
              <a:t>Основы государственной политики по сохранению и укреплению традиционных российских духовно-нравственных ценностей</a:t>
            </a:r>
          </a:p>
          <a:p>
            <a:pPr algn="ctr"/>
            <a:r>
              <a:rPr lang="ru-RU" b="1" smtClean="0"/>
              <a:t>Указ </a:t>
            </a:r>
            <a:r>
              <a:rPr lang="ru-RU" b="1"/>
              <a:t>Президента </a:t>
            </a:r>
            <a:r>
              <a:rPr lang="ru-RU" b="1" smtClean="0"/>
              <a:t>РФ </a:t>
            </a:r>
          </a:p>
          <a:p>
            <a:pPr algn="ctr"/>
            <a:r>
              <a:rPr lang="ru-RU" smtClean="0"/>
              <a:t>от </a:t>
            </a:r>
            <a:r>
              <a:rPr lang="ru-RU"/>
              <a:t>9 ноября 2022 </a:t>
            </a:r>
            <a:r>
              <a:rPr lang="ru-RU" smtClean="0"/>
              <a:t>года </a:t>
            </a:r>
            <a:r>
              <a:rPr lang="ru-RU"/>
              <a:t>№ </a:t>
            </a:r>
            <a:r>
              <a:rPr lang="ru-RU" smtClean="0"/>
              <a:t>809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3164681"/>
            <a:ext cx="39951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smtClean="0"/>
          </a:p>
          <a:p>
            <a:pPr algn="ctr"/>
            <a:endParaRPr lang="ru-RU" b="1"/>
          </a:p>
          <a:p>
            <a:pPr algn="ctr"/>
            <a:endParaRPr lang="ru-RU" b="1" smtClean="0"/>
          </a:p>
          <a:p>
            <a:pPr algn="ctr"/>
            <a:endParaRPr lang="ru-RU" b="1"/>
          </a:p>
          <a:p>
            <a:pPr algn="ctr"/>
            <a:endParaRPr lang="ru-RU" b="1" smtClean="0"/>
          </a:p>
        </p:txBody>
      </p:sp>
      <p:sp>
        <p:nvSpPr>
          <p:cNvPr id="11" name="Стрелка вниз 10"/>
          <p:cNvSpPr/>
          <p:nvPr/>
        </p:nvSpPr>
        <p:spPr>
          <a:xfrm rot="10800000">
            <a:off x="4099944" y="1596376"/>
            <a:ext cx="484632" cy="54006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286000" y="227483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/>
          </a:p>
          <a:p>
            <a:r>
              <a:rPr lang="ru-RU"/>
              <a:t>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79512" y="3350543"/>
            <a:ext cx="398211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/>
              <a:t>Рекомендации по формированию инфраструктуры ДОО и комплектации Учебно-методических материалов в целях реализации образовательных программ </a:t>
            </a:r>
            <a:r>
              <a:rPr lang="ru-RU" smtClean="0"/>
              <a:t>ДО</a:t>
            </a:r>
          </a:p>
          <a:p>
            <a:pPr algn="ctr"/>
            <a:r>
              <a:rPr lang="ru-RU" b="1"/>
              <a:t>Перечень поручений </a:t>
            </a:r>
            <a:r>
              <a:rPr lang="ru-RU"/>
              <a:t>по итогам заседания Совета при Президенте РФ по реализации  государственной политики в сфере защиты семьи и детей</a:t>
            </a:r>
          </a:p>
          <a:p>
            <a:pPr algn="ctr"/>
            <a:r>
              <a:rPr lang="ru-RU"/>
              <a:t>от 16 марта 2022 </a:t>
            </a:r>
            <a:r>
              <a:rPr lang="ru-RU" smtClean="0"/>
              <a:t>года </a:t>
            </a:r>
            <a:r>
              <a:rPr lang="ru-RU"/>
              <a:t>№ </a:t>
            </a:r>
            <a:r>
              <a:rPr lang="ru-RU" smtClean="0"/>
              <a:t>Пр-487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467463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08" y="116631"/>
            <a:ext cx="8605464" cy="67387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>
                <a:latin typeface="+mn-lt"/>
              </a:rPr>
              <a:t>Структура ФОП ДО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5445224"/>
          </a:xfrm>
        </p:spPr>
        <p:txBody>
          <a:bodyPr>
            <a:normAutofit/>
          </a:bodyPr>
          <a:lstStyle/>
          <a:p>
            <a:endParaRPr lang="ru-RU"/>
          </a:p>
          <a:p>
            <a:pPr algn="just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910049"/>
              </p:ext>
            </p:extLst>
          </p:nvPr>
        </p:nvGraphicFramePr>
        <p:xfrm>
          <a:off x="215008" y="836713"/>
          <a:ext cx="8605464" cy="5269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5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9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2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800">
                          <a:effectLst/>
                        </a:rPr>
                        <a:t>Раздел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6" marR="5606" marT="5606" marB="560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3200">
                          <a:effectLst/>
                        </a:rPr>
                        <a:t>Содержание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6" marR="5606" marT="5606" marB="560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69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800" smtClean="0">
                          <a:effectLst/>
                        </a:rPr>
                        <a:t>Содержа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800" smtClean="0">
                          <a:effectLst/>
                        </a:rPr>
                        <a:t>тельный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 panose="02020603050405020304" charset="0"/>
                      </a:endParaRPr>
                    </a:p>
                  </a:txBody>
                  <a:tcPr marL="5606" marR="5606" marT="5606" marB="5606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1.</a:t>
                      </a:r>
                      <a:r>
                        <a:rPr lang="ru-RU" sz="2400">
                          <a:effectLst/>
                        </a:rPr>
                        <a:t> Задачи и содержание </a:t>
                      </a:r>
                      <a:r>
                        <a:rPr lang="ru-RU" sz="2400" smtClean="0">
                          <a:effectLst/>
                        </a:rPr>
                        <a:t>образовательной</a:t>
                      </a:r>
                      <a:r>
                        <a:rPr lang="ru-RU" sz="2400" baseline="0" smtClean="0">
                          <a:effectLst/>
                        </a:rPr>
                        <a:t> деятельности</a:t>
                      </a:r>
                      <a:r>
                        <a:rPr lang="ru-RU" sz="2400" smtClean="0">
                          <a:effectLst/>
                        </a:rPr>
                        <a:t> </a:t>
                      </a:r>
                      <a:r>
                        <a:rPr lang="ru-RU" sz="2400">
                          <a:effectLst/>
                        </a:rPr>
                        <a:t>по каждой из образовательных областей для всех возрастных групп.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2. Вариативные формы, способы, методы и средства реализации ФОП.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3. Особенности образовательной деятельности разных видов и культурных практик.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4. Способы и направления поддержки детской инициативы</a:t>
                      </a:r>
                      <a:r>
                        <a:rPr lang="ru-RU" sz="2400" smtClean="0">
                          <a:effectLst/>
                        </a:rPr>
                        <a:t>.</a:t>
                      </a:r>
                      <a:endParaRPr lang="ru-RU" sz="2400">
                        <a:effectLst/>
                      </a:endParaRPr>
                    </a:p>
                  </a:txBody>
                  <a:tcPr marL="5606" marR="5606" marT="5606" marB="56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680384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5444"/>
            <a:ext cx="8496944" cy="64741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>
                <a:latin typeface="+mn-lt"/>
              </a:rPr>
              <a:t>Структура ФОП ДО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5445224"/>
          </a:xfrm>
        </p:spPr>
        <p:txBody>
          <a:bodyPr>
            <a:normAutofit/>
          </a:bodyPr>
          <a:lstStyle/>
          <a:p>
            <a:endParaRPr lang="ru-RU"/>
          </a:p>
          <a:p>
            <a:pPr algn="just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523626"/>
              </p:ext>
            </p:extLst>
          </p:nvPr>
        </p:nvGraphicFramePr>
        <p:xfrm>
          <a:off x="323528" y="836713"/>
          <a:ext cx="8496944" cy="5269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4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2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2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800">
                          <a:effectLst/>
                        </a:rPr>
                        <a:t>Раздел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6" marR="5606" marT="5606" marB="560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3200">
                          <a:effectLst/>
                        </a:rPr>
                        <a:t>Содержание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6" marR="5606" marT="5606" marB="560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69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800">
                          <a:effectLst/>
                        </a:rPr>
                        <a:t>Содержательный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6" marR="5606" marT="5606" marB="560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3200" smtClean="0">
                          <a:effectLst/>
                        </a:rPr>
                        <a:t>5</a:t>
                      </a:r>
                      <a:r>
                        <a:rPr lang="ru-RU" sz="2400">
                          <a:effectLst/>
                        </a:rPr>
                        <a:t>. Особенности взаимодействия педагогического коллектива с семьями обучающихся.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400">
                          <a:effectLst/>
                        </a:rPr>
                        <a:t>6. Направления, задачи и содержание коррекционно-развивающей работы.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400">
                          <a:effectLst/>
                        </a:rPr>
                        <a:t>7. Федеральная рабочая программа воспитания: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ct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400">
                          <a:effectLst/>
                        </a:rPr>
                        <a:t>пояснительная записка;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ct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400">
                          <a:effectLst/>
                        </a:rPr>
                        <a:t>целевой раздел;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ct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400">
                          <a:effectLst/>
                        </a:rPr>
                        <a:t>содержательный раздел;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ct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400">
                          <a:effectLst/>
                        </a:rPr>
                        <a:t>организационный раздел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 panose="02020603050405020304" charset="0"/>
                      </a:endParaRPr>
                    </a:p>
                  </a:txBody>
                  <a:tcPr marL="5606" marR="5606" marT="5606" marB="56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637526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08" y="116632"/>
            <a:ext cx="8749480" cy="66146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/>
              <a:t>Структура ФОП </a:t>
            </a:r>
            <a:r>
              <a:rPr lang="ru-RU" b="1" smtClean="0"/>
              <a:t>ДО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5445224"/>
          </a:xfrm>
        </p:spPr>
        <p:txBody>
          <a:bodyPr>
            <a:normAutofit/>
          </a:bodyPr>
          <a:lstStyle/>
          <a:p>
            <a:endParaRPr lang="ru-RU"/>
          </a:p>
          <a:p>
            <a:pPr algn="just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197100"/>
              </p:ext>
            </p:extLst>
          </p:nvPr>
        </p:nvGraphicFramePr>
        <p:xfrm>
          <a:off x="215008" y="836713"/>
          <a:ext cx="8749480" cy="5792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2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6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2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800">
                          <a:effectLst/>
                        </a:rPr>
                        <a:t>Раздел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6" marR="5606" marT="5606" marB="560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3200">
                          <a:effectLst/>
                        </a:rPr>
                        <a:t>Содержание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6" marR="5606" marT="5606" marB="560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800">
                          <a:effectLst/>
                        </a:rPr>
                        <a:t>Организационный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6" marR="5606" marT="5606" marB="560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1. Описание условий реализации программы: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ct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400">
                          <a:effectLst/>
                        </a:rPr>
                        <a:t>психолого-педагогические условия;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ct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400">
                          <a:effectLst/>
                        </a:rPr>
                        <a:t>особенности организации РППС;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ct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400">
                          <a:effectLst/>
                        </a:rPr>
                        <a:t>материально-техническое обеспечение ФОП, обеспеченность методическими материалами и средствами обучения и воспитания;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ct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400" smtClean="0">
                          <a:effectLst/>
                        </a:rPr>
                        <a:t>примерный перечень литературных, музыкальных, художественных, анимационных произведений для реализации ФОП;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ct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400" smtClean="0">
                          <a:effectLst/>
                        </a:rPr>
                        <a:t>кадровые условия.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ct val="0"/>
                        </a:spcAft>
                      </a:pPr>
                      <a:r>
                        <a:rPr lang="ru-RU" sz="2400" smtClean="0">
                          <a:effectLst/>
                        </a:rPr>
                        <a:t>2. Примерный режим и распорядок дня в дошкольных группах.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ct val="0"/>
                        </a:spcAft>
                      </a:pPr>
                      <a:r>
                        <a:rPr lang="ru-RU" sz="2400" smtClean="0">
                          <a:effectLst/>
                        </a:rPr>
                        <a:t>3. Федеральный календарный план воспитательной работы.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6" marR="5606" marT="5606" marB="56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846984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627" y="188640"/>
            <a:ext cx="8622874" cy="52322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ФОП  - </a:t>
            </a:r>
            <a:r>
              <a:rPr lang="ru-RU" sz="2800" u="sng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 организационный раздел.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1627" y="992922"/>
            <a:ext cx="85071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smtClean="0">
                <a:solidFill>
                  <a:srgbClr val="002060"/>
                </a:solidFill>
                <a:latin typeface="Times New Roman" pitchFamily="18" charset="0"/>
                <a:cs typeface="Times New Roman" panose="02020603050405020304" pitchFamily="18" charset="0"/>
              </a:rPr>
              <a:t>30. Психолого-педагогические условия реализации Федеральной программы</a:t>
            </a:r>
            <a:endParaRPr lang="ru-RU" sz="2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1627" y="1564570"/>
            <a:ext cx="84781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smtClean="0">
                <a:solidFill>
                  <a:srgbClr val="002060"/>
                </a:solidFill>
                <a:latin typeface="Times New Roman" pitchFamily="18" charset="0"/>
                <a:cs typeface="Times New Roman" panose="02020603050405020304" pitchFamily="18" charset="0"/>
              </a:rPr>
              <a:t>31. Особенности организации развивающей предметно-пространственной среды.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1627" y="2204864"/>
            <a:ext cx="85650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smtClean="0">
                <a:solidFill>
                  <a:srgbClr val="002060"/>
                </a:solidFill>
                <a:latin typeface="Times New Roman" pitchFamily="18" charset="0"/>
                <a:cs typeface="Times New Roman" panose="02020603050405020304" pitchFamily="18" charset="0"/>
              </a:rPr>
              <a:t>32. Материально-техническое обеспечение Федеральной программы, обеспеченность методическими материалами и средствами обучения и воспитания.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1627" y="3163188"/>
            <a:ext cx="86228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33</a:t>
            </a:r>
            <a:r>
              <a:rPr lang="ru-RU" sz="2000" b="1" u="sng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. Примерный перечень литературных, музыкальных, художественных, анимационных произведений для реализации Федеральной программы.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1627" y="3871074"/>
            <a:ext cx="8420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smtClean="0">
                <a:solidFill>
                  <a:srgbClr val="002060"/>
                </a:solidFill>
                <a:latin typeface="Times New Roman" pitchFamily="18" charset="0"/>
                <a:cs typeface="Times New Roman" panose="02020603050405020304" pitchFamily="18" charset="0"/>
              </a:rPr>
              <a:t>35. Примерный режим и распорядок дня в дошкольных группах.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1627" y="4149080"/>
            <a:ext cx="80441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36. Федеральный календарный план воспитательной работы.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1627" y="4581128"/>
            <a:ext cx="8680746" cy="2246769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just"/>
            <a:r>
              <a:rPr lang="ru-RU" sz="20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36.1. План является единым для ДОО.</a:t>
            </a:r>
          </a:p>
          <a:p>
            <a:pPr algn="just"/>
            <a:r>
              <a:rPr lang="ru-RU" sz="20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36.2. ДОО вправе наряду с Планом проводить иные мероприятия согласно Программе воспитания, по ключевым направлениям воспитания и дополнительного образования детей.</a:t>
            </a:r>
          </a:p>
          <a:p>
            <a:pPr algn="just"/>
            <a:r>
              <a:rPr lang="ru-RU" sz="20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36.4. Примерный перечень основных государственных и народных праздников, памятных дат в календарном плане воспитательной работы в ДОО.</a:t>
            </a:r>
          </a:p>
        </p:txBody>
      </p:sp>
    </p:spTree>
    <p:extLst>
      <p:ext uri="{BB962C8B-B14F-4D97-AF65-F5344CB8AC3E}">
        <p14:creationId xmlns:p14="http://schemas.microsoft.com/office/powerpoint/2010/main" val="1204979354"/>
      </p:ext>
    </p:extLst>
  </p:cSld>
  <p:clrMapOvr>
    <a:masterClrMapping/>
  </p:clrMapOvr>
  <p:transition>
    <p:wedg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72008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800" b="1" u="sng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Направления </a:t>
            </a:r>
            <a:r>
              <a:rPr lang="ru-RU" sz="2800" b="1" u="sng">
                <a:solidFill>
                  <a:schemeClr val="accent2">
                    <a:lumMod val="75000"/>
                  </a:schemeClr>
                </a:solidFill>
                <a:latin typeface="+mn-lt"/>
              </a:rPr>
              <a:t>воспитания и базовые </a:t>
            </a:r>
            <a:r>
              <a:rPr lang="ru-RU" sz="2800" b="1" u="sng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ценности</a:t>
            </a:r>
            <a:endParaRPr lang="ru-RU" sz="2800" b="1" u="sng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1196752"/>
            <a:ext cx="3960440" cy="518457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9600" smtClean="0"/>
              <a:t>Содержательный раздел – было ранее: </a:t>
            </a:r>
          </a:p>
          <a:p>
            <a:pPr marL="0" indent="0" algn="ctr">
              <a:buNone/>
            </a:pPr>
            <a:r>
              <a:rPr lang="ru-RU" sz="9600" b="1" i="1" u="sng" smtClean="0">
                <a:solidFill>
                  <a:schemeClr val="accent2">
                    <a:lumMod val="75000"/>
                  </a:schemeClr>
                </a:solidFill>
              </a:rPr>
              <a:t>Направления </a:t>
            </a:r>
            <a:r>
              <a:rPr lang="ru-RU" sz="9600" b="1" i="1" u="sng">
                <a:solidFill>
                  <a:schemeClr val="accent2">
                    <a:lumMod val="75000"/>
                  </a:schemeClr>
                </a:solidFill>
              </a:rPr>
              <a:t>воспитания </a:t>
            </a:r>
            <a:endParaRPr lang="ru-RU" sz="9600" b="1" i="1" u="sng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9600" smtClean="0"/>
              <a:t>Патриотическое</a:t>
            </a:r>
          </a:p>
          <a:p>
            <a:pPr marL="0" indent="0" algn="ctr">
              <a:buNone/>
            </a:pPr>
            <a:r>
              <a:rPr lang="ru-RU" sz="9600" smtClean="0"/>
              <a:t>Социальное</a:t>
            </a:r>
          </a:p>
          <a:p>
            <a:pPr marL="0" indent="0" algn="ctr">
              <a:buNone/>
            </a:pPr>
            <a:r>
              <a:rPr lang="ru-RU" sz="9600" smtClean="0"/>
              <a:t>Познавательное</a:t>
            </a:r>
          </a:p>
          <a:p>
            <a:pPr marL="0" indent="0" algn="ctr">
              <a:buNone/>
            </a:pPr>
            <a:endParaRPr lang="ru-RU" sz="9600"/>
          </a:p>
          <a:p>
            <a:pPr marL="0" indent="0" algn="ctr">
              <a:buNone/>
            </a:pPr>
            <a:r>
              <a:rPr lang="ru-RU" sz="9600" smtClean="0"/>
              <a:t>Физическое </a:t>
            </a:r>
            <a:r>
              <a:rPr lang="ru-RU" sz="9600"/>
              <a:t>и </a:t>
            </a:r>
          </a:p>
          <a:p>
            <a:pPr marL="0" indent="0" algn="ctr">
              <a:buNone/>
            </a:pPr>
            <a:r>
              <a:rPr lang="ru-RU" sz="9600"/>
              <a:t>оздоровительное</a:t>
            </a:r>
          </a:p>
          <a:p>
            <a:pPr marL="0" indent="0" algn="ctr">
              <a:buNone/>
            </a:pPr>
            <a:r>
              <a:rPr lang="ru-RU" sz="9600" smtClean="0"/>
              <a:t>Трудовое</a:t>
            </a:r>
          </a:p>
          <a:p>
            <a:pPr marL="0" indent="0" algn="ctr">
              <a:buNone/>
            </a:pPr>
            <a:endParaRPr lang="ru-RU" sz="9600"/>
          </a:p>
          <a:p>
            <a:pPr marL="0" indent="0" algn="ctr">
              <a:buNone/>
            </a:pPr>
            <a:r>
              <a:rPr lang="ru-RU" sz="9600" strike="sngStrike" smtClean="0">
                <a:solidFill>
                  <a:srgbClr val="FF0000"/>
                </a:solidFill>
              </a:rPr>
              <a:t>Этико</a:t>
            </a:r>
            <a:r>
              <a:rPr lang="ru-RU" sz="9600" smtClean="0"/>
              <a:t>-эстетическое</a:t>
            </a:r>
            <a:endParaRPr lang="ru-RU" sz="9600"/>
          </a:p>
          <a:p>
            <a:pPr marL="0" indent="0" algn="just">
              <a:buNone/>
            </a:pPr>
            <a:endParaRPr lang="ru-RU" sz="1800"/>
          </a:p>
          <a:p>
            <a:pPr marL="0" indent="0" algn="just">
              <a:buNone/>
            </a:pPr>
            <a:endParaRPr lang="ru-RU" sz="1800"/>
          </a:p>
          <a:p>
            <a:pPr marL="0" indent="0" algn="just">
              <a:buNone/>
            </a:pPr>
            <a:endParaRPr lang="ru-RU" sz="1800"/>
          </a:p>
          <a:p>
            <a:pPr marL="0" indent="0" algn="just">
              <a:buNone/>
            </a:pPr>
            <a:endParaRPr lang="ru-RU" sz="1800"/>
          </a:p>
          <a:p>
            <a:pPr marL="0" indent="0" algn="just">
              <a:buNone/>
            </a:pPr>
            <a:endParaRPr lang="ru-RU" sz="1800"/>
          </a:p>
          <a:p>
            <a:pPr marL="0" indent="0" algn="just">
              <a:buNone/>
            </a:pPr>
            <a:endParaRPr lang="ru-RU" sz="1800"/>
          </a:p>
          <a:p>
            <a:pPr marL="0" indent="0" algn="just">
              <a:buNone/>
            </a:pPr>
            <a:endParaRPr lang="ru-RU" sz="1800" smtClean="0"/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4499992" y="1052736"/>
            <a:ext cx="4182616" cy="5328592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ru-RU" sz="2400" b="1" smtClean="0"/>
              <a:t>ФОП ДО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ru-RU" sz="2400" b="1" i="1" u="sng" smtClean="0">
                <a:solidFill>
                  <a:schemeClr val="accent2">
                    <a:lumMod val="75000"/>
                  </a:schemeClr>
                </a:solidFill>
              </a:rPr>
              <a:t>Направления </a:t>
            </a:r>
            <a:r>
              <a:rPr lang="ru-RU" sz="2400" b="1" i="1" u="sng">
                <a:solidFill>
                  <a:schemeClr val="accent2">
                    <a:lumMod val="75000"/>
                  </a:schemeClr>
                </a:solidFill>
              </a:rPr>
              <a:t>воспитания </a:t>
            </a:r>
            <a:r>
              <a:rPr lang="ru-RU" sz="2400" b="1"/>
              <a:t>(вступил </a:t>
            </a:r>
            <a:r>
              <a:rPr lang="ru-RU" sz="2400" b="1" u="sng"/>
              <a:t>в силу с </a:t>
            </a:r>
            <a:r>
              <a:rPr lang="ru-RU" sz="2400" b="1" u="sng" smtClean="0"/>
              <a:t>01.09.2023</a:t>
            </a:r>
            <a:r>
              <a:rPr lang="ru-RU" sz="2400" b="1" smtClean="0"/>
              <a:t>)</a:t>
            </a:r>
          </a:p>
          <a:p>
            <a:pPr marL="0" indent="0" algn="ctr">
              <a:buNone/>
            </a:pPr>
            <a:r>
              <a:rPr lang="ru-RU" sz="2400"/>
              <a:t>Патриотическое</a:t>
            </a:r>
          </a:p>
          <a:p>
            <a:pPr marL="0" indent="0" algn="ctr">
              <a:buNone/>
            </a:pPr>
            <a:r>
              <a:rPr lang="ru-RU" sz="2400"/>
              <a:t>Социальное</a:t>
            </a:r>
          </a:p>
          <a:p>
            <a:pPr marL="0" indent="0" algn="ctr">
              <a:buNone/>
            </a:pPr>
            <a:r>
              <a:rPr lang="ru-RU" sz="2400"/>
              <a:t>Познавательное</a:t>
            </a:r>
          </a:p>
          <a:p>
            <a:pPr marL="0" indent="0" algn="ctr">
              <a:buNone/>
            </a:pPr>
            <a:r>
              <a:rPr lang="ru-RU" sz="2400"/>
              <a:t>Физическое и </a:t>
            </a:r>
          </a:p>
          <a:p>
            <a:pPr marL="0" indent="0" algn="ctr">
              <a:buNone/>
            </a:pPr>
            <a:r>
              <a:rPr lang="ru-RU" sz="2400"/>
              <a:t>оздоровительное</a:t>
            </a:r>
          </a:p>
          <a:p>
            <a:pPr marL="0" indent="0" algn="ctr">
              <a:lnSpc>
                <a:spcPct val="150000"/>
              </a:lnSpc>
              <a:spcBef>
                <a:spcPct val="0"/>
              </a:spcBef>
              <a:buNone/>
            </a:pPr>
            <a:r>
              <a:rPr lang="ru-RU" sz="2400" smtClean="0"/>
              <a:t>Трудовое</a:t>
            </a:r>
            <a:endParaRPr lang="ru-RU" sz="2400"/>
          </a:p>
          <a:p>
            <a:pPr marL="0" indent="0" algn="ctr">
              <a:lnSpc>
                <a:spcPct val="150000"/>
              </a:lnSpc>
              <a:spcBef>
                <a:spcPct val="0"/>
              </a:spcBef>
              <a:buNone/>
            </a:pPr>
            <a:r>
              <a:rPr lang="ru-RU" sz="2400" smtClean="0"/>
              <a:t>Эстетическое</a:t>
            </a:r>
            <a:endParaRPr lang="ru-RU" sz="2400"/>
          </a:p>
          <a:p>
            <a:pPr marL="0" indent="0" algn="ctr">
              <a:lnSpc>
                <a:spcPct val="150000"/>
              </a:lnSpc>
              <a:spcBef>
                <a:spcPct val="0"/>
              </a:spcBef>
              <a:buNone/>
            </a:pPr>
            <a:r>
              <a:rPr lang="ru-RU" sz="2400">
                <a:solidFill>
                  <a:srgbClr val="FF0000"/>
                </a:solidFill>
              </a:rPr>
              <a:t>Духовно-нравственное</a:t>
            </a:r>
          </a:p>
        </p:txBody>
      </p:sp>
    </p:spTree>
    <p:extLst>
      <p:ext uri="{BB962C8B-B14F-4D97-AF65-F5344CB8AC3E}">
        <p14:creationId xmlns:p14="http://schemas.microsoft.com/office/powerpoint/2010/main" val="977408367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627" y="98630"/>
            <a:ext cx="8622874" cy="954107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just"/>
            <a:r>
              <a:rPr lang="ru-RU" sz="2800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ФОП  - целевой, </a:t>
            </a:r>
            <a:r>
              <a:rPr lang="ru-RU" sz="2800" u="sng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содержательный</a:t>
            </a:r>
            <a:r>
              <a:rPr lang="ru-RU" sz="2800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 и организационный разделы.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504" y="1052737"/>
            <a:ext cx="89289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smtClean="0">
                <a:solidFill>
                  <a:srgbClr val="002060"/>
                </a:solidFill>
                <a:latin typeface="Times New Roman" pitchFamily="18" charset="0"/>
                <a:cs typeface="Times New Roman" panose="02020603050405020304" pitchFamily="18" charset="0"/>
              </a:rPr>
              <a:t>Структура Программы воспитания включает три раздела: целевой, содержательный и организационный. (</a:t>
            </a:r>
            <a:r>
              <a:rPr lang="ru-RU" sz="2000" b="1" i="1" smtClean="0">
                <a:solidFill>
                  <a:srgbClr val="002060"/>
                </a:solidFill>
                <a:latin typeface="Times New Roman" pitchFamily="18" charset="0"/>
                <a:cs typeface="Times New Roman" panose="02020603050405020304" pitchFamily="18" charset="0"/>
              </a:rPr>
              <a:t>16) Пояснительная записка не является частью рабочей программы воспитания в ДОО.)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2068400"/>
            <a:ext cx="8928992" cy="409342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just"/>
            <a:r>
              <a:rPr lang="ru-RU" sz="20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1</a:t>
            </a:r>
            <a:r>
              <a:rPr lang="ru-RU" sz="20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) Ценности Родина и природа лежат в основе </a:t>
            </a:r>
            <a:r>
              <a:rPr lang="ru-RU" sz="2000" b="1" u="sng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патриотического направления </a:t>
            </a:r>
            <a:r>
              <a:rPr lang="ru-RU" sz="20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воспитания.</a:t>
            </a:r>
          </a:p>
          <a:p>
            <a:pPr algn="just"/>
            <a:r>
              <a:rPr lang="ru-RU" sz="20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2</a:t>
            </a:r>
            <a:r>
              <a:rPr lang="ru-RU" sz="20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) Ценности милосердие, жизнь, добро лежат в основе </a:t>
            </a:r>
            <a:r>
              <a:rPr lang="ru-RU" sz="2000" b="1" u="sng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духовно-нравственного</a:t>
            </a:r>
            <a:r>
              <a:rPr lang="ru-RU" sz="20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 направления воспитания</a:t>
            </a:r>
          </a:p>
          <a:p>
            <a:pPr algn="just"/>
            <a:r>
              <a:rPr lang="ru-RU" sz="20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3</a:t>
            </a:r>
            <a:r>
              <a:rPr lang="ru-RU" sz="20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) Ценности человек, семья, дружба, сотрудничество лежат в основе </a:t>
            </a:r>
            <a:r>
              <a:rPr lang="ru-RU" sz="2000" b="1" u="sng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социального направления воспитания.</a:t>
            </a:r>
          </a:p>
          <a:p>
            <a:pPr algn="just"/>
            <a:r>
              <a:rPr lang="ru-RU" sz="20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4</a:t>
            </a:r>
            <a:r>
              <a:rPr lang="ru-RU" sz="20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) Ценность познание лежит в основе </a:t>
            </a:r>
            <a:r>
              <a:rPr lang="ru-RU" sz="2000" b="1" u="sng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познавательного направления </a:t>
            </a:r>
            <a:r>
              <a:rPr lang="ru-RU" sz="20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воспитания.</a:t>
            </a:r>
          </a:p>
          <a:p>
            <a:pPr algn="just"/>
            <a:r>
              <a:rPr lang="ru-RU" sz="20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5</a:t>
            </a:r>
            <a:r>
              <a:rPr lang="ru-RU" sz="20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) Ценности жизнь и здоровье лежат в основе </a:t>
            </a:r>
            <a:r>
              <a:rPr lang="ru-RU" sz="2000" b="1" u="sng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физического и оздоровительного направления воспитания.</a:t>
            </a:r>
          </a:p>
          <a:p>
            <a:pPr algn="just"/>
            <a:r>
              <a:rPr lang="ru-RU" sz="2000" b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6</a:t>
            </a:r>
            <a:r>
              <a:rPr lang="ru-RU" sz="20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) Ценность труд лежит в основе </a:t>
            </a:r>
            <a:r>
              <a:rPr lang="ru-RU" sz="2000" b="1" u="sng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трудового </a:t>
            </a:r>
            <a:r>
              <a:rPr lang="ru-RU" sz="20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направления воспитания.</a:t>
            </a:r>
          </a:p>
          <a:p>
            <a:pPr algn="just"/>
            <a:r>
              <a:rPr lang="ru-RU" sz="20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7) Ценности культура и красота лежат в основе </a:t>
            </a:r>
            <a:r>
              <a:rPr lang="ru-RU" sz="2000" b="1" u="sng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эстетического </a:t>
            </a:r>
            <a:r>
              <a:rPr lang="ru-RU" sz="20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направления воспитания</a:t>
            </a:r>
            <a:r>
              <a:rPr lang="ru-RU" sz="2000" b="1" smtClean="0">
                <a:solidFill>
                  <a:srgbClr val="002060"/>
                </a:solidFill>
                <a:latin typeface="Times New Roman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1627" y="6021289"/>
            <a:ext cx="480334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400" b="1" cap="all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anose="02020603050405020304" pitchFamily="18" charset="0"/>
              </a:rPr>
              <a:t>План воспитательной работы </a:t>
            </a:r>
            <a:endParaRPr lang="ru-RU" sz="2400" b="1" cap="all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Выгнутая вправо стрелка 5"/>
          <p:cNvSpPr/>
          <p:nvPr/>
        </p:nvSpPr>
        <p:spPr>
          <a:xfrm>
            <a:off x="6155908" y="5809702"/>
            <a:ext cx="752331" cy="1008112"/>
          </a:xfrm>
          <a:prstGeom prst="curvedLeftArrow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244599"/>
      </p:ext>
    </p:extLst>
  </p:cSld>
  <p:clrMapOvr>
    <a:masterClrMapping/>
  </p:clrMapOvr>
  <p:transition>
    <p:wedg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57606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b="1">
                <a:solidFill>
                  <a:schemeClr val="accent2">
                    <a:lumMod val="75000"/>
                  </a:schemeClr>
                </a:solidFill>
                <a:latin typeface="+mn-lt"/>
              </a:rPr>
              <a:t>Содержательный раздел. </a:t>
            </a:r>
            <a:r>
              <a:rPr lang="ru-RU" sz="2400" b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ru-RU" sz="2400" b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2400" b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Федеральная </a:t>
            </a:r>
            <a:r>
              <a:rPr lang="ru-RU" sz="2400" b="1">
                <a:solidFill>
                  <a:schemeClr val="accent2">
                    <a:lumMod val="75000"/>
                  </a:schemeClr>
                </a:solidFill>
                <a:latin typeface="+mn-lt"/>
              </a:rPr>
              <a:t>рабочая </a:t>
            </a:r>
            <a:r>
              <a:rPr lang="ru-RU" sz="2400" b="1" i="1" u="sng">
                <a:solidFill>
                  <a:schemeClr val="accent2">
                    <a:lumMod val="75000"/>
                  </a:schemeClr>
                </a:solidFill>
                <a:latin typeface="+mn-lt"/>
              </a:rPr>
              <a:t>программа воспитания</a:t>
            </a:r>
            <a:r>
              <a:rPr lang="ru-RU" sz="2400" b="1">
                <a:solidFill>
                  <a:schemeClr val="accent2">
                    <a:lumMod val="75000"/>
                  </a:schemeClr>
                </a:solidFill>
                <a:latin typeface="+mn-lt"/>
              </a:rPr>
              <a:t> в ФОП ДО </a:t>
            </a:r>
            <a:endParaRPr lang="ru-RU" sz="2400" b="1" i="1" u="sng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23528" y="980728"/>
            <a:ext cx="8352928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smtClean="0"/>
              <a:t>Дублирование текста </a:t>
            </a:r>
            <a:r>
              <a:rPr lang="ru-RU" sz="1800"/>
              <a:t>Примерной программы воспитания, которую разработал Институт изучения детства, семьи и воспитания РАО (примерная рабочая программа воспитания от 01.07.2021 № 2/21).  </a:t>
            </a:r>
            <a:endParaRPr lang="ru-RU" sz="1800" smtClean="0"/>
          </a:p>
          <a:p>
            <a:pPr marL="0" indent="0" algn="just">
              <a:buNone/>
            </a:pPr>
            <a:r>
              <a:rPr lang="ru-RU" sz="1800" smtClean="0"/>
              <a:t>Для </a:t>
            </a:r>
            <a:r>
              <a:rPr lang="ru-RU" sz="1800"/>
              <a:t>реализации программы воспитания ДОО рекомендуется использовать практическое руководство </a:t>
            </a:r>
            <a:r>
              <a:rPr lang="ru-RU" sz="1800" smtClean="0"/>
              <a:t>«Воспитателю </a:t>
            </a:r>
            <a:r>
              <a:rPr lang="ru-RU" sz="1800"/>
              <a:t>о </a:t>
            </a:r>
            <a:r>
              <a:rPr lang="ru-RU" sz="1800" smtClean="0"/>
              <a:t>воспитании», </a:t>
            </a:r>
            <a:r>
              <a:rPr lang="ru-RU" sz="1800"/>
              <a:t>представленное в открытом доступе в электронной форме на платформе </a:t>
            </a:r>
            <a:r>
              <a:rPr lang="ru-RU" sz="1800" err="1" smtClean="0"/>
              <a:t>институтвоспитания.рф</a:t>
            </a:r>
            <a:r>
              <a:rPr lang="ru-RU" sz="1800"/>
              <a:t>.</a:t>
            </a:r>
          </a:p>
          <a:p>
            <a:pPr marL="0" indent="0" algn="ctr">
              <a:buNone/>
            </a:pPr>
            <a:r>
              <a:rPr lang="ru-RU" sz="1800" b="1" u="sng" smtClean="0"/>
              <a:t>По </a:t>
            </a:r>
            <a:r>
              <a:rPr lang="ru-RU" sz="1800" b="1" u="sng"/>
              <a:t>своей структуре она состоит из 4 частей</a:t>
            </a:r>
            <a:r>
              <a:rPr lang="ru-RU" sz="1800" b="1" u="sng" smtClean="0"/>
              <a:t>:</a:t>
            </a:r>
          </a:p>
          <a:p>
            <a:pPr algn="just"/>
            <a:r>
              <a:rPr lang="ru-RU" sz="1800" smtClean="0"/>
              <a:t> </a:t>
            </a:r>
            <a:r>
              <a:rPr lang="ru-RU" sz="1800"/>
              <a:t>пояснительной записки, где представлены основные сведения о программе и разъясняются термины и понятия; </a:t>
            </a:r>
            <a:endParaRPr lang="ru-RU" sz="1800" smtClean="0"/>
          </a:p>
          <a:p>
            <a:pPr algn="just"/>
            <a:r>
              <a:rPr lang="ru-RU" sz="1800" i="1" u="sng" smtClean="0"/>
              <a:t>целевого </a:t>
            </a:r>
            <a:r>
              <a:rPr lang="ru-RU" sz="1800" i="1" u="sng"/>
              <a:t>раздела</a:t>
            </a:r>
            <a:r>
              <a:rPr lang="ru-RU" sz="1800"/>
              <a:t>, в котором изложены цели и задачи реализации программы, требования к планируемым результатам освоения рабочей программы </a:t>
            </a:r>
            <a:r>
              <a:rPr lang="ru-RU" sz="1800" smtClean="0"/>
              <a:t>воспитания;</a:t>
            </a:r>
          </a:p>
          <a:p>
            <a:pPr algn="just"/>
            <a:r>
              <a:rPr lang="ru-RU" sz="1800" i="1" u="sng" smtClean="0"/>
              <a:t>содержательного</a:t>
            </a:r>
            <a:r>
              <a:rPr lang="ru-RU" sz="1800"/>
              <a:t>, где представлено содержание воспитательной работы, особенности ее </a:t>
            </a:r>
            <a:r>
              <a:rPr lang="ru-RU" sz="1800" smtClean="0"/>
              <a:t>реализации;</a:t>
            </a:r>
          </a:p>
          <a:p>
            <a:pPr algn="just"/>
            <a:r>
              <a:rPr lang="ru-RU" sz="1800" i="1" u="sng" smtClean="0"/>
              <a:t>организационного</a:t>
            </a:r>
            <a:r>
              <a:rPr lang="ru-RU" sz="1800" smtClean="0"/>
              <a:t> </a:t>
            </a:r>
            <a:r>
              <a:rPr lang="ru-RU" sz="1800"/>
              <a:t>- в нем представлены требования к условиям реализации программы воспитания: кадровым, нормативно-методическим, финансовым и другим ресурсам.</a:t>
            </a:r>
          </a:p>
        </p:txBody>
      </p:sp>
    </p:spTree>
    <p:extLst>
      <p:ext uri="{BB962C8B-B14F-4D97-AF65-F5344CB8AC3E}">
        <p14:creationId xmlns:p14="http://schemas.microsoft.com/office/powerpoint/2010/main" val="1413156197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86409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b="1">
                <a:solidFill>
                  <a:schemeClr val="accent2">
                    <a:lumMod val="75000"/>
                  </a:schemeClr>
                </a:solidFill>
                <a:latin typeface="+mn-lt"/>
              </a:rPr>
              <a:t>Содержательный раздел. </a:t>
            </a:r>
            <a:r>
              <a:rPr lang="ru-RU" sz="2400" b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ru-RU" sz="2400" b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2400" b="1">
                <a:solidFill>
                  <a:schemeClr val="accent2">
                    <a:lumMod val="75000"/>
                  </a:schemeClr>
                </a:solidFill>
                <a:latin typeface="+mn-lt"/>
              </a:rPr>
              <a:t>Программа коррекционно-развивающей работы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611560" y="1052736"/>
            <a:ext cx="8229600" cy="475252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/>
              <a:t>В программу коррекционно-развивающей работы входит: </a:t>
            </a:r>
            <a:endParaRPr lang="ru-RU" sz="240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smtClean="0"/>
              <a:t>план </a:t>
            </a:r>
            <a:r>
              <a:rPr lang="ru-RU" sz="2400"/>
              <a:t>диагностических и коррекционно-развивающих мероприятий; </a:t>
            </a:r>
            <a:endParaRPr lang="ru-RU" sz="240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smtClean="0"/>
              <a:t>рабочие </a:t>
            </a:r>
            <a:r>
              <a:rPr lang="ru-RU" sz="2400"/>
              <a:t>программы коррекционно-развивающей работы с детьми с разными образовательными потребностями. </a:t>
            </a:r>
            <a:endParaRPr lang="ru-RU" sz="2400" smtClean="0"/>
          </a:p>
          <a:p>
            <a:pPr marL="0" indent="0" algn="just">
              <a:buNone/>
            </a:pPr>
            <a:r>
              <a:rPr lang="ru-RU" sz="2400" u="sng" smtClean="0"/>
              <a:t>Содержание </a:t>
            </a:r>
            <a:r>
              <a:rPr lang="ru-RU" sz="2400" u="sng"/>
              <a:t>коррекционной работы представлено по нескольким </a:t>
            </a:r>
            <a:r>
              <a:rPr lang="ru-RU" sz="2400" u="sng" smtClean="0"/>
              <a:t>направлениям:</a:t>
            </a:r>
          </a:p>
          <a:p>
            <a:pPr marL="0" indent="0" algn="just">
              <a:buNone/>
            </a:pPr>
            <a:r>
              <a:rPr lang="ru-RU" sz="2400" smtClean="0"/>
              <a:t>диагностическое,</a:t>
            </a:r>
          </a:p>
          <a:p>
            <a:pPr marL="0" indent="0" algn="just">
              <a:buNone/>
            </a:pPr>
            <a:r>
              <a:rPr lang="ru-RU" sz="2400" smtClean="0"/>
              <a:t>коррекционно-развивающее</a:t>
            </a:r>
            <a:r>
              <a:rPr lang="ru-RU" sz="2400"/>
              <a:t>,  </a:t>
            </a:r>
            <a:endParaRPr lang="ru-RU" sz="2400" smtClean="0"/>
          </a:p>
          <a:p>
            <a:pPr marL="0" indent="0" algn="just">
              <a:buNone/>
            </a:pPr>
            <a:r>
              <a:rPr lang="ru-RU" sz="2400" smtClean="0"/>
              <a:t>консультативное</a:t>
            </a:r>
            <a:r>
              <a:rPr lang="ru-RU" sz="2400"/>
              <a:t>, </a:t>
            </a:r>
            <a:endParaRPr lang="ru-RU" sz="2400" smtClean="0"/>
          </a:p>
          <a:p>
            <a:pPr marL="0" indent="0" algn="just">
              <a:buNone/>
            </a:pPr>
            <a:r>
              <a:rPr lang="ru-RU" sz="2400" smtClean="0"/>
              <a:t>информационно-просветительское</a:t>
            </a:r>
            <a:r>
              <a:rPr lang="ru-RU" sz="2400"/>
              <a:t>. </a:t>
            </a:r>
            <a:endParaRPr lang="ru-RU" sz="2400" smtClean="0"/>
          </a:p>
        </p:txBody>
      </p:sp>
    </p:spTree>
    <p:extLst>
      <p:ext uri="{BB962C8B-B14F-4D97-AF65-F5344CB8AC3E}">
        <p14:creationId xmlns:p14="http://schemas.microsoft.com/office/powerpoint/2010/main" val="4032798660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817691716"/>
              </p:ext>
            </p:extLst>
          </p:nvPr>
        </p:nvGraphicFramePr>
        <p:xfrm>
          <a:off x="539552" y="188640"/>
          <a:ext cx="8208912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9431849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412776"/>
            <a:ext cx="8424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Приказ Управления образования Окружной администрации ГО «город Якутск» </a:t>
            </a:r>
          </a:p>
          <a:p>
            <a:pPr algn="ctr"/>
            <a:r>
              <a:rPr lang="ru-RU" sz="2800" dirty="0" smtClean="0"/>
              <a:t>от 26.04.2023 г. № 01-10/463</a:t>
            </a:r>
          </a:p>
          <a:p>
            <a:pPr algn="ctr"/>
            <a:r>
              <a:rPr lang="ru-RU" sz="2800" dirty="0"/>
              <a:t>«Об утверждении плана-графика </a:t>
            </a:r>
          </a:p>
          <a:p>
            <a:pPr algn="ctr"/>
            <a:r>
              <a:rPr lang="ru-RU" sz="2800" dirty="0"/>
              <a:t>по внедрению Федеральной образовательной программы дошкольного образования </a:t>
            </a:r>
          </a:p>
          <a:p>
            <a:pPr algn="ctr"/>
            <a:r>
              <a:rPr lang="ru-RU" sz="2800" dirty="0"/>
              <a:t>в муниципальных дошкольных образовательных учреждениях города </a:t>
            </a:r>
            <a:r>
              <a:rPr lang="ru-RU" sz="2800" dirty="0" smtClean="0"/>
              <a:t>Якутска» </a:t>
            </a:r>
            <a:endParaRPr lang="ru-RU" sz="2800" dirty="0"/>
          </a:p>
          <a:p>
            <a:pPr algn="ctr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7826176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250394" y="260648"/>
            <a:ext cx="8697231" cy="720080"/>
          </a:xfrm>
        </p:spPr>
        <p:txBody>
          <a:bodyPr>
            <a:normAutofit fontScale="90000"/>
          </a:bodyPr>
          <a:lstStyle/>
          <a:p>
            <a:pPr defTabSz="1216152">
              <a:spcBef>
                <a:spcPct val="0"/>
              </a:spcBef>
            </a:pPr>
            <a:r>
              <a:rPr lang="ru-RU" sz="2700" b="1" smtClean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Основные документы, регламентирующие деятельность </a:t>
            </a:r>
            <a:r>
              <a:rPr lang="ru-RU" sz="3100" b="1" smtClean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ДОО</a:t>
            </a:r>
            <a:endParaRPr lang="ru-RU" sz="3100" b="1">
              <a:ln w="12700">
                <a:solidFill>
                  <a:schemeClr val="accent2">
                    <a:shade val="90000"/>
                    <a:satMod val="1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5400000" algn="tl" rotWithShape="0">
                  <a:srgbClr val="000000">
                    <a:alpha val="25000"/>
                  </a:srgbClr>
                </a:outerShdw>
              </a:effectLst>
              <a:latin typeface="+mn-lt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88334" y="1196752"/>
            <a:ext cx="8859291" cy="5400600"/>
          </a:xfrm>
        </p:spPr>
        <p:txBody>
          <a:bodyPr>
            <a:normAutofit fontScale="25000" lnSpcReduction="20000"/>
          </a:bodyPr>
          <a:lstStyle/>
          <a:p>
            <a:pPr algn="just" defTabSz="1216152">
              <a:buClr>
                <a:srgbClr val="374C81"/>
              </a:buClr>
            </a:pPr>
            <a:r>
              <a:rPr lang="ru-RU" sz="7400" b="1" smtClean="0">
                <a:solidFill>
                  <a:srgbClr val="374C81"/>
                </a:solidFill>
              </a:rPr>
              <a:t>Федеральный </a:t>
            </a:r>
            <a:r>
              <a:rPr lang="ru-RU" sz="7400" b="1">
                <a:solidFill>
                  <a:srgbClr val="374C81"/>
                </a:solidFill>
              </a:rPr>
              <a:t>закон </a:t>
            </a:r>
            <a:r>
              <a:rPr lang="ru-RU" sz="7400" b="1" smtClean="0"/>
              <a:t>от </a:t>
            </a:r>
            <a:r>
              <a:rPr lang="ru-RU" sz="7400" b="1" smtClean="0">
                <a:solidFill>
                  <a:srgbClr val="374C81"/>
                </a:solidFill>
              </a:rPr>
              <a:t>29.12.2012 №273</a:t>
            </a:r>
            <a:r>
              <a:rPr lang="ru-RU" sz="7600" b="1" smtClean="0">
                <a:solidFill>
                  <a:srgbClr val="374C81"/>
                </a:solidFill>
              </a:rPr>
              <a:t>-ФЗ</a:t>
            </a:r>
            <a:r>
              <a:rPr lang="ru-RU" sz="7400" b="1" smtClean="0"/>
              <a:t> </a:t>
            </a:r>
            <a:r>
              <a:rPr lang="ru-RU" sz="7400" b="1"/>
              <a:t>«Об образовании в Российской Федерации</a:t>
            </a:r>
            <a:r>
              <a:rPr lang="ru-RU" sz="7400" b="1" smtClean="0"/>
              <a:t>»;</a:t>
            </a:r>
          </a:p>
          <a:p>
            <a:pPr algn="just" defTabSz="1216152">
              <a:buClr>
                <a:srgbClr val="374C81"/>
              </a:buClr>
            </a:pPr>
            <a:endParaRPr lang="ru-RU" sz="4000" b="1" smtClean="0"/>
          </a:p>
          <a:p>
            <a:pPr algn="just"/>
            <a:r>
              <a:rPr lang="ru-RU" sz="7600" b="1" smtClean="0">
                <a:solidFill>
                  <a:srgbClr val="374C81"/>
                </a:solidFill>
              </a:rPr>
              <a:t>приказ Минобрнауки России </a:t>
            </a:r>
            <a:r>
              <a:rPr lang="ru-RU" sz="7400" b="1">
                <a:solidFill>
                  <a:srgbClr val="374C81"/>
                </a:solidFill>
              </a:rPr>
              <a:t>от </a:t>
            </a:r>
            <a:r>
              <a:rPr lang="ru-RU" sz="7400" b="1" smtClean="0">
                <a:solidFill>
                  <a:srgbClr val="374C81"/>
                </a:solidFill>
              </a:rPr>
              <a:t>17.10.2013 №1155 </a:t>
            </a:r>
            <a:r>
              <a:rPr lang="ru-RU" sz="7400" b="1"/>
              <a:t>«Об утверждении федерального государственного образовательного стандарта дошкольного образования» (зарегистрировано в Минюсте РФ 14 ноября 2013 г., № 30384) </a:t>
            </a:r>
            <a:r>
              <a:rPr lang="ru-RU" sz="7400" b="1">
                <a:solidFill>
                  <a:srgbClr val="FF0000"/>
                </a:solidFill>
              </a:rPr>
              <a:t>(с </a:t>
            </a:r>
            <a:r>
              <a:rPr lang="ru-RU" sz="7400" b="1" smtClean="0">
                <a:solidFill>
                  <a:srgbClr val="FF0000"/>
                </a:solidFill>
              </a:rPr>
              <a:t>изменениями </a:t>
            </a:r>
            <a:r>
              <a:rPr lang="ru-RU" sz="7400" b="1">
                <a:solidFill>
                  <a:srgbClr val="FF0000"/>
                </a:solidFill>
              </a:rPr>
              <a:t>и дополнениями от </a:t>
            </a:r>
            <a:r>
              <a:rPr lang="ru-RU" sz="7400" b="1" smtClean="0">
                <a:solidFill>
                  <a:srgbClr val="FF0000"/>
                </a:solidFill>
              </a:rPr>
              <a:t>21.01.2019 приказ № 31)</a:t>
            </a:r>
            <a:r>
              <a:rPr lang="ru-RU" sz="7400" b="1" smtClean="0"/>
              <a:t>;</a:t>
            </a:r>
          </a:p>
          <a:p>
            <a:pPr algn="just"/>
            <a:endParaRPr lang="ru-RU" sz="4000" b="1"/>
          </a:p>
          <a:p>
            <a:pPr algn="just"/>
            <a:r>
              <a:rPr lang="ru-RU" sz="7600" b="1" smtClean="0">
                <a:solidFill>
                  <a:srgbClr val="374C81"/>
                </a:solidFill>
              </a:rPr>
              <a:t>приказ Минпросвещения России </a:t>
            </a:r>
            <a:r>
              <a:rPr lang="ru-RU" sz="7400" b="1" smtClean="0">
                <a:solidFill>
                  <a:srgbClr val="374C81"/>
                </a:solidFill>
              </a:rPr>
              <a:t>от 31.07.2020 №373 «</a:t>
            </a:r>
            <a:r>
              <a:rPr lang="ru-RU" sz="7400" b="1" smtClean="0"/>
              <a:t>Об </a:t>
            </a:r>
            <a:r>
              <a:rPr lang="ru-RU" sz="7400" b="1"/>
              <a:t>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</a:t>
            </a:r>
            <a:r>
              <a:rPr lang="ru-RU" sz="7400" b="1" smtClean="0"/>
              <a:t>образования» </a:t>
            </a:r>
            <a:r>
              <a:rPr lang="ru-RU" sz="7400" b="1" smtClean="0">
                <a:solidFill>
                  <a:srgbClr val="FF0000"/>
                </a:solidFill>
              </a:rPr>
              <a:t>(</a:t>
            </a:r>
            <a:r>
              <a:rPr lang="ru-RU" sz="7400" b="1">
                <a:solidFill>
                  <a:srgbClr val="FF0000"/>
                </a:solidFill>
              </a:rPr>
              <a:t>вступил в силу с </a:t>
            </a:r>
            <a:r>
              <a:rPr lang="ru-RU" sz="7400" b="1" smtClean="0">
                <a:solidFill>
                  <a:srgbClr val="FF0000"/>
                </a:solidFill>
              </a:rPr>
              <a:t>01.01.2021)</a:t>
            </a:r>
            <a:r>
              <a:rPr lang="ru-RU" sz="7400" b="1" smtClean="0"/>
              <a:t>;</a:t>
            </a:r>
          </a:p>
          <a:p>
            <a:pPr algn="just"/>
            <a:endParaRPr lang="ru-RU" sz="4000" b="1"/>
          </a:p>
          <a:p>
            <a:pPr algn="just">
              <a:spcBef>
                <a:spcPct val="0"/>
              </a:spcBef>
            </a:pPr>
            <a:r>
              <a:rPr lang="ru-RU" sz="7600" b="1" smtClean="0">
                <a:solidFill>
                  <a:srgbClr val="374C81"/>
                </a:solidFill>
              </a:rPr>
              <a:t>приказ </a:t>
            </a:r>
            <a:r>
              <a:rPr lang="ru-RU" sz="7600" b="1">
                <a:solidFill>
                  <a:srgbClr val="374C81"/>
                </a:solidFill>
              </a:rPr>
              <a:t>Минтруда России от </a:t>
            </a:r>
            <a:r>
              <a:rPr lang="ru-RU" sz="7400" b="1" smtClean="0">
                <a:solidFill>
                  <a:srgbClr val="374C81"/>
                </a:solidFill>
              </a:rPr>
              <a:t>18.10.2013 №544-н</a:t>
            </a:r>
            <a:r>
              <a:rPr lang="ru-RU" sz="7400" b="1" smtClean="0"/>
              <a:t> профессиональный </a:t>
            </a:r>
            <a:r>
              <a:rPr lang="ru-RU" sz="7400" b="1"/>
              <a:t>стандарт «Педагог (педагогическая деятельность в сфере дошкольного, начального общего, основного общего, среднего общего образования) (воспитатель, учитель</a:t>
            </a:r>
            <a:r>
              <a:rPr lang="ru-RU" sz="7400" b="1" smtClean="0"/>
              <a:t>)»;</a:t>
            </a:r>
          </a:p>
          <a:p>
            <a:pPr algn="just">
              <a:spcBef>
                <a:spcPct val="0"/>
              </a:spcBef>
            </a:pPr>
            <a:endParaRPr lang="ru-RU" sz="4000" b="1" smtClean="0"/>
          </a:p>
          <a:p>
            <a:pPr algn="just">
              <a:spcBef>
                <a:spcPct val="0"/>
              </a:spcBef>
            </a:pPr>
            <a:r>
              <a:rPr lang="ru-RU" sz="7400" b="1" smtClean="0"/>
              <a:t> </a:t>
            </a:r>
            <a:r>
              <a:rPr lang="ru-RU" sz="7600" b="1" smtClean="0">
                <a:solidFill>
                  <a:srgbClr val="374C81"/>
                </a:solidFill>
              </a:rPr>
              <a:t>постановление </a:t>
            </a:r>
            <a:r>
              <a:rPr lang="ru-RU" sz="7600" b="1">
                <a:solidFill>
                  <a:srgbClr val="374C81"/>
                </a:solidFill>
              </a:rPr>
              <a:t>Главного государственного санитарного врача Российской Федерации </a:t>
            </a:r>
            <a:r>
              <a:rPr lang="ru-RU" sz="7400" b="1">
                <a:solidFill>
                  <a:srgbClr val="374C81"/>
                </a:solidFill>
              </a:rPr>
              <a:t>от </a:t>
            </a:r>
            <a:r>
              <a:rPr lang="ru-RU" sz="7600" b="1" smtClean="0">
                <a:solidFill>
                  <a:srgbClr val="374C81"/>
                </a:solidFill>
              </a:rPr>
              <a:t>28.09.2020 №28 </a:t>
            </a:r>
            <a:r>
              <a:rPr lang="ru-RU" sz="7400" b="1" smtClean="0"/>
              <a:t>«Об </a:t>
            </a:r>
            <a:r>
              <a:rPr lang="ru-RU" sz="7400" b="1"/>
              <a:t>утверждении </a:t>
            </a:r>
            <a:r>
              <a:rPr lang="ru-RU" sz="7400" b="1" smtClean="0"/>
              <a:t>СП 2.4.3648-20 «Санитарно-эпидемиологические </a:t>
            </a:r>
            <a:r>
              <a:rPr lang="ru-RU" sz="7400" b="1"/>
              <a:t>требования к </a:t>
            </a:r>
            <a:r>
              <a:rPr lang="ru-RU" sz="7400" b="1" smtClean="0"/>
              <a:t>организациям воспитания и обучения, отдыха и оздоровления детей и молодежи и </a:t>
            </a:r>
            <a:r>
              <a:rPr lang="ru-RU" sz="7400" b="1"/>
              <a:t>др. </a:t>
            </a:r>
            <a:r>
              <a:rPr lang="ru-RU" sz="7400" b="1" smtClean="0"/>
              <a:t>федеральные, региональные, муниципальные документы.</a:t>
            </a:r>
            <a:endParaRPr lang="ru-RU" sz="7400" b="1"/>
          </a:p>
          <a:p>
            <a:pPr marL="0" indent="0" defTabSz="1216152">
              <a:buClr>
                <a:srgbClr val="374C81"/>
              </a:buClr>
              <a:buNone/>
            </a:pPr>
            <a:endParaRPr lang="ru-RU" sz="2900" b="1" smtClean="0">
              <a:solidFill>
                <a:srgbClr val="374C81"/>
              </a:solidFill>
            </a:endParaRPr>
          </a:p>
          <a:p>
            <a:pPr marL="0" indent="0" defTabSz="1216152">
              <a:buClr>
                <a:srgbClr val="374C81"/>
              </a:buClr>
              <a:buNone/>
            </a:pPr>
            <a:endParaRPr lang="ru-RU" sz="2400" b="0" i="0">
              <a:solidFill>
                <a:srgbClr val="374C81"/>
              </a:solidFill>
              <a:latin typeface="Century Gothic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330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8433" y="260648"/>
            <a:ext cx="8275645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Формируем План Действий:</a:t>
            </a:r>
          </a:p>
          <a:p>
            <a:pPr algn="ctr"/>
            <a:r>
              <a:rPr lang="ru-RU" b="1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обучение-воспитание-развитие</a:t>
            </a:r>
            <a:endParaRPr lang="ru-RU" b="1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ru-RU" b="1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ФОП ДО – ФГОС ДО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83080" y="1916833"/>
            <a:ext cx="1736149" cy="461665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ЦЕЛИ</a:t>
            </a:r>
            <a:endParaRPr lang="ru-RU" sz="2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40952" y="2492897"/>
            <a:ext cx="1794021" cy="461665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ЗАДАЧИ </a:t>
            </a:r>
            <a:endParaRPr lang="ru-RU" sz="2400" b="1">
              <a:solidFill>
                <a:schemeClr val="bg1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0984" y="1772816"/>
            <a:ext cx="1678278" cy="52322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ООП</a:t>
            </a:r>
            <a:endParaRPr lang="ru-RU" sz="28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0984" y="2564904"/>
            <a:ext cx="1678278" cy="52322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АООП</a:t>
            </a:r>
            <a:endParaRPr lang="ru-RU" sz="2800" b="1">
              <a:solidFill>
                <a:schemeClr val="bg1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2488621" y="1772816"/>
            <a:ext cx="462973" cy="1296144"/>
          </a:xfrm>
          <a:prstGeom prst="rightArrow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1099701" y="3284984"/>
            <a:ext cx="868075" cy="576064"/>
          </a:xfrm>
          <a:prstGeom prst="downArrow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622272" y="4713361"/>
            <a:ext cx="4108887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cap="all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anose="02020603050405020304" pitchFamily="18" charset="0"/>
              </a:rPr>
              <a:t>РАБОЧИЕ ПРОГРАММЫ </a:t>
            </a:r>
            <a:endParaRPr lang="ru-RU" sz="3200" b="1" cap="all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2235" y="5805265"/>
            <a:ext cx="4398245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anose="02020603050405020304" pitchFamily="18" charset="0"/>
              </a:rPr>
              <a:t>КАЛЕНДАРНОЕ ПЛАНИРОВАНИЕ </a:t>
            </a:r>
            <a:endParaRPr lang="ru-RU" sz="2400" b="1" cap="all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Выгнутая вправо стрелка 10"/>
          <p:cNvSpPr/>
          <p:nvPr/>
        </p:nvSpPr>
        <p:spPr>
          <a:xfrm>
            <a:off x="6250277" y="5085184"/>
            <a:ext cx="694460" cy="936104"/>
          </a:xfrm>
          <a:prstGeom prst="curvedLeftArrow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0984" y="3861049"/>
            <a:ext cx="3935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anose="02020603050405020304" pitchFamily="18" charset="0"/>
              </a:rPr>
              <a:t>УЧЕБНЫЙ ПЛАН </a:t>
            </a:r>
            <a:endParaRPr lang="ru-RU" sz="24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4282641" y="4149080"/>
            <a:ext cx="1157433" cy="504056"/>
          </a:xfrm>
          <a:prstGeom prst="downArrow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308149" y="3645025"/>
            <a:ext cx="2199122" cy="830997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24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ГОДОВОЙ ПЛАН </a:t>
            </a:r>
            <a:endParaRPr lang="ru-RU" sz="2400" b="1">
              <a:solidFill>
                <a:schemeClr val="bg1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86668" y="1785209"/>
            <a:ext cx="2333804" cy="830997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ПРОГРАММА РАЗВИТИЯ </a:t>
            </a:r>
            <a:endParaRPr lang="ru-RU" sz="2400" b="1">
              <a:solidFill>
                <a:schemeClr val="bg1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2025648" y="1340768"/>
            <a:ext cx="1215304" cy="288032"/>
          </a:xfrm>
          <a:prstGeom prst="downArrow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6944737" y="1340768"/>
            <a:ext cx="1099561" cy="288032"/>
          </a:xfrm>
          <a:prstGeom prst="downArrow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7164288" y="2880845"/>
            <a:ext cx="1099561" cy="576064"/>
          </a:xfrm>
          <a:prstGeom prst="downArrow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войная стрелка влево/вправо 19"/>
          <p:cNvSpPr/>
          <p:nvPr/>
        </p:nvSpPr>
        <p:spPr>
          <a:xfrm>
            <a:off x="5324331" y="2060848"/>
            <a:ext cx="810203" cy="504056"/>
          </a:xfrm>
          <a:prstGeom prst="leftRightArrow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125682"/>
      </p:ext>
    </p:extLst>
  </p:cSld>
  <p:clrMapOvr>
    <a:masterClrMapping/>
  </p:clrMapOvr>
  <p:transition>
    <p:wedg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5846"/>
            <a:ext cx="8784976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>Утверждаю</a:t>
            </a:r>
          </a:p>
          <a:p>
            <a:r>
              <a:rPr lang="ru-RU"/>
              <a:t>Приказ № ____ от __________________</a:t>
            </a:r>
          </a:p>
          <a:p>
            <a:r>
              <a:rPr lang="ru-RU"/>
              <a:t> </a:t>
            </a:r>
          </a:p>
          <a:p>
            <a:r>
              <a:rPr lang="ru-RU"/>
              <a:t> </a:t>
            </a:r>
          </a:p>
          <a:p>
            <a:pPr algn="ctr"/>
            <a:r>
              <a:rPr lang="ru-RU" b="1"/>
              <a:t>ДОРОЖНАЯ КАРТА ПО ИЗУЧЕНИЮ ФОП дошкольного образования</a:t>
            </a:r>
            <a:endParaRPr lang="ru-RU"/>
          </a:p>
          <a:p>
            <a:pPr algn="ctr"/>
            <a:r>
              <a:rPr lang="ru-RU" b="1"/>
              <a:t>(Федеральной образовательной программы дошкольного образования)</a:t>
            </a:r>
            <a:endParaRPr lang="ru-RU"/>
          </a:p>
          <a:p>
            <a:r>
              <a:rPr lang="ru-RU"/>
              <a:t> </a:t>
            </a:r>
          </a:p>
          <a:p>
            <a:r>
              <a:rPr lang="ru-RU" sz="2400" b="1"/>
              <a:t>Первый этап: </a:t>
            </a:r>
            <a:endParaRPr lang="ru-RU" sz="2400"/>
          </a:p>
          <a:p>
            <a:r>
              <a:rPr lang="ru-RU" sz="2400"/>
              <a:t>Проведение педагогического совета и создание рабочей группы для изучения , дальнейшего внедрения и управления </a:t>
            </a:r>
            <a:r>
              <a:rPr lang="ru-RU" sz="2400" smtClean="0"/>
              <a:t>Федеральной образовательной программой ДО</a:t>
            </a:r>
            <a:endParaRPr lang="ru-RU" sz="2400"/>
          </a:p>
          <a:p>
            <a:r>
              <a:rPr lang="ru-RU" sz="2400"/>
              <a:t> </a:t>
            </a:r>
          </a:p>
          <a:p>
            <a:r>
              <a:rPr lang="ru-RU" sz="2400" b="1"/>
              <a:t>Второй этап</a:t>
            </a:r>
            <a:br>
              <a:rPr lang="ru-RU" sz="2400" b="1"/>
            </a:br>
            <a:r>
              <a:rPr lang="ru-RU" sz="2400"/>
              <a:t>Определение изменений и дополнений в образовательную деятельность ДОУ.</a:t>
            </a:r>
            <a:br>
              <a:rPr lang="ru-RU" sz="2400"/>
            </a:br>
            <a:r>
              <a:rPr lang="ru-RU" sz="2400"/>
              <a:t>Составление плана-графика мероприятий по обеспечению подготовки к введению ФОП ДО.</a:t>
            </a:r>
          </a:p>
        </p:txBody>
      </p:sp>
    </p:spTree>
    <p:extLst>
      <p:ext uri="{BB962C8B-B14F-4D97-AF65-F5344CB8AC3E}">
        <p14:creationId xmlns:p14="http://schemas.microsoft.com/office/powerpoint/2010/main" val="3438159892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3">
            <a:extLst>
              <a:ext uri="{FF2B5EF4-FFF2-40B4-BE49-F238E27FC236}">
                <a16:creationId xmlns:a16="http://schemas.microsoft.com/office/drawing/2014/main" id="{288F1911-584E-4BF4-8118-2974F001DD8D}"/>
              </a:ext>
            </a:extLst>
          </p:cNvPr>
          <p:cNvSpPr txBox="1"/>
          <p:nvPr/>
        </p:nvSpPr>
        <p:spPr bwMode="auto">
          <a:xfrm>
            <a:off x="457200" y="747689"/>
            <a:ext cx="822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План действий («Дорожная карта»)</a:t>
            </a:r>
          </a:p>
        </p:txBody>
      </p:sp>
      <p:sp>
        <p:nvSpPr>
          <p:cNvPr id="22531" name="Місце для вмісту 2">
            <a:extLst>
              <a:ext uri="{FF2B5EF4-FFF2-40B4-BE49-F238E27FC236}">
                <a16:creationId xmlns:a16="http://schemas.microsoft.com/office/drawing/2014/main" id="{CDA49145-DF26-4216-B470-2F8E17CA9E45}"/>
              </a:ext>
            </a:extLst>
          </p:cNvPr>
          <p:cNvSpPr txBox="1"/>
          <p:nvPr/>
        </p:nvSpPr>
        <p:spPr bwMode="auto">
          <a:xfrm>
            <a:off x="341193" y="1539827"/>
            <a:ext cx="7956645" cy="188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just" eaLnBrk="1" hangingPunct="1">
              <a:buFont typeface="+mj-lt"/>
              <a:buAutoNum type="arabicPeriod"/>
            </a:pPr>
            <a:r>
              <a:rPr lang="ru-RU" altLang="ru-RU" b="1">
                <a:solidFill>
                  <a:srgbClr val="FF0000"/>
                </a:solidFill>
                <a:latin typeface="+mn-lt"/>
              </a:rPr>
              <a:t>Информационно-аналитический этап:</a:t>
            </a:r>
          </a:p>
          <a:p>
            <a:pPr marL="342900" indent="-342900" algn="just" eaLnBrk="1" hangingPunct="1">
              <a:buFont typeface="Wingdings" panose="05000000000000000000" pitchFamily="2" charset="2"/>
              <a:buChar char="ü"/>
            </a:pPr>
            <a:r>
              <a:rPr lang="ru-RU" altLang="ru-RU" b="1">
                <a:solidFill>
                  <a:srgbClr val="1C1C1C"/>
                </a:solidFill>
                <a:latin typeface="+mn-lt"/>
              </a:rPr>
              <a:t>Изучение содержания ФОП: читаем построчно, выделяем смысловые блоки, рассматриваем преемственность задач (по возрастным группам) и их интеграцию (по образовательным областям) </a:t>
            </a:r>
          </a:p>
          <a:p>
            <a:pPr marL="342900" indent="-342900" algn="just" eaLnBrk="1" hangingPunct="1">
              <a:buFont typeface="Wingdings" panose="05000000000000000000" pitchFamily="2" charset="2"/>
              <a:buChar char="ü"/>
            </a:pPr>
            <a:r>
              <a:rPr lang="ru-RU" altLang="ru-RU" b="1">
                <a:solidFill>
                  <a:srgbClr val="1C1C1C"/>
                </a:solidFill>
                <a:latin typeface="+mn-lt"/>
              </a:rPr>
              <a:t>Сравниваем свою ООП и ФОП, создаем план корректировки ООП или разработки новой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1A2B0C-8F94-43D2-94A2-CAC90387893B}"/>
              </a:ext>
            </a:extLst>
          </p:cNvPr>
          <p:cNvSpPr txBox="1"/>
          <p:nvPr/>
        </p:nvSpPr>
        <p:spPr>
          <a:xfrm>
            <a:off x="341192" y="3429000"/>
            <a:ext cx="79566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altLang="ru-RU" b="1">
                <a:solidFill>
                  <a:srgbClr val="FF0000"/>
                </a:solidFill>
              </a:rPr>
              <a:t>2. </a:t>
            </a:r>
            <a:r>
              <a:rPr lang="ru-RU" b="1">
                <a:solidFill>
                  <a:srgbClr val="FF0000"/>
                </a:solidFill>
              </a:rPr>
              <a:t>Этап разработки новой структуры ООП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b="1"/>
              <a:t>Включение «коллективного разума», создание рабочих методических объединений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b="1"/>
              <a:t>Выбор эффективных методик и технологий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7CC028-3058-423F-8114-42CC53EEA894}"/>
              </a:ext>
            </a:extLst>
          </p:cNvPr>
          <p:cNvSpPr txBox="1"/>
          <p:nvPr/>
        </p:nvSpPr>
        <p:spPr>
          <a:xfrm>
            <a:off x="341190" y="4629329"/>
            <a:ext cx="79566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>
                <a:solidFill>
                  <a:srgbClr val="FF0000"/>
                </a:solidFill>
              </a:rPr>
              <a:t>3. «Защита» или «Общественная приемка», «Общественная экспертиза» проекта ООП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4F05CD-74A1-40B2-A19E-A7C1DECDF925}"/>
              </a:ext>
            </a:extLst>
          </p:cNvPr>
          <p:cNvSpPr txBox="1"/>
          <p:nvPr/>
        </p:nvSpPr>
        <p:spPr>
          <a:xfrm>
            <a:off x="341190" y="5255883"/>
            <a:ext cx="79566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>
                <a:solidFill>
                  <a:srgbClr val="FF0000"/>
                </a:solidFill>
              </a:rPr>
              <a:t>4. Утверждение новой (скорректированной) ООП в ДОО (до 31 августа 2023 года)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793A5F-50B7-4A17-8665-6999FD663D30}"/>
              </a:ext>
            </a:extLst>
          </p:cNvPr>
          <p:cNvSpPr txBox="1"/>
          <p:nvPr/>
        </p:nvSpPr>
        <p:spPr>
          <a:xfrm>
            <a:off x="367840" y="5891323"/>
            <a:ext cx="79566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>
                <a:solidFill>
                  <a:srgbClr val="FF0000"/>
                </a:solidFill>
              </a:rPr>
              <a:t>5. Закупка методических и дидактических материалов</a:t>
            </a:r>
          </a:p>
        </p:txBody>
      </p:sp>
    </p:spTree>
    <p:extLst>
      <p:ext uri="{BB962C8B-B14F-4D97-AF65-F5344CB8AC3E}">
        <p14:creationId xmlns:p14="http://schemas.microsoft.com/office/powerpoint/2010/main" val="32212947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5" grpId="1"/>
      <p:bldP spid="6" grpId="2"/>
      <p:bldP spid="7" grpId="3"/>
      <p:bldP spid="8" grpId="4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3">
            <a:extLst>
              <a:ext uri="{FF2B5EF4-FFF2-40B4-BE49-F238E27FC236}">
                <a16:creationId xmlns:a16="http://schemas.microsoft.com/office/drawing/2014/main" id="{74E767BD-52DF-47D4-8059-AB4C22A8DC14}"/>
              </a:ext>
            </a:extLst>
          </p:cNvPr>
          <p:cNvSpPr txBox="1"/>
          <p:nvPr/>
        </p:nvSpPr>
        <p:spPr bwMode="auto">
          <a:xfrm>
            <a:off x="457200" y="679450"/>
            <a:ext cx="822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9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ФОП дошкольного образования</a:t>
            </a:r>
          </a:p>
        </p:txBody>
      </p:sp>
      <p:sp>
        <p:nvSpPr>
          <p:cNvPr id="23555" name="Місце для вмісту 2">
            <a:extLst>
              <a:ext uri="{FF2B5EF4-FFF2-40B4-BE49-F238E27FC236}">
                <a16:creationId xmlns:a16="http://schemas.microsoft.com/office/drawing/2014/main" id="{59C66459-8510-4390-9078-C300307FF0AF}"/>
              </a:ext>
            </a:extLst>
          </p:cNvPr>
          <p:cNvSpPr txBox="1"/>
          <p:nvPr/>
        </p:nvSpPr>
        <p:spPr bwMode="auto">
          <a:xfrm>
            <a:off x="380054" y="1921965"/>
            <a:ext cx="3373082" cy="1762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200" b="1"/>
              <a:t>Региональный компонент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200" b="1"/>
              <a:t>Парциальные программы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200" b="1"/>
              <a:t>Традиции ДОО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AC6C73A-8A90-4C38-ABC8-406A823711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0701456"/>
              </p:ext>
            </p:extLst>
          </p:nvPr>
        </p:nvGraphicFramePr>
        <p:xfrm>
          <a:off x="1205057" y="2277707"/>
          <a:ext cx="8108831" cy="419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49243514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3">
            <a:extLst>
              <a:ext uri="{FF2B5EF4-FFF2-40B4-BE49-F238E27FC236}">
                <a16:creationId xmlns:a16="http://schemas.microsoft.com/office/drawing/2014/main" id="{B4778859-12CC-43D2-B557-E23A811E658E}"/>
              </a:ext>
            </a:extLst>
          </p:cNvPr>
          <p:cNvSpPr txBox="1"/>
          <p:nvPr/>
        </p:nvSpPr>
        <p:spPr bwMode="auto">
          <a:xfrm>
            <a:off x="457200" y="716193"/>
            <a:ext cx="8229600" cy="846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Отбор содержания дошкольного образования для детского сада</a:t>
            </a:r>
          </a:p>
        </p:txBody>
      </p:sp>
      <p:sp>
        <p:nvSpPr>
          <p:cNvPr id="25603" name="Місце для вмісту 2">
            <a:extLst>
              <a:ext uri="{FF2B5EF4-FFF2-40B4-BE49-F238E27FC236}">
                <a16:creationId xmlns:a16="http://schemas.microsoft.com/office/drawing/2014/main" id="{766D0043-67B0-4E89-B2E6-E145C2B138D6}"/>
              </a:ext>
            </a:extLst>
          </p:cNvPr>
          <p:cNvSpPr txBox="1"/>
          <p:nvPr/>
        </p:nvSpPr>
        <p:spPr bwMode="auto">
          <a:xfrm>
            <a:off x="609600" y="2129050"/>
            <a:ext cx="5081516" cy="4180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2800" b="1">
                <a:latin typeface="+mn-lt"/>
                <a:ea typeface="Courier New" panose="02070309020205020404" pitchFamily="49" charset="0"/>
              </a:rPr>
              <a:t>Комплексные программы</a:t>
            </a:r>
          </a:p>
          <a:p>
            <a:endParaRPr lang="ru-RU" sz="2800" b="1">
              <a:latin typeface="+mn-lt"/>
              <a:ea typeface="Courier New" panose="02070309020205020404" pitchFamily="49" charset="0"/>
            </a:endParaRPr>
          </a:p>
          <a:p>
            <a:endParaRPr lang="ru-RU" sz="2800" b="1">
              <a:latin typeface="+mn-lt"/>
              <a:ea typeface="Courier New" panose="02070309020205020404" pitchFamily="49" charset="0"/>
            </a:endParaRPr>
          </a:p>
          <a:p>
            <a:r>
              <a:rPr lang="ru-RU" sz="2800" b="1">
                <a:latin typeface="+mn-lt"/>
                <a:ea typeface="Courier New" panose="02070309020205020404" pitchFamily="49" charset="0"/>
              </a:rPr>
              <a:t>Авторские технологии и самостоятельные линейки пособий внутри комплексных программ</a:t>
            </a:r>
          </a:p>
          <a:p>
            <a:endParaRPr lang="ru-RU" sz="2800" b="1">
              <a:latin typeface="+mn-lt"/>
              <a:ea typeface="Courier New" panose="02070309020205020404" pitchFamily="49" charset="0"/>
            </a:endParaRPr>
          </a:p>
          <a:p>
            <a:r>
              <a:rPr lang="ru-RU" sz="2800" b="1">
                <a:latin typeface="+mn-lt"/>
                <a:ea typeface="Courier New" panose="02070309020205020404" pitchFamily="49" charset="0"/>
              </a:rPr>
              <a:t>Парциальные программы </a:t>
            </a:r>
            <a:endParaRPr lang="ru-RU" sz="2800" i="1">
              <a:latin typeface="+mn-lt"/>
            </a:endParaRPr>
          </a:p>
          <a:p>
            <a:endParaRPr lang="ru-RU" sz="2300" b="1">
              <a:ea typeface="Courier New" panose="02070309020205020404" pitchFamily="49" charset="0"/>
            </a:endParaRPr>
          </a:p>
          <a:p>
            <a:endParaRPr lang="ru-RU" sz="2300" i="1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FBBC667-1440-4937-A419-3C9927D8B639}"/>
              </a:ext>
            </a:extLst>
          </p:cNvPr>
          <p:cNvSpPr/>
          <p:nvPr/>
        </p:nvSpPr>
        <p:spPr>
          <a:xfrm>
            <a:off x="6286790" y="1504597"/>
            <a:ext cx="838691" cy="178510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1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DD041EE-0908-499D-B586-246393FF80E7}"/>
              </a:ext>
            </a:extLst>
          </p:cNvPr>
          <p:cNvSpPr/>
          <p:nvPr/>
        </p:nvSpPr>
        <p:spPr>
          <a:xfrm>
            <a:off x="6134506" y="2894861"/>
            <a:ext cx="1143263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50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+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E394027-23FD-4D70-B197-F5D9A3F4BC68}"/>
              </a:ext>
            </a:extLst>
          </p:cNvPr>
          <p:cNvSpPr/>
          <p:nvPr/>
        </p:nvSpPr>
        <p:spPr>
          <a:xfrm>
            <a:off x="6134505" y="4573998"/>
            <a:ext cx="1143263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50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985531858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Місце для вмісту 2">
            <a:extLst>
              <a:ext uri="{FF2B5EF4-FFF2-40B4-BE49-F238E27FC236}">
                <a16:creationId xmlns:a16="http://schemas.microsoft.com/office/drawing/2014/main" id="{990E13B4-B9CB-4844-AFC1-3B1BF5757B45}"/>
              </a:ext>
            </a:extLst>
          </p:cNvPr>
          <p:cNvSpPr txBox="1"/>
          <p:nvPr/>
        </p:nvSpPr>
        <p:spPr bwMode="auto">
          <a:xfrm>
            <a:off x="424607" y="1484785"/>
            <a:ext cx="8209955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400" b="1">
                <a:latin typeface="+mn-lt"/>
              </a:rPr>
              <a:t>Авторские технологии и самостоятельные линейки пособий внутри комплексных программ</a:t>
            </a:r>
          </a:p>
        </p:txBody>
      </p:sp>
      <p:sp>
        <p:nvSpPr>
          <p:cNvPr id="5" name="Заголовок 3">
            <a:extLst>
              <a:ext uri="{FF2B5EF4-FFF2-40B4-BE49-F238E27FC236}">
                <a16:creationId xmlns:a16="http://schemas.microsoft.com/office/drawing/2014/main" id="{E7284FAD-F58B-43BE-9D9A-CD148453031B}"/>
              </a:ext>
            </a:extLst>
          </p:cNvPr>
          <p:cNvSpPr txBox="1"/>
          <p:nvPr/>
        </p:nvSpPr>
        <p:spPr bwMode="auto">
          <a:xfrm>
            <a:off x="467543" y="260649"/>
            <a:ext cx="8208913" cy="1080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Отбор содержания дошкольного образования для детского сада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6BD1C6-AD8D-4AD0-A58F-A4E1EF939679}"/>
              </a:ext>
            </a:extLst>
          </p:cNvPr>
          <p:cNvSpPr txBox="1"/>
          <p:nvPr/>
        </p:nvSpPr>
        <p:spPr>
          <a:xfrm>
            <a:off x="467543" y="2564906"/>
            <a:ext cx="849694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1">
                <a:solidFill>
                  <a:srgbClr val="FF0000"/>
                </a:solidFill>
                <a:latin typeface="+mj-lt"/>
              </a:rPr>
              <a:t>Федеральный закон от </a:t>
            </a:r>
            <a:r>
              <a:rPr lang="ru-RU" sz="2400" b="1" smtClean="0">
                <a:solidFill>
                  <a:srgbClr val="FF0000"/>
                </a:solidFill>
                <a:latin typeface="+mj-lt"/>
              </a:rPr>
              <a:t>29.12.2012 №273-ФЗ </a:t>
            </a:r>
            <a:r>
              <a:rPr lang="ru-RU" sz="2400" b="1">
                <a:solidFill>
                  <a:srgbClr val="FF0000"/>
                </a:solidFill>
                <a:latin typeface="+mj-lt"/>
              </a:rPr>
              <a:t>«Об образовании в Российской Федерации»</a:t>
            </a:r>
          </a:p>
          <a:p>
            <a:pPr algn="just"/>
            <a:r>
              <a:rPr lang="ru-RU" sz="2400" b="1">
                <a:solidFill>
                  <a:srgbClr val="FF0000"/>
                </a:solidFill>
                <a:latin typeface="+mj-lt"/>
              </a:rPr>
              <a:t>Статья 28. Компетенции, права, обязанности и ответственность образовательной организации</a:t>
            </a:r>
          </a:p>
          <a:p>
            <a:pPr algn="just"/>
            <a:r>
              <a:rPr lang="ru-RU" sz="2400" b="1">
                <a:latin typeface="+mj-lt"/>
              </a:rPr>
              <a:t>2. Образовательные организации при реализации образовательных программ свободны в определении </a:t>
            </a:r>
            <a:r>
              <a:rPr lang="ru-RU" sz="2400" b="1">
                <a:solidFill>
                  <a:srgbClr val="FF0000"/>
                </a:solidFill>
                <a:latin typeface="+mj-lt"/>
              </a:rPr>
              <a:t>содержания образования</a:t>
            </a:r>
            <a:r>
              <a:rPr lang="ru-RU" sz="2400" b="1">
                <a:latin typeface="+mj-lt"/>
              </a:rPr>
              <a:t>, выборе </a:t>
            </a:r>
            <a:r>
              <a:rPr lang="ru-RU" sz="2400" b="1">
                <a:solidFill>
                  <a:srgbClr val="FF0000"/>
                </a:solidFill>
                <a:latin typeface="+mj-lt"/>
              </a:rPr>
              <a:t>образовательных технологий, а также в выборе учебно-методического обеспечения</a:t>
            </a:r>
            <a:r>
              <a:rPr lang="ru-RU" sz="2400" b="1">
                <a:latin typeface="+mj-lt"/>
              </a:rPr>
              <a:t>, если иное не установлено настоящим Федеральным законом</a:t>
            </a:r>
          </a:p>
        </p:txBody>
      </p:sp>
    </p:spTree>
    <p:extLst>
      <p:ext uri="{BB962C8B-B14F-4D97-AF65-F5344CB8AC3E}">
        <p14:creationId xmlns:p14="http://schemas.microsoft.com/office/powerpoint/2010/main" val="3666598631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Місце для вмісту 2">
            <a:extLst>
              <a:ext uri="{FF2B5EF4-FFF2-40B4-BE49-F238E27FC236}">
                <a16:creationId xmlns:a16="http://schemas.microsoft.com/office/drawing/2014/main" id="{5245A244-4414-4F9B-A5A5-D76ADDD02FB1}"/>
              </a:ext>
            </a:extLst>
          </p:cNvPr>
          <p:cNvSpPr txBox="1"/>
          <p:nvPr/>
        </p:nvSpPr>
        <p:spPr bwMode="auto">
          <a:xfrm>
            <a:off x="457200" y="1052736"/>
            <a:ext cx="8435280" cy="5400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0" marR="12700" lvl="1" algn="just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  <a:buSzPts val="1400"/>
              <a:tabLst>
                <a:tab pos="875665" algn="l"/>
              </a:tabLst>
            </a:pPr>
            <a:r>
              <a:rPr lang="ru-RU" sz="1800" b="1" u="none" strike="noStrike" spc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23.4. Формы, способы, методы и средства реализации Федеральной программы </a:t>
            </a:r>
            <a:r>
              <a:rPr lang="ru-RU" sz="1800" b="1" u="none" strike="noStrike" spc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педагог определяет самостоятельно </a:t>
            </a:r>
            <a:r>
              <a:rPr lang="ru-RU" sz="1800" b="1" u="none" strike="noStrike" spc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 соответствии с задачами воспитания и обучения, возрастными и индивидуальными особенностями детей, спецификой их образовательных потребностей и интересов. Существенное значение имеют </a:t>
            </a:r>
            <a:r>
              <a:rPr lang="ru-RU" sz="1800" b="1" u="none" strike="noStrike" spc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сформировавшиеся у педагога практики воспитания и обучения детей</a:t>
            </a:r>
            <a:r>
              <a:rPr lang="ru-RU" sz="1800" b="1" u="none" strike="noStrike" spc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оценка результативности форм, методов, средств образовательной деятельности применительно к конкретной возрастной группе </a:t>
            </a:r>
            <a:r>
              <a:rPr lang="ru-RU" sz="1800" b="1" u="none" strike="noStrike" spc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детей.</a:t>
            </a:r>
            <a:endParaRPr lang="ru-RU" sz="1800" b="1" u="none" strike="noStrike" spc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12700" lvl="1" algn="just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  <a:buSzPts val="1400"/>
              <a:tabLst>
                <a:tab pos="875665" algn="l"/>
              </a:tabLst>
            </a:pPr>
            <a:r>
              <a:rPr lang="ru-RU" sz="1800" b="1">
                <a:solidFill>
                  <a:srgbClr val="000000"/>
                </a:solidFill>
                <a:effectLst/>
                <a:ea typeface="Courier New" panose="02070309020205020404" pitchFamily="49" charset="0"/>
              </a:rPr>
              <a:t>23.10. Вариативность форм, методов и средств реализации Федеральной программы зависит не только от учёта возрастных особенностей обучающихся, их индивидуальных и особых образовательных потребностей, но и от личных интересов, мотивов, ожиданий, желаний детей. </a:t>
            </a:r>
            <a:r>
              <a:rPr lang="ru-RU" sz="1800" b="1">
                <a:solidFill>
                  <a:srgbClr val="FF0000"/>
                </a:solidFill>
                <a:effectLst/>
                <a:ea typeface="Courier New" panose="02070309020205020404" pitchFamily="49" charset="0"/>
              </a:rPr>
              <a:t>Важное значение имеет признание приоритетной субъективной позиции ребёнка в образовательном </a:t>
            </a:r>
            <a:r>
              <a:rPr lang="ru-RU" sz="1800" b="1" smtClean="0">
                <a:solidFill>
                  <a:srgbClr val="FF0000"/>
                </a:solidFill>
                <a:effectLst/>
                <a:ea typeface="Courier New" panose="02070309020205020404" pitchFamily="49" charset="0"/>
              </a:rPr>
              <a:t>процессе</a:t>
            </a:r>
            <a:r>
              <a:rPr lang="ru-RU" sz="1800" b="1" smtClean="0">
                <a:effectLst/>
                <a:ea typeface="Courier New" panose="02070309020205020404" pitchFamily="49" charset="0"/>
              </a:rPr>
              <a:t>.</a:t>
            </a:r>
            <a:endParaRPr lang="ru-RU" sz="1800" b="1">
              <a:effectLst/>
              <a:ea typeface="Courier New" panose="02070309020205020404" pitchFamily="49" charset="0"/>
            </a:endParaRPr>
          </a:p>
          <a:p>
            <a:pPr marL="0" marR="12700" lvl="1" algn="just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  <a:buSzPts val="1400"/>
              <a:tabLst>
                <a:tab pos="875665" algn="l"/>
              </a:tabLst>
            </a:pPr>
            <a:r>
              <a:rPr lang="ru-RU" sz="1800" b="1" u="none" strike="noStrike" spc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23.12. Выбор педагогом педагогически обоснованных форм, методов, средств реализации Федеральной программы, адекватных образовательным потребностям и предпочтениям детей, их соотношение и интеграция при решении задач воспитания и обучения обеспечивает их </a:t>
            </a:r>
            <a:r>
              <a:rPr lang="ru-RU" sz="1800" b="1" u="none" strike="noStrike" spc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вариативность.</a:t>
            </a:r>
            <a:endParaRPr lang="ru-RU" sz="1800" b="1" u="none" strike="noStrike" spc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700"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400"/>
              <a:tabLst>
                <a:tab pos="875665" algn="l"/>
              </a:tabLst>
            </a:pPr>
            <a:endParaRPr lang="ru-RU" sz="1800" b="1" u="none" strike="noStrike" spc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542C9DC-204F-4C09-900B-3D62894CC4BF}"/>
              </a:ext>
            </a:extLst>
          </p:cNvPr>
          <p:cNvSpPr txBox="1"/>
          <p:nvPr/>
        </p:nvSpPr>
        <p:spPr bwMode="auto">
          <a:xfrm>
            <a:off x="457200" y="332656"/>
            <a:ext cx="8229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Методы педагогической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2516780948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7370" y="2348881"/>
            <a:ext cx="2430609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anose="02020603050405020304" pitchFamily="18" charset="0"/>
              </a:rPr>
              <a:t>УЧЕБНЫЙ ПЛАН </a:t>
            </a:r>
            <a:endParaRPr lang="ru-RU" sz="2800" b="1" cap="all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2893722" y="2060848"/>
            <a:ext cx="694460" cy="1224136"/>
          </a:xfrm>
          <a:prstGeom prst="rightArrow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993283" y="2420889"/>
            <a:ext cx="4803346" cy="830997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ЕДИНАЯ СЕТКА ПЛАНИРОВАНИЯ</a:t>
            </a:r>
            <a:endParaRPr lang="ru-RU" sz="2400" b="1">
              <a:solidFill>
                <a:schemeClr val="bg1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0953" y="3789041"/>
            <a:ext cx="185189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занятия</a:t>
            </a:r>
            <a:r>
              <a:rPr lang="ru-RU" sz="2800" b="1" smtClean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endParaRPr lang="ru-RU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50716" y="3789041"/>
            <a:ext cx="3761657" cy="83099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ru-RU" sz="2400" b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ВОСПИТАТЕЛЬНАЯ РАБОТА </a:t>
            </a:r>
            <a:endParaRPr lang="ru-RU" sz="2400" b="1">
              <a:solidFill>
                <a:schemeClr val="bg1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5758835" y="3302988"/>
            <a:ext cx="1157433" cy="432048"/>
          </a:xfrm>
          <a:prstGeom prst="downArrow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78856" y="5661249"/>
            <a:ext cx="7986287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anose="02020603050405020304" pitchFamily="18" charset="0"/>
              </a:rPr>
              <a:t>МАТРИЦА КАЛЕНДАРНОГО ПЛАНИРОВАНИЯ </a:t>
            </a:r>
            <a:endParaRPr lang="ru-RU" sz="3200" b="1" cap="all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558988" y="4760290"/>
            <a:ext cx="2604224" cy="864096"/>
          </a:xfrm>
          <a:prstGeom prst="downArrow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31626" y="332657"/>
            <a:ext cx="8738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u="sng" smtClean="0">
                <a:solidFill>
                  <a:srgbClr val="002060"/>
                </a:solidFill>
                <a:latin typeface="Times New Roman" pitchFamily="18" charset="0"/>
                <a:cs typeface="Times New Roman" panose="02020603050405020304" pitchFamily="18" charset="0"/>
              </a:rPr>
              <a:t>РАБОЧАЯ ПРОГРАММА ПЕДАГОГА – КОНКРЕТИЗИРУЕТ ФОП В КАЖДОМ ВОЗРАСТНОМ ПЕРИОДЕ </a:t>
            </a:r>
            <a:endParaRPr lang="ru-RU" sz="2400" b="1" u="sng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4919229" y="1124744"/>
            <a:ext cx="1678278" cy="504056"/>
          </a:xfrm>
          <a:prstGeom prst="downArrow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57172"/>
      </p:ext>
    </p:extLst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169377292"/>
              </p:ext>
            </p:extLst>
          </p:nvPr>
        </p:nvGraphicFramePr>
        <p:xfrm>
          <a:off x="251520" y="0"/>
          <a:ext cx="8496944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5868889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u="sng">
                <a:hlinkClick r:id="rId2"/>
              </a:rPr>
              <a:t>Федеральный закон от 24.09.2022 N 371-ФЗ </a:t>
            </a:r>
            <a:r>
              <a:rPr lang="ru-RU" b="1" u="sng" smtClean="0">
                <a:hlinkClick r:id="rId2"/>
              </a:rPr>
              <a:t>«О </a:t>
            </a:r>
            <a:r>
              <a:rPr lang="ru-RU" b="1" u="sng">
                <a:hlinkClick r:id="rId2"/>
              </a:rPr>
              <a:t>внесении изменений в Федеральный закон </a:t>
            </a:r>
            <a:r>
              <a:rPr lang="ru-RU" b="1" u="sng" smtClean="0">
                <a:hlinkClick r:id="rId2"/>
              </a:rPr>
              <a:t>«Об </a:t>
            </a:r>
            <a:r>
              <a:rPr lang="ru-RU" b="1" u="sng">
                <a:hlinkClick r:id="rId2"/>
              </a:rPr>
              <a:t>образовании в Российской Федерации" и статью 1 Федерального закона </a:t>
            </a:r>
            <a:r>
              <a:rPr lang="ru-RU" b="1" u="sng" smtClean="0">
                <a:hlinkClick r:id="rId2"/>
              </a:rPr>
              <a:t>«Об </a:t>
            </a:r>
            <a:r>
              <a:rPr lang="ru-RU" b="1" u="sng">
                <a:hlinkClick r:id="rId2"/>
              </a:rPr>
              <a:t>обязательных требованиях в Российской </a:t>
            </a:r>
            <a:r>
              <a:rPr lang="ru-RU" b="1" u="sng" smtClean="0">
                <a:hlinkClick r:id="rId2"/>
              </a:rPr>
              <a:t>Федерации»</a:t>
            </a:r>
            <a:endParaRPr lang="ru-RU" b="1"/>
          </a:p>
          <a:p>
            <a:pPr marL="0" indent="0" algn="just">
              <a:buNone/>
            </a:pPr>
            <a:r>
              <a:rPr lang="ru-RU" smtClean="0"/>
              <a:t>Привести </a:t>
            </a:r>
            <a:r>
              <a:rPr lang="ru-RU"/>
              <a:t>в соответствие с ФОП ДО свои образовательные программы детские сады должны не позднее </a:t>
            </a:r>
            <a:r>
              <a:rPr lang="ru-RU" b="1"/>
              <a:t>до </a:t>
            </a:r>
            <a:r>
              <a:rPr lang="ru-RU" b="1" smtClean="0"/>
              <a:t>01.09.2023 </a:t>
            </a:r>
          </a:p>
          <a:p>
            <a:pPr marL="0" indent="0" algn="just">
              <a:buNone/>
            </a:pPr>
            <a:endParaRPr lang="ru-RU" sz="1800"/>
          </a:p>
          <a:p>
            <a:pPr marL="0" indent="0" algn="just">
              <a:buNone/>
            </a:pPr>
            <a:r>
              <a:rPr lang="ru-RU" smtClean="0"/>
              <a:t>(</a:t>
            </a:r>
            <a:r>
              <a:rPr lang="ru-RU"/>
              <a:t>4. Основные общеобразовательные программы подлежат приведению в соответствие с федеральными основными общеобразовательными программами не позднее </a:t>
            </a:r>
            <a:r>
              <a:rPr lang="ru-RU" smtClean="0"/>
              <a:t>                1 сентября </a:t>
            </a:r>
            <a:r>
              <a:rPr lang="ru-RU"/>
              <a:t>2023 года. </a:t>
            </a:r>
            <a:r>
              <a:rPr lang="ru-RU" smtClean="0">
                <a:hlinkClick r:id="rId3"/>
              </a:rPr>
              <a:t>п</a:t>
            </a:r>
            <a:r>
              <a:rPr lang="ru-RU">
                <a:hlinkClick r:id="rId3"/>
              </a:rPr>
              <a:t>. 4 ст. 3 Федерального закона от 24.09.2022 № 371-ФЗ</a:t>
            </a:r>
            <a:r>
              <a:rPr lang="ru-RU"/>
              <a:t>). </a:t>
            </a:r>
            <a:endParaRPr lang="ru-RU" smtClean="0"/>
          </a:p>
          <a:p>
            <a:pPr marL="0" indent="0" algn="just">
              <a:buNone/>
            </a:pPr>
            <a:endParaRPr lang="ru-RU" smtClean="0"/>
          </a:p>
          <a:p>
            <a:pPr marL="0" indent="0" algn="just">
              <a:buNone/>
            </a:pPr>
            <a:r>
              <a:rPr lang="ru-RU" smtClean="0"/>
              <a:t>До</a:t>
            </a:r>
            <a:r>
              <a:rPr lang="ru-RU"/>
              <a:t> этого срока </a:t>
            </a:r>
            <a:r>
              <a:rPr lang="ru-RU" smtClean="0"/>
              <a:t>Минпросвещения России планирует </a:t>
            </a:r>
            <a:r>
              <a:rPr lang="ru-RU"/>
              <a:t>обеспечить методическую поддержку </a:t>
            </a:r>
            <a:r>
              <a:rPr lang="ru-RU" smtClean="0"/>
              <a:t>педагогическим коллективам</a:t>
            </a:r>
            <a:r>
              <a:rPr lang="ru-RU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259652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496944" cy="5904656"/>
          </a:xfrm>
        </p:spPr>
        <p:txBody>
          <a:bodyPr>
            <a:noAutofit/>
          </a:bodyPr>
          <a:lstStyle/>
          <a:p>
            <a:pPr algn="just"/>
            <a:r>
              <a:rPr lang="ru-RU" sz="1800"/>
              <a:t>Программа определяет единые для Российской Федерации базовые объем и содержание дошкольного образования и планируемые результаты освоения образовательной программы. </a:t>
            </a:r>
            <a:endParaRPr lang="ru-RU" sz="1800" smtClean="0"/>
          </a:p>
          <a:p>
            <a:pPr algn="just"/>
            <a:r>
              <a:rPr lang="ru-RU" sz="1800" smtClean="0"/>
              <a:t>В связи с этим </a:t>
            </a:r>
            <a:r>
              <a:rPr lang="ru-RU" sz="1800"/>
              <a:t>содержание и планируемые результаты образовательной программы каждого </a:t>
            </a:r>
            <a:r>
              <a:rPr lang="ru-RU" sz="1800" smtClean="0"/>
              <a:t>ДОО должны </a:t>
            </a:r>
            <a:r>
              <a:rPr lang="ru-RU" sz="1800"/>
              <a:t>быть не ниже тех, которые предусматривает ФОП ДО (</a:t>
            </a:r>
            <a:r>
              <a:rPr lang="ru-RU" sz="1800">
                <a:hlinkClick r:id="rId2"/>
              </a:rPr>
              <a:t>п. 6 ст. 12 Федерального закона от 29.12.2012 № 273-ФЗ</a:t>
            </a:r>
            <a:r>
              <a:rPr lang="ru-RU" sz="1800" smtClean="0"/>
              <a:t>).</a:t>
            </a:r>
          </a:p>
          <a:p>
            <a:pPr marL="0" indent="0">
              <a:buNone/>
            </a:pPr>
            <a:r>
              <a:rPr lang="ru-RU" sz="1800" smtClean="0"/>
              <a:t>      в </a:t>
            </a:r>
            <a:r>
              <a:rPr lang="ru-RU" sz="1800"/>
              <a:t>статье 12:</a:t>
            </a:r>
          </a:p>
          <a:p>
            <a:pPr algn="just"/>
            <a:r>
              <a:rPr lang="ru-RU" sz="1800"/>
              <a:t>а) в части </a:t>
            </a:r>
            <a:r>
              <a:rPr lang="ru-RU" sz="1800" smtClean="0"/>
              <a:t>6.1. </a:t>
            </a:r>
            <a:r>
              <a:rPr lang="ru-RU" sz="1800"/>
              <a:t>слова </a:t>
            </a:r>
            <a:r>
              <a:rPr lang="ru-RU" sz="1800" smtClean="0"/>
              <a:t>«с </a:t>
            </a:r>
            <a:r>
              <a:rPr lang="ru-RU" sz="1800"/>
              <a:t>учетом соответствующих </a:t>
            </a:r>
            <a:r>
              <a:rPr lang="ru-RU" sz="1800" u="sng"/>
              <a:t>примерных</a:t>
            </a:r>
            <a:r>
              <a:rPr lang="ru-RU" sz="1800"/>
              <a:t> образовательных программ дошкольного </a:t>
            </a:r>
            <a:r>
              <a:rPr lang="ru-RU" sz="1800" smtClean="0"/>
              <a:t>образования» </a:t>
            </a:r>
            <a:r>
              <a:rPr lang="ru-RU" sz="1800"/>
              <a:t>заменить словами </a:t>
            </a:r>
            <a:r>
              <a:rPr lang="ru-RU" sz="1800" smtClean="0"/>
              <a:t>«соответствующей </a:t>
            </a:r>
            <a:r>
              <a:rPr lang="ru-RU" sz="1800" u="sng"/>
              <a:t>федеральной</a:t>
            </a:r>
            <a:r>
              <a:rPr lang="ru-RU" sz="1800"/>
              <a:t> образовательной программой дошкольного </a:t>
            </a:r>
            <a:r>
              <a:rPr lang="ru-RU" sz="1800" smtClean="0"/>
              <a:t>образования», </a:t>
            </a:r>
          </a:p>
          <a:p>
            <a:pPr algn="just"/>
            <a:r>
              <a:rPr lang="ru-RU" sz="1800" smtClean="0"/>
              <a:t>дополнить </a:t>
            </a:r>
            <a:r>
              <a:rPr lang="ru-RU" sz="1800"/>
              <a:t>предложением следующего содержания: </a:t>
            </a:r>
            <a:r>
              <a:rPr lang="ru-RU" sz="1800" smtClean="0"/>
              <a:t>«</a:t>
            </a:r>
            <a:r>
              <a:rPr lang="ru-RU" sz="1800" smtClean="0">
                <a:solidFill>
                  <a:srgbClr val="FF0000"/>
                </a:solidFill>
              </a:rPr>
              <a:t>Содержание </a:t>
            </a:r>
            <a:r>
              <a:rPr lang="ru-RU" sz="1800">
                <a:solidFill>
                  <a:srgbClr val="FF0000"/>
                </a:solidFill>
              </a:rPr>
              <a:t>и планируемые результаты разработанных образовательными организациями образовательных программ должны быть не ниже соответствующих содержания и планируемых результатов федеральной программы дошкольного образования</a:t>
            </a:r>
            <a:r>
              <a:rPr lang="ru-RU" sz="1800" smtClean="0">
                <a:solidFill>
                  <a:srgbClr val="FF0000"/>
                </a:solidFill>
              </a:rPr>
              <a:t>.»;</a:t>
            </a:r>
          </a:p>
          <a:p>
            <a:pPr algn="just"/>
            <a:r>
              <a:rPr lang="ru-RU" sz="1800" smtClean="0"/>
              <a:t>Теперь </a:t>
            </a:r>
            <a:r>
              <a:rPr lang="ru-RU" sz="1800"/>
              <a:t>детские сады будут разрабатывать и утверждать свои образовательные программы </a:t>
            </a:r>
            <a:r>
              <a:rPr lang="ru-RU" sz="1800" smtClean="0"/>
              <a:t>в соответствии ФГОС </a:t>
            </a:r>
            <a:r>
              <a:rPr lang="ru-RU" sz="1800"/>
              <a:t>и ФОП ДО. При этом закон разрешает не утверждать собственную учебно-методическую документацию, если детский сад применяет федеральную (</a:t>
            </a:r>
            <a:r>
              <a:rPr lang="ru-RU" sz="1800">
                <a:hlinkClick r:id="rId3"/>
              </a:rPr>
              <a:t>п. 6.4 ст. 12 Федерального закона от 29.12.2012 </a:t>
            </a:r>
            <a:r>
              <a:rPr lang="ru-RU" sz="1800" smtClean="0">
                <a:hlinkClick r:id="rId3"/>
              </a:rPr>
              <a:t>№273-ФЗ</a:t>
            </a:r>
            <a:r>
              <a:rPr lang="ru-RU" sz="1800"/>
              <a:t>).</a:t>
            </a:r>
          </a:p>
          <a:p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424473323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215008" y="836712"/>
            <a:ext cx="8928992" cy="288032"/>
          </a:xfrm>
        </p:spPr>
        <p:txBody>
          <a:bodyPr>
            <a:normAutofit fontScale="90000"/>
          </a:bodyPr>
          <a:lstStyle/>
          <a:p>
            <a:pPr defTabSz="1216152">
              <a:spcBef>
                <a:spcPct val="0"/>
              </a:spcBef>
            </a:pPr>
            <a:r>
              <a:rPr lang="ru-RU" sz="1800" b="1">
                <a:solidFill>
                  <a:srgbClr val="374C81"/>
                </a:solidFill>
                <a:latin typeface="+mn-lt"/>
              </a:rPr>
              <a:t>Приказ Министерства просвещения РФ от 31.07.2020 №373 </a:t>
            </a:r>
            <a:r>
              <a:rPr lang="ru-RU" sz="1800" b="1" smtClean="0">
                <a:solidFill>
                  <a:srgbClr val="374C81"/>
                </a:solidFill>
                <a:latin typeface="+mn-lt"/>
              </a:rPr>
              <a:t/>
            </a:r>
            <a:br>
              <a:rPr lang="ru-RU" sz="1800" b="1" smtClean="0">
                <a:solidFill>
                  <a:srgbClr val="374C81"/>
                </a:solidFill>
                <a:latin typeface="+mn-lt"/>
              </a:rPr>
            </a:br>
            <a:r>
              <a:rPr lang="ru-RU" sz="1800" b="1" smtClean="0">
                <a:latin typeface="+mn-lt"/>
              </a:rPr>
              <a:t>«Об </a:t>
            </a:r>
            <a:r>
              <a:rPr lang="ru-RU" sz="1800" b="1">
                <a:latin typeface="+mn-lt"/>
              </a:rPr>
              <a:t>утверждении Порядка организации и осуществления образовательной </a:t>
            </a:r>
            <a:r>
              <a:rPr lang="ru-RU" sz="1800" b="1" smtClean="0">
                <a:latin typeface="+mn-lt"/>
              </a:rPr>
              <a:t>деятельности</a:t>
            </a:r>
            <a:br>
              <a:rPr lang="ru-RU" sz="1800" b="1" smtClean="0">
                <a:latin typeface="+mn-lt"/>
              </a:rPr>
            </a:br>
            <a:r>
              <a:rPr lang="ru-RU" sz="1800" b="1" smtClean="0">
                <a:latin typeface="+mn-lt"/>
              </a:rPr>
              <a:t>по ООП - ОП ДО» </a:t>
            </a:r>
            <a:r>
              <a:rPr lang="ru-RU" sz="1800" b="1" smtClean="0">
                <a:solidFill>
                  <a:srgbClr val="FF0000"/>
                </a:solidFill>
                <a:latin typeface="+mn-lt"/>
              </a:rPr>
              <a:t>(</a:t>
            </a:r>
            <a:r>
              <a:rPr lang="ru-RU" sz="1800" b="1">
                <a:solidFill>
                  <a:srgbClr val="FF0000"/>
                </a:solidFill>
                <a:latin typeface="+mn-lt"/>
              </a:rPr>
              <a:t>вступил в силу с </a:t>
            </a:r>
            <a:r>
              <a:rPr lang="ru-RU" sz="1800" b="1" smtClean="0">
                <a:solidFill>
                  <a:srgbClr val="FF0000"/>
                </a:solidFill>
                <a:latin typeface="+mn-lt"/>
              </a:rPr>
              <a:t>01.01.2021)</a:t>
            </a:r>
            <a:br>
              <a:rPr lang="ru-RU" sz="1800" b="1" smtClean="0">
                <a:solidFill>
                  <a:srgbClr val="FF0000"/>
                </a:solidFill>
                <a:latin typeface="+mn-lt"/>
              </a:rPr>
            </a:br>
            <a:r>
              <a:rPr lang="ru-RU" sz="4400" b="0" i="0" baseline="0" smtClean="0">
                <a:solidFill>
                  <a:srgbClr val="374C81"/>
                </a:solidFill>
                <a:latin typeface="Century Gothic"/>
                <a:ea typeface="+mj-ea"/>
                <a:cs typeface="+mj-cs"/>
              </a:rPr>
              <a:t> </a:t>
            </a:r>
            <a:endParaRPr lang="ru-RU" sz="3100" b="1" i="1">
              <a:ln w="12700">
                <a:solidFill>
                  <a:schemeClr val="accent2">
                    <a:shade val="90000"/>
                    <a:satMod val="1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561662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1800" b="1" smtClean="0"/>
          </a:p>
          <a:p>
            <a:pPr marL="0" indent="0" algn="ctr">
              <a:buNone/>
            </a:pPr>
            <a:r>
              <a:rPr lang="ru-RU" sz="1800" b="1" smtClean="0"/>
              <a:t>Изменился </a:t>
            </a:r>
            <a:r>
              <a:rPr lang="ru-RU" sz="1800" b="1"/>
              <a:t>Порядок организации образовательной деятельности в </a:t>
            </a:r>
            <a:r>
              <a:rPr lang="ru-RU" sz="1800" b="1" smtClean="0"/>
              <a:t>ДОО. </a:t>
            </a:r>
          </a:p>
          <a:p>
            <a:pPr algn="just"/>
            <a:r>
              <a:rPr lang="ru-RU" sz="1600" smtClean="0"/>
              <a:t>Изменения </a:t>
            </a:r>
            <a:r>
              <a:rPr lang="ru-RU" sz="1600"/>
              <a:t>коснулись двух пунктов Порядка и действуют с 12 января (</a:t>
            </a:r>
            <a:r>
              <a:rPr lang="ru-RU" sz="1600">
                <a:hlinkClick r:id="rId2"/>
              </a:rPr>
              <a:t>приказ </a:t>
            </a:r>
            <a:r>
              <a:rPr lang="ru-RU" sz="1600" smtClean="0">
                <a:hlinkClick r:id="rId2"/>
              </a:rPr>
              <a:t>Минпросвещения России </a:t>
            </a:r>
            <a:r>
              <a:rPr lang="ru-RU" sz="1600">
                <a:hlinkClick r:id="rId2"/>
              </a:rPr>
              <a:t>от 01.12.2022 </a:t>
            </a:r>
            <a:r>
              <a:rPr lang="ru-RU" sz="1600" smtClean="0">
                <a:hlinkClick r:id="rId2"/>
              </a:rPr>
              <a:t>№1048</a:t>
            </a:r>
            <a:r>
              <a:rPr lang="ru-RU" sz="1600"/>
              <a:t>, </a:t>
            </a:r>
            <a:r>
              <a:rPr lang="ru-RU" sz="1600">
                <a:solidFill>
                  <a:srgbClr val="FF0000"/>
                </a:solidFill>
              </a:rPr>
              <a:t>зарегистрирован Минюстом 12.01.2023</a:t>
            </a:r>
            <a:r>
              <a:rPr lang="ru-RU" sz="1600" smtClean="0"/>
              <a:t>).</a:t>
            </a:r>
            <a:endParaRPr lang="ru-RU" sz="1600"/>
          </a:p>
          <a:p>
            <a:pPr algn="just"/>
            <a:r>
              <a:rPr lang="ru-RU" sz="1600" b="1" smtClean="0"/>
              <a:t>Необходимо разрабатывать </a:t>
            </a:r>
            <a:r>
              <a:rPr lang="ru-RU" sz="1600"/>
              <a:t>образовательные программы дошкольного образования </a:t>
            </a:r>
            <a:r>
              <a:rPr lang="ru-RU" sz="1600" b="1"/>
              <a:t>в соответствии </a:t>
            </a:r>
            <a:r>
              <a:rPr lang="ru-RU" sz="1600"/>
              <a:t>с ФГОС ДО и ФОП ДО вместо </a:t>
            </a:r>
            <a:r>
              <a:rPr lang="ru-RU" sz="1600" u="sng"/>
              <a:t>примерных</a:t>
            </a:r>
            <a:r>
              <a:rPr lang="ru-RU" sz="1600"/>
              <a:t> образовательных программ, как было </a:t>
            </a:r>
            <a:r>
              <a:rPr lang="ru-RU" sz="1600" smtClean="0"/>
              <a:t>ранее.</a:t>
            </a:r>
          </a:p>
          <a:p>
            <a:pPr algn="just"/>
            <a:r>
              <a:rPr lang="ru-RU" sz="1600" smtClean="0"/>
              <a:t>По</a:t>
            </a:r>
            <a:r>
              <a:rPr lang="ru-RU" sz="1600"/>
              <a:t> новым правилам, содержание и планируемые результаты образовательных программ всех </a:t>
            </a:r>
            <a:r>
              <a:rPr lang="ru-RU" sz="1600" smtClean="0"/>
              <a:t>ДОО должны </a:t>
            </a:r>
            <a:r>
              <a:rPr lang="ru-RU" sz="1600"/>
              <a:t>быть не ниже, чем в ФОП ДО (</a:t>
            </a:r>
            <a:r>
              <a:rPr lang="ru-RU" sz="1600">
                <a:hlinkClick r:id="rId2"/>
              </a:rPr>
              <a:t>п. 1</a:t>
            </a:r>
            <a:r>
              <a:rPr lang="ru-RU" sz="1600"/>
              <a:t> Изменений, утвержденных </a:t>
            </a:r>
            <a:r>
              <a:rPr lang="ru-RU" sz="1600" smtClean="0">
                <a:hlinkClick r:id="rId2"/>
              </a:rPr>
              <a:t>приказом Минпросвещения России </a:t>
            </a:r>
            <a:r>
              <a:rPr lang="ru-RU" sz="1600">
                <a:hlinkClick r:id="rId2"/>
              </a:rPr>
              <a:t>от 01.12.2022 </a:t>
            </a:r>
            <a:r>
              <a:rPr lang="ru-RU" sz="1600" smtClean="0">
                <a:hlinkClick r:id="rId2"/>
              </a:rPr>
              <a:t>№1048</a:t>
            </a:r>
            <a:r>
              <a:rPr lang="ru-RU" sz="1600" smtClean="0"/>
              <a:t>).</a:t>
            </a:r>
          </a:p>
          <a:p>
            <a:pPr algn="just"/>
            <a:r>
              <a:rPr lang="ru-RU" sz="1600" smtClean="0"/>
              <a:t>Еще </a:t>
            </a:r>
            <a:r>
              <a:rPr lang="ru-RU" sz="1600"/>
              <a:t>одно изменение коснулось семейных дошкольных групп, которые могут организовывать </a:t>
            </a:r>
            <a:r>
              <a:rPr lang="ru-RU" sz="1600" smtClean="0"/>
              <a:t>ДОО. </a:t>
            </a:r>
            <a:r>
              <a:rPr lang="ru-RU" sz="1600"/>
              <a:t>Теперь цель данных семейных групп – удовлетворить потребность населения не в услугах дошкольного образования в семьях, а «в дошкольном образовании в семьях» (</a:t>
            </a:r>
            <a:r>
              <a:rPr lang="ru-RU" sz="1600">
                <a:hlinkClick r:id="rId2"/>
              </a:rPr>
              <a:t>п. 2</a:t>
            </a:r>
            <a:r>
              <a:rPr lang="ru-RU" sz="1600"/>
              <a:t> Изменений, утвержденных </a:t>
            </a:r>
            <a:r>
              <a:rPr lang="ru-RU" sz="1600">
                <a:hlinkClick r:id="rId2"/>
              </a:rPr>
              <a:t>приказом Минпросвещения России от 01.12.2022 №1048</a:t>
            </a:r>
            <a:r>
              <a:rPr lang="ru-RU" sz="1600" smtClean="0"/>
              <a:t>).</a:t>
            </a:r>
          </a:p>
          <a:p>
            <a:pPr algn="just"/>
            <a:r>
              <a:rPr lang="ru-RU" sz="1600" smtClean="0"/>
              <a:t> </a:t>
            </a:r>
            <a:r>
              <a:rPr lang="ru-RU" sz="1600"/>
              <a:t>Данное положение соответствует федеральному закону, который исключил понятие «образовательная услуга» из </a:t>
            </a:r>
            <a:r>
              <a:rPr lang="ru-RU" sz="1600">
                <a:hlinkClick r:id="rId2"/>
              </a:rPr>
              <a:t>закона</a:t>
            </a:r>
            <a:r>
              <a:rPr lang="ru-RU" sz="1600"/>
              <a:t> об образовании. При этом семейные дошкольные группы также могут быть любой направленности или осуществлять присмотр и уход за детьми и не реализовывать образовательную программу дошкольного образования</a:t>
            </a:r>
            <a:r>
              <a:rPr lang="ru-RU" sz="1600" smtClean="0"/>
              <a:t>.</a:t>
            </a:r>
            <a:endParaRPr lang="ru-RU" sz="1600"/>
          </a:p>
          <a:p>
            <a:pPr algn="just"/>
            <a:r>
              <a:rPr lang="ru-RU" sz="1600" b="1"/>
              <a:t>Источник: </a:t>
            </a:r>
            <a:r>
              <a:rPr lang="ru-RU" sz="1600">
                <a:hlinkClick r:id="rId2"/>
              </a:rPr>
              <a:t>Федеральный закон от 14.07.2022 </a:t>
            </a:r>
            <a:r>
              <a:rPr lang="ru-RU" sz="1600" smtClean="0">
                <a:hlinkClick r:id="rId2"/>
              </a:rPr>
              <a:t>№295-ФЗ</a:t>
            </a:r>
            <a:r>
              <a:rPr lang="ru-RU" sz="1600"/>
              <a:t>, </a:t>
            </a:r>
            <a:r>
              <a:rPr lang="ru-RU" sz="1600">
                <a:hlinkClick r:id="rId2"/>
              </a:rPr>
              <a:t>приказ Минпросвещения </a:t>
            </a:r>
            <a:r>
              <a:rPr lang="ru-RU" sz="1600" smtClean="0">
                <a:hlinkClick r:id="rId2"/>
              </a:rPr>
              <a:t>России от</a:t>
            </a:r>
            <a:r>
              <a:rPr lang="ru-RU" sz="1600">
                <a:hlinkClick r:id="rId2"/>
              </a:rPr>
              <a:t> 01.12.2022 </a:t>
            </a:r>
            <a:r>
              <a:rPr lang="ru-RU" sz="1600" smtClean="0">
                <a:hlinkClick r:id="rId2"/>
              </a:rPr>
              <a:t>№1048</a:t>
            </a:r>
            <a:r>
              <a:rPr lang="ru-RU" sz="1600"/>
              <a:t>, </a:t>
            </a:r>
            <a:r>
              <a:rPr lang="ru-RU" sz="1600">
                <a:hlinkClick r:id="rId2"/>
              </a:rPr>
              <a:t>приказ Минпросвещения </a:t>
            </a:r>
            <a:r>
              <a:rPr lang="ru-RU" sz="1600" smtClean="0">
                <a:hlinkClick r:id="rId2"/>
              </a:rPr>
              <a:t>России от</a:t>
            </a:r>
            <a:r>
              <a:rPr lang="ru-RU" sz="1600">
                <a:hlinkClick r:id="rId2"/>
              </a:rPr>
              <a:t> 31.07.2020 </a:t>
            </a:r>
            <a:r>
              <a:rPr lang="ru-RU" sz="1600" smtClean="0">
                <a:hlinkClick r:id="rId2"/>
              </a:rPr>
              <a:t>№373</a:t>
            </a:r>
            <a:r>
              <a:rPr lang="ru-RU" sz="1600" smtClean="0"/>
              <a:t>.</a:t>
            </a:r>
            <a:endParaRPr lang="ru-RU" sz="1600"/>
          </a:p>
        </p:txBody>
      </p:sp>
    </p:spTree>
    <p:extLst>
      <p:ext uri="{BB962C8B-B14F-4D97-AF65-F5344CB8AC3E}">
        <p14:creationId xmlns:p14="http://schemas.microsoft.com/office/powerpoint/2010/main" val="3330039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4909362"/>
              </p:ext>
            </p:extLst>
          </p:nvPr>
        </p:nvGraphicFramePr>
        <p:xfrm>
          <a:off x="43543" y="-99392"/>
          <a:ext cx="9034264" cy="1124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427984" y="1139259"/>
            <a:ext cx="4550359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700"/>
              <a:t>1.6. Стандарт направлен на решение следующих задач</a:t>
            </a:r>
            <a:r>
              <a:rPr lang="ru-RU" sz="1700" smtClean="0"/>
              <a:t>:</a:t>
            </a:r>
          </a:p>
          <a:p>
            <a:pPr algn="just"/>
            <a:r>
              <a:rPr lang="ru-RU" sz="1700" smtClean="0"/>
              <a:t>П. 3) </a:t>
            </a:r>
            <a:r>
              <a:rPr lang="ru-RU" sz="1700"/>
              <a:t>обеспечения преемственности целей, задач и содержания образования, реализуемых в рамках образовательных программ различных уровней (далее - преемственность </a:t>
            </a:r>
            <a:r>
              <a:rPr lang="ru-RU" sz="1700" strike="sngStrike">
                <a:solidFill>
                  <a:srgbClr val="FF0000"/>
                </a:solidFill>
              </a:rPr>
              <a:t>основных</a:t>
            </a:r>
            <a:r>
              <a:rPr lang="ru-RU" sz="1700">
                <a:solidFill>
                  <a:srgbClr val="FF0000"/>
                </a:solidFill>
              </a:rPr>
              <a:t> </a:t>
            </a:r>
            <a:r>
              <a:rPr lang="ru-RU" sz="1700"/>
              <a:t>образовательных программ дошкольного и начального общего образования);</a:t>
            </a:r>
            <a:endParaRPr lang="ru-RU" sz="1700" smtClean="0"/>
          </a:p>
          <a:p>
            <a:pPr algn="just"/>
            <a:r>
              <a:rPr lang="ru-RU" sz="1700" smtClean="0">
                <a:hlinkClick r:id="rId7"/>
              </a:rPr>
              <a:t>В подпункте </a:t>
            </a:r>
            <a:r>
              <a:rPr lang="ru-RU" sz="1700">
                <a:hlinkClick r:id="rId7"/>
              </a:rPr>
              <a:t>3 пункта 1.6</a:t>
            </a:r>
            <a:r>
              <a:rPr lang="ru-RU" sz="1700"/>
              <a:t> </a:t>
            </a:r>
            <a:r>
              <a:rPr lang="ru-RU" sz="1700" b="1"/>
              <a:t>ФГОС </a:t>
            </a:r>
            <a:r>
              <a:rPr lang="ru-RU" sz="1700" b="1" smtClean="0"/>
              <a:t>ДО</a:t>
            </a:r>
          </a:p>
          <a:p>
            <a:pPr algn="just"/>
            <a:r>
              <a:rPr lang="ru-RU" sz="1700" b="1" smtClean="0"/>
              <a:t>слово «</a:t>
            </a:r>
            <a:r>
              <a:rPr lang="ru-RU" sz="1700" b="1" smtClean="0">
                <a:solidFill>
                  <a:srgbClr val="FF0000"/>
                </a:solidFill>
              </a:rPr>
              <a:t>основных</a:t>
            </a:r>
            <a:r>
              <a:rPr lang="ru-RU" sz="1700" b="1" smtClean="0"/>
              <a:t>» исключить</a:t>
            </a:r>
            <a:r>
              <a:rPr lang="ru-RU" sz="1700" smtClean="0"/>
              <a:t>). </a:t>
            </a:r>
          </a:p>
          <a:p>
            <a:pPr algn="just"/>
            <a:r>
              <a:rPr lang="ru-RU" sz="1700"/>
              <a:t>б) </a:t>
            </a:r>
            <a:r>
              <a:rPr lang="ru-RU" sz="1700">
                <a:hlinkClick r:id="rId8"/>
              </a:rPr>
              <a:t>пункт 1.7</a:t>
            </a:r>
            <a:r>
              <a:rPr lang="ru-RU" sz="1700"/>
              <a:t> изложить в следующей редакции:</a:t>
            </a:r>
          </a:p>
          <a:p>
            <a:pPr algn="just"/>
            <a:r>
              <a:rPr lang="ru-RU" sz="1700" smtClean="0"/>
              <a:t>«1.7</a:t>
            </a:r>
            <a:r>
              <a:rPr lang="ru-RU" sz="1700"/>
              <a:t>. Стандарт является основой для:</a:t>
            </a:r>
          </a:p>
          <a:p>
            <a:pPr marL="342900" indent="-342900" algn="just">
              <a:buAutoNum type="arabicParenR"/>
            </a:pPr>
            <a:r>
              <a:rPr lang="ru-RU" sz="1700" smtClean="0"/>
              <a:t>разработки </a:t>
            </a:r>
            <a:r>
              <a:rPr lang="ru-RU" sz="1700"/>
              <a:t>федеральной образовательной программы дошкольного образования (далее - федеральная программа) &lt;3</a:t>
            </a:r>
            <a:r>
              <a:rPr lang="ru-RU" sz="1700" smtClean="0"/>
              <a:t>&gt;»;</a:t>
            </a:r>
            <a:endParaRPr lang="ru-RU" sz="1700"/>
          </a:p>
          <a:p>
            <a:pPr marL="342900" indent="-342900" algn="just">
              <a:buAutoNum type="arabicParenR"/>
            </a:pPr>
            <a:r>
              <a:rPr lang="ru-RU" sz="1700" strike="sngStrike" smtClean="0">
                <a:solidFill>
                  <a:srgbClr val="FF0000"/>
                </a:solidFill>
              </a:rPr>
              <a:t>разработки </a:t>
            </a:r>
            <a:r>
              <a:rPr lang="ru-RU" sz="1700" strike="sngStrike">
                <a:solidFill>
                  <a:srgbClr val="FF0000"/>
                </a:solidFill>
              </a:rPr>
              <a:t>вариативных примерных образовательных программ дошкольного образования (далее </a:t>
            </a:r>
            <a:r>
              <a:rPr lang="ru-RU" sz="1700" strike="sngStrike" smtClean="0">
                <a:solidFill>
                  <a:srgbClr val="FF0000"/>
                </a:solidFill>
              </a:rPr>
              <a:t>– прим. </a:t>
            </a:r>
            <a:r>
              <a:rPr lang="ru-RU" sz="1700" strike="sngStrike">
                <a:solidFill>
                  <a:srgbClr val="FF0000"/>
                </a:solidFill>
              </a:rPr>
              <a:t>программы);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3527" y="1133356"/>
            <a:ext cx="326200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b="1"/>
              <a:t>Приказ Минпросвещения России от 08.11.2022 N 955</a:t>
            </a:r>
            <a:br>
              <a:rPr lang="ru-RU" sz="1700" b="1"/>
            </a:br>
            <a:r>
              <a:rPr lang="ru-RU" sz="1700" smtClean="0"/>
              <a:t>«О </a:t>
            </a:r>
            <a:r>
              <a:rPr lang="ru-RU" sz="1700"/>
              <a:t>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 федеральных государственных образовательных стандартов общего образования и образования обучающихся с ограниченными возможностями здоровья и умственной отсталостью (интеллектуальными нарушениями</a:t>
            </a:r>
            <a:r>
              <a:rPr lang="ru-RU" sz="1700" smtClean="0"/>
              <a:t>)»</a:t>
            </a:r>
            <a:r>
              <a:rPr lang="ru-RU" sz="1700"/>
              <a:t/>
            </a:r>
            <a:br>
              <a:rPr lang="ru-RU" sz="1700"/>
            </a:br>
            <a:r>
              <a:rPr lang="ru-RU" sz="1700" smtClean="0"/>
              <a:t>(зарегистрировано </a:t>
            </a:r>
            <a:r>
              <a:rPr lang="ru-RU" sz="1700"/>
              <a:t>в Минюсте России 06.02.2023 </a:t>
            </a:r>
            <a:r>
              <a:rPr lang="ru-RU" sz="1700" smtClean="0"/>
              <a:t>№72264</a:t>
            </a:r>
            <a:r>
              <a:rPr lang="ru-RU" sz="1700"/>
              <a:t>)</a:t>
            </a:r>
            <a:endParaRPr lang="ru-RU" sz="170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3164681"/>
            <a:ext cx="39951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smtClean="0"/>
          </a:p>
          <a:p>
            <a:pPr algn="ctr"/>
            <a:endParaRPr lang="ru-RU" b="1"/>
          </a:p>
          <a:p>
            <a:pPr algn="ctr"/>
            <a:endParaRPr lang="ru-RU" b="1" smtClean="0"/>
          </a:p>
          <a:p>
            <a:pPr algn="ctr"/>
            <a:endParaRPr lang="ru-RU" b="1"/>
          </a:p>
          <a:p>
            <a:pPr algn="ctr"/>
            <a:endParaRPr lang="ru-RU" b="1" smtClean="0"/>
          </a:p>
        </p:txBody>
      </p:sp>
      <p:sp>
        <p:nvSpPr>
          <p:cNvPr id="11" name="Стрелка вниз 10"/>
          <p:cNvSpPr/>
          <p:nvPr/>
        </p:nvSpPr>
        <p:spPr>
          <a:xfrm rot="10800000">
            <a:off x="3767437" y="1060085"/>
            <a:ext cx="484632" cy="54006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286000" y="227483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/>
          </a:p>
          <a:p>
            <a:r>
              <a:rPr lang="ru-RU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578010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Arial"/>
        <a:cs typeface="Arial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Arial"/>
        <a:cs typeface="Arial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4840</Words>
  <Application>Microsoft Office PowerPoint</Application>
  <PresentationFormat>Экран (4:3)</PresentationFormat>
  <Paragraphs>437</Paragraphs>
  <Slides>47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56" baseType="lpstr">
      <vt:lpstr>Arial</vt:lpstr>
      <vt:lpstr>Calibri</vt:lpstr>
      <vt:lpstr>Century Gothic</vt:lpstr>
      <vt:lpstr>Courier New</vt:lpstr>
      <vt:lpstr>Symbol</vt:lpstr>
      <vt:lpstr>Times New Roman</vt:lpstr>
      <vt:lpstr>Verdana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Основные документы, регламентирующие деятельность ДОО</vt:lpstr>
      <vt:lpstr>Презентация PowerPoint</vt:lpstr>
      <vt:lpstr>Презентация PowerPoint</vt:lpstr>
      <vt:lpstr>Презентация PowerPoint</vt:lpstr>
      <vt:lpstr>Приказ Министерства просвещения РФ от 31.07.2020 №373  «Об утверждении Порядка организации и осуществления образовательной деятельности по ООП - ОП ДО» (вступил в силу с 01.01.2021)  </vt:lpstr>
      <vt:lpstr>Презентация PowerPoint</vt:lpstr>
      <vt:lpstr>Презентация PowerPoint</vt:lpstr>
      <vt:lpstr>Презентация PowerPoint</vt:lpstr>
      <vt:lpstr>Образовательная область «Социально-коммуникативное развитие» направлена на:</vt:lpstr>
      <vt:lpstr>Образовательная область «Познавательное развитие»  направлена на:</vt:lpstr>
      <vt:lpstr>Образовательная область «Речевое развитие» включает:</vt:lpstr>
      <vt:lpstr>Образовательная область «Художественно-эстетическое развитие» предполагает:</vt:lpstr>
      <vt:lpstr>Образовательная область «Физическое развитие» предусматривает</vt:lpstr>
      <vt:lpstr> Федеральная адаптированная образовательная программа дошкольного образования для детей с ОВЗ</vt:lpstr>
      <vt:lpstr>Федеральная адаптированная образовательная программа дошкольного образования для детей с ОВЗ</vt:lpstr>
      <vt:lpstr>Федеральная образовательная программа дошкольного образования (ФОП ДО) </vt:lpstr>
      <vt:lpstr>федеральная основная общеобразовательная программа</vt:lpstr>
      <vt:lpstr>Цель ФОП ДО </vt:lpstr>
      <vt:lpstr>Задачи ФОП ДО </vt:lpstr>
      <vt:lpstr>Принципы ФОП ДО </vt:lpstr>
      <vt:lpstr>2. Планируемые результаты</vt:lpstr>
      <vt:lpstr>3. Педагогическая диагностика достижения планируемых результатов</vt:lpstr>
      <vt:lpstr>Презентация PowerPoint</vt:lpstr>
      <vt:lpstr>Презентация PowerPoint</vt:lpstr>
      <vt:lpstr>Психологическая диагностика</vt:lpstr>
      <vt:lpstr>Структура ФОП ДО</vt:lpstr>
      <vt:lpstr>Структура ФОП ДО</vt:lpstr>
      <vt:lpstr>Структура ФОП ДО</vt:lpstr>
      <vt:lpstr>Структура ФОП ДО</vt:lpstr>
      <vt:lpstr>Презентация PowerPoint</vt:lpstr>
      <vt:lpstr>Направления воспитания и базовые ценности</vt:lpstr>
      <vt:lpstr>Презентация PowerPoint</vt:lpstr>
      <vt:lpstr>Содержательный раздел.  Федеральная рабочая программа воспитания в ФОП ДО </vt:lpstr>
      <vt:lpstr>Содержательный раздел.  Программа коррекционно-развивающей работы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Федеральная образовательная программа ДО как стратегический ориентир образовательной политики»</dc:title>
  <dc:creator>user</dc:creator>
  <cp:lastModifiedBy>acer</cp:lastModifiedBy>
  <cp:revision>164</cp:revision>
  <dcterms:created xsi:type="dcterms:W3CDTF">2023-01-18T21:38:37Z</dcterms:created>
  <dcterms:modified xsi:type="dcterms:W3CDTF">2023-08-28T08:03:43Z</dcterms:modified>
</cp:coreProperties>
</file>