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png" ContentType="image/pn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docprops/core.xml" ContentType="application/vnd.openxmlformats-package.core-properties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notesslides/notesslide2.xml" ContentType="application/vnd.openxmlformats-officedocument.presentationml.notesSlide+xml"/>
  <Override PartName="/ppt/viewprops.xml" ContentType="application/vnd.openxmlformats-officedocument.presentationml.viewProps+xml"/>
  <Override PartName="/ppt/notesslides/notesslide14.xml" ContentType="application/vnd.openxmlformats-officedocument.presentationml.notesSlide+xml"/>
  <Override PartName="/ppt/theme/theme1.xml" ContentType="application/vnd.openxmlformats-officedocument.theme+xml"/>
  <Override PartName="/ppt/slides/slide13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s/slide19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18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5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app.xml" ContentType="application/vnd.openxmlformats-officedocument.extended-propertie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slides/slide9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notesslides/notesslide11.xml" ContentType="application/vnd.openxmlformats-officedocument.presentationml.notesSlide+xml"/>
  <Override PartName="/ppt/slides/slide12.xml" ContentType="application/vnd.openxmlformats-officedocument.presentationml.slide+xml"/>
  <Override PartName="/ppt/comments/comment1.xml" ContentType="application/vnd.openxmlformats-officedocument.presentationml.comment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5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ommentauthors.xml" ContentType="application/vnd.openxmlformats-officedocument.presentationml.comment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6" r:id="rId3"/>
    <p:sldId id="258" r:id="rId4"/>
    <p:sldId id="259" r:id="rId5"/>
    <p:sldId id="260" r:id="rId6"/>
    <p:sldId id="261" r:id="rId7"/>
    <p:sldId id="262" r:id="rId8"/>
    <p:sldId id="300" r:id="rId9"/>
    <p:sldId id="302" r:id="rId10"/>
    <p:sldId id="303" r:id="rId11"/>
    <p:sldId id="298" r:id="rId12"/>
    <p:sldId id="299" r:id="rId13"/>
    <p:sldId id="304" r:id="rId14"/>
    <p:sldId id="306" r:id="rId15"/>
    <p:sldId id="308" r:id="rId16"/>
    <p:sldId id="310" r:id="rId17"/>
    <p:sldId id="312" r:id="rId18"/>
    <p:sldId id="314" r:id="rId19"/>
    <p:sldId id="316" r:id="rId20"/>
    <p:sldId id="301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Ангелина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82" d="100"/>
          <a:sy n="82" d="100"/>
        </p:scale>
        <p:origin x="720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2" Type="http://schemas.openxmlformats.org/officeDocument/2006/relationships/notesMaster" Target="notesMasters/notesMaster1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tableStyles" Target="tableStyles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4-09-11T16:16:07" idx="1">
    <p:pos x="0" y="0"/>
    <p:text/>
    <p:extLst>
      <p:ext uri="{C676402C-5697-4E1C-873F-D02D1690AC5C}">
        <p15:threadingInfo xmlns:p15="http://schemas.microsoft.com/office/powerpoint/2012/main" timeZoneBias="-1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61B1D2-2F60-44AF-BDF3-5B2C4369B7A2}" type="datetimeFigureOut">
              <a:rPr lang="ru-RU" smtClean="0"/>
              <a:t>11.09.2024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720AE-E0B3-45F3-B748-B1C75704FDC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6.xml"/><Relationship Id="rId2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7.xml"/><Relationship Id="rId2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8.xml"/><Relationship Id="rId2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9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AC18AFE4-7ACC-4602-BC1B-88C74F53F3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DCFBADB4-E412-4272-98B7-EDA211A7977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D7958BB6-9560-48B9-9C50-49BC1456F4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5881" y="746125"/>
            <a:ext cx="6629400" cy="3729038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0D86DB3-90E4-4C5A-9F6D-A47B6B2505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5881" y="746125"/>
            <a:ext cx="6629400" cy="3729038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9346832D-C8EF-4D87-BC7D-EADFF2A88A1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5881" y="746125"/>
            <a:ext cx="6629400" cy="3729038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11B9A053-34A3-4CB5-A6D2-3285A74F62D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5881" y="746125"/>
            <a:ext cx="6629400" cy="3729038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BA92A90E-EC4B-466E-A9E7-5B7375805EA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5881" y="746125"/>
            <a:ext cx="6629400" cy="3729038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97D3814C-598E-4DDF-A4B8-B383183429D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5881" y="746125"/>
            <a:ext cx="6629400" cy="3729038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7F19513-7962-4A1C-93C1-F02F6C70E1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5881" y="746125"/>
            <a:ext cx="6629400" cy="3729038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4CCCF48B-FF64-4C94-8E63-0D4E83D5B9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E0C9CAFC-A66E-4A8E-9989-F1099BDD621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B8A6A7E5-4728-40AD-B326-740D37F219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AFF62C23-851D-4C3C-82E9-6DC7EC4A41F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34F1C987-4BC9-4561-9B65-735212F9518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F9301C49-9F77-4CE7-B49A-964CDC060B9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D3CEBCA8-EA2C-4252-AB23-20DD425868B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  <p:txBody>
          <a:bodyPr/>
          <a:lstStyle/>
          <a:p/>
        </p:txBody>
      </p:sp>
      <p:sp>
        <p:nvSpPr>
          <p:cNvPr id="3" name="Заметки 2"/>
          <p:cNvSpPr>
            <a:spLocks noGrp="1" noEditPoints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5881" y="746125"/>
            <a:ext cx="6629400" cy="3729038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8C7FF98E-CEF7-4E0C-BECC-25D6851E430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65881" y="746125"/>
            <a:ext cx="6629400" cy="3729038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7BABFC8B-FFB8-4F43-AE41-1EBE5CA192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rect l="l" t="t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dt="0"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dt="0"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 noEditPoints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itchFamily="34" charset="0" panose="020B0604020202020204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itchFamily="34" charset="0" panose="020B0604020202020204"/>
              </a:rPr>
              <a:t>”</a:t>
            </a:r>
          </a:p>
        </p:txBody>
      </p:sp>
    </p:spTree>
  </p:cSld>
  <p:clrMapOvr>
    <a:masterClrMapping/>
  </p:clrMapOvr>
  <p:hf dt="0" sldNum="0" hdr="0" ftr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dt="0" sldNum="0" hdr="0" ft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 noEditPoints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 noEditPoints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itchFamily="34" charset="0" panose="020B0604020202020204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 pitchFamily="34" charset="0" panose="020B0604020202020204"/>
              </a:rPr>
              <a:t>”</a:t>
            </a:r>
          </a:p>
        </p:txBody>
      </p:sp>
    </p:spTree>
  </p:cSld>
  <p:clrMapOvr>
    <a:masterClrMapping/>
  </p:clrMapOvr>
  <p:hf dt="0" sldNum="0" hdr="0" ft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 noEditPoints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</a:lvl2pPr>
            <a:lvl3pPr marL="914400" indent="0">
              <a:buFontTx/>
              <a:buNone/>
            </a:lvl3pPr>
            <a:lvl4pPr marL="1371600" indent="0">
              <a:buFontTx/>
              <a:buNone/>
            </a:lvl4pPr>
            <a:lvl5pPr marL="1828800" indent="0">
              <a:buFontTx/>
              <a:buNone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dt="0" sldNum="0" hdr="0" ft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dt="0" sldNum="0" hdr="0" ft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EditPoints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dt="0"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dt="0"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dt="0"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 noEditPoints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1" name="Slide Number Placeholder 5"/>
          <p:cNvSpPr>
            <a:spLocks noGrp="1" noEditPoints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dt="0"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 noEditPoints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13" name="Slide Number Placeholder 5"/>
          <p:cNvSpPr>
            <a:spLocks noGrp="1" noEditPoints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dt="0"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dt="0"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dt="0"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dt="0"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 noEditPoints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/>
          <a:lstStyle/>
          <a:p/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hf dt="0" sldNum="0" hdr="0" ftr="0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rect l="l" t="t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rect l="l" t="t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rect l="l" t="t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rect l="l" t="t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rect l="l" t="t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rect l="l" t="t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rect l="l" t="t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rect l="l" t="t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rect l="l" t="t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rect l="l" t="t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rect l="l" t="t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rect l="l" t="t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  <p:txBody>
            <a:bodyPr/>
            <a:lstStyle/>
            <a:p/>
          </p:txBody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rect l="l" t="t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rect l="l" t="t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rect l="l" t="t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rect l="l" t="t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rect l="l" t="t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rect l="l" t="t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rect l="l" t="t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rect l="l" t="t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rect l="l" t="t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rect l="l" t="t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rect l="l" t="t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rect l="l" t="t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/>
            <a:lstStyle/>
            <a:p/>
          </p:txBody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/>
        </p:txBody>
      </p:sp>
      <p:sp>
        <p:nvSpPr>
          <p:cNvPr id="2" name="Title Placeholder 1"/>
          <p:cNvSpPr>
            <a:spLocks noGrp="1" noEditPoints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t>9/11/2024</a:t>
            </a:fld>
            <a:endParaRPr lang="en-US" dirty="0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</p:sldLayoutIdLst>
  <p:hf dt="0" sldNum="0" hdr="0" ftr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9.xml"/><Relationship Id="rId3" Type="http://schemas.openxmlformats.org/officeDocument/2006/relationships/comments" Target="../comments/commen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Диагностика профессиональных компетенций педагога и меры по их устранению</a:t>
            </a:r>
          </a:p>
        </p:txBody>
      </p:sp>
      <p:sp>
        <p:nvSpPr>
          <p:cNvPr id="4" name="TextBox 7"/>
          <p:cNvSpPr txBox="1">
            <a:spLocks noChangeArrowheads="1"/>
          </p:cNvSpPr>
          <p:nvPr/>
        </p:nvSpPr>
        <p:spPr bwMode="auto">
          <a:xfrm>
            <a:off x="533400" y="8678863"/>
            <a:ext cx="17526002" cy="10260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en-US" sz="2400" dirty="0">
                <a:solidFill>
                  <a:schemeClr val="bg1"/>
                </a:solidFill>
                <a:latin typeface="Circe Bold" pitchFamily="34" charset="0"/>
                <a:ea typeface="Arial" pitchFamily="34" charset="0" panose="020B0604020202020204"/>
                <a:cs typeface="Arial" pitchFamily="34" charset="0" panose="020B0604020202020204"/>
              </a:rPr>
              <a:t>Научный руководитель ФИП РАО - Золотарева Ангелина Викторовна, доктор педагогических наук, член-корреспондент РАО, профессор кафедры педагогических технологий ЯГПУ им. К.Д. Ушинского, Заслуженный учитель РФ </a:t>
            </a:r>
          </a:p>
          <a:p>
            <a:pPr eaLnBrk="1" hangingPunct="1">
              <a:lnSpc>
                <a:spcPts val="2313"/>
              </a:lnSpc>
            </a:pPr>
            <a:endParaRPr lang="en-US" altLang="ru-RU" sz="2100" dirty="0">
              <a:solidFill>
                <a:schemeClr val="bg1"/>
              </a:solidFill>
              <a:latin typeface="Circe Bold" pitchFamily="34" charset="0"/>
            </a:endParaRPr>
          </a:p>
        </p:txBody>
      </p:sp>
      <p:sp>
        <p:nvSpPr>
          <p:cNvPr id="5" name="TextBox 7"/>
          <p:cNvSpPr txBox="1">
            <a:spLocks noChangeArrowheads="1"/>
          </p:cNvSpPr>
          <p:nvPr/>
        </p:nvSpPr>
        <p:spPr bwMode="auto">
          <a:xfrm>
            <a:off x="685800" y="8831263"/>
            <a:ext cx="17526002" cy="10260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en-US" sz="2400" dirty="0">
                <a:solidFill>
                  <a:schemeClr val="bg1"/>
                </a:solidFill>
                <a:latin typeface="Circe Bold" pitchFamily="34" charset="0"/>
                <a:ea typeface="Arial" pitchFamily="34" charset="0" panose="020B0604020202020204"/>
                <a:cs typeface="Arial" pitchFamily="34" charset="0" panose="020B0604020202020204"/>
              </a:rPr>
              <a:t>Научный руководитель ФИП РАО - Золотарева Ангелина Викторовна, доктор педагогических наук, член-корреспондент РАО, профессор кафедры педагогических технологий ЯГПУ им. К.Д. Ушинского, Заслуженный учитель РФ </a:t>
            </a:r>
          </a:p>
          <a:p>
            <a:pPr eaLnBrk="1" hangingPunct="1">
              <a:lnSpc>
                <a:spcPts val="2313"/>
              </a:lnSpc>
            </a:pPr>
            <a:endParaRPr lang="en-US" altLang="ru-RU" sz="2100" dirty="0">
              <a:solidFill>
                <a:schemeClr val="bg1"/>
              </a:solidFill>
              <a:latin typeface="Circe Bold" pitchFamily="34" charset="0"/>
            </a:endParaRPr>
          </a:p>
        </p:txBody>
      </p:sp>
      <p:sp>
        <p:nvSpPr>
          <p:cNvPr id="6" name="TextBox 7"/>
          <p:cNvSpPr txBox="1">
            <a:spLocks noChangeArrowheads="1"/>
          </p:cNvSpPr>
          <p:nvPr/>
        </p:nvSpPr>
        <p:spPr bwMode="auto">
          <a:xfrm>
            <a:off x="838200" y="8983663"/>
            <a:ext cx="17526002" cy="10260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en-US" sz="2400" dirty="0">
                <a:solidFill>
                  <a:schemeClr val="bg1"/>
                </a:solidFill>
                <a:latin typeface="Circe Bold" pitchFamily="34" charset="0"/>
                <a:ea typeface="Arial" pitchFamily="34" charset="0" panose="020B0604020202020204"/>
                <a:cs typeface="Arial" pitchFamily="34" charset="0" panose="020B0604020202020204"/>
              </a:rPr>
              <a:t>Научный руководитель ФИП РАО - Золотарева Ангелина Викторовна, доктор педагогических наук, член-корреспондент РАО, профессор кафедры педагогических технологий ЯГПУ им. К.Д. Ушинского, Заслуженный учитель РФ </a:t>
            </a:r>
          </a:p>
          <a:p>
            <a:pPr eaLnBrk="1" hangingPunct="1">
              <a:lnSpc>
                <a:spcPts val="2313"/>
              </a:lnSpc>
            </a:pPr>
            <a:endParaRPr lang="en-US" altLang="ru-RU" sz="2100" dirty="0">
              <a:solidFill>
                <a:schemeClr val="bg1"/>
              </a:solidFill>
              <a:latin typeface="Circe Bold" pitchFamily="34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990600" y="9136063"/>
            <a:ext cx="17526002" cy="10260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en-US" sz="2400" dirty="0">
                <a:solidFill>
                  <a:schemeClr val="bg1"/>
                </a:solidFill>
                <a:latin typeface="Circe Bold" pitchFamily="34" charset="0"/>
                <a:ea typeface="Arial" pitchFamily="34" charset="0" panose="020B0604020202020204"/>
                <a:cs typeface="Arial" pitchFamily="34" charset="0" panose="020B0604020202020204"/>
              </a:rPr>
              <a:t>Научный руководитель ФИП РАО - Золотарева Ангелина Викторовна, доктор педагогических наук, член-корреспондент РАО, профессор кафедры педагогических технологий ЯГПУ им. К.Д. Ушинского, Заслуженный учитель РФ </a:t>
            </a:r>
          </a:p>
          <a:p>
            <a:pPr eaLnBrk="1" hangingPunct="1">
              <a:lnSpc>
                <a:spcPts val="2313"/>
              </a:lnSpc>
            </a:pPr>
            <a:endParaRPr lang="en-US" altLang="ru-RU" sz="2100" dirty="0">
              <a:solidFill>
                <a:schemeClr val="bg1"/>
              </a:solidFill>
              <a:latin typeface="Circe Bold" pitchFamily="34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143000" y="9288463"/>
            <a:ext cx="17526002" cy="10260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en-US" sz="2400" dirty="0">
                <a:solidFill>
                  <a:schemeClr val="bg1"/>
                </a:solidFill>
                <a:latin typeface="Circe Bold" pitchFamily="34" charset="0"/>
                <a:ea typeface="Arial" pitchFamily="34" charset="0" panose="020B0604020202020204"/>
                <a:cs typeface="Arial" pitchFamily="34" charset="0" panose="020B0604020202020204"/>
              </a:rPr>
              <a:t>Научный руководитель ФИП РАО - Золотарева Ангелина Викторовна, доктор педагогических наук, член-корреспондент РАО, профессор кафедры педагогических технологий ЯГПУ им. К.Д. Ушинского, Заслуженный учитель РФ </a:t>
            </a:r>
          </a:p>
          <a:p>
            <a:pPr eaLnBrk="1" hangingPunct="1">
              <a:lnSpc>
                <a:spcPts val="2313"/>
              </a:lnSpc>
            </a:pPr>
            <a:endParaRPr lang="en-US" altLang="ru-RU" sz="2100" dirty="0">
              <a:solidFill>
                <a:schemeClr val="bg1"/>
              </a:solidFill>
              <a:latin typeface="Circe Bold" pitchFamily="34" charset="0"/>
            </a:endParaRP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1295400" y="9440863"/>
            <a:ext cx="17526002" cy="10260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en-US" sz="2400" dirty="0">
                <a:solidFill>
                  <a:schemeClr val="bg1"/>
                </a:solidFill>
                <a:latin typeface="Circe Bold" pitchFamily="34" charset="0"/>
                <a:ea typeface="Arial" pitchFamily="34" charset="0" panose="020B0604020202020204"/>
                <a:cs typeface="Arial" pitchFamily="34" charset="0" panose="020B0604020202020204"/>
              </a:rPr>
              <a:t>Научный руководитель ФИП РАО - Золотарева Ангелина Викторовна, доктор педагогических наук, член-корреспондент РАО, профессор кафедры педагогических технологий ЯГПУ им. К.Д. Ушинского, Заслуженный учитель РФ </a:t>
            </a:r>
          </a:p>
          <a:p>
            <a:pPr eaLnBrk="1" hangingPunct="1">
              <a:lnSpc>
                <a:spcPts val="2313"/>
              </a:lnSpc>
            </a:pPr>
            <a:endParaRPr lang="en-US" altLang="ru-RU" sz="2100" dirty="0">
              <a:solidFill>
                <a:schemeClr val="bg1"/>
              </a:solidFill>
              <a:latin typeface="Circe Bold" pitchFamily="34" charset="0"/>
            </a:endParaRPr>
          </a:p>
        </p:txBody>
      </p:sp>
      <p:sp>
        <p:nvSpPr>
          <p:cNvPr id="10" name="TextBox 7"/>
          <p:cNvSpPr txBox="1">
            <a:spLocks noChangeArrowheads="1"/>
          </p:cNvSpPr>
          <p:nvPr/>
        </p:nvSpPr>
        <p:spPr bwMode="auto">
          <a:xfrm>
            <a:off x="1447800" y="9593263"/>
            <a:ext cx="17526002" cy="10260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en-US" sz="2400" dirty="0">
                <a:solidFill>
                  <a:schemeClr val="bg1"/>
                </a:solidFill>
                <a:latin typeface="Circe Bold" pitchFamily="34" charset="0"/>
                <a:ea typeface="Arial" pitchFamily="34" charset="0" panose="020B0604020202020204"/>
                <a:cs typeface="Arial" pitchFamily="34" charset="0" panose="020B0604020202020204"/>
              </a:rPr>
              <a:t>Научный руководитель ФИП РАО - Золотарева Ангелина Викторовна, доктор педагогических наук, член-корреспондент РАО, профессор кафедры педагогических технологий ЯГПУ им. К.Д. Ушинского, Заслуженный учитель РФ </a:t>
            </a:r>
          </a:p>
          <a:p>
            <a:pPr eaLnBrk="1" hangingPunct="1">
              <a:lnSpc>
                <a:spcPts val="2313"/>
              </a:lnSpc>
            </a:pPr>
            <a:endParaRPr lang="en-US" altLang="ru-RU" sz="2100" dirty="0">
              <a:solidFill>
                <a:schemeClr val="bg1"/>
              </a:solidFill>
              <a:latin typeface="Circe Bold" pitchFamily="34" charset="0"/>
            </a:endParaRPr>
          </a:p>
        </p:txBody>
      </p:sp>
      <p:sp>
        <p:nvSpPr>
          <p:cNvPr id="11" name="TextBox 7"/>
          <p:cNvSpPr txBox="1">
            <a:spLocks noChangeArrowheads="1"/>
          </p:cNvSpPr>
          <p:nvPr/>
        </p:nvSpPr>
        <p:spPr bwMode="auto">
          <a:xfrm>
            <a:off x="1600200" y="9745663"/>
            <a:ext cx="17526002" cy="10260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en-US" sz="2400" dirty="0">
                <a:solidFill>
                  <a:schemeClr val="bg1"/>
                </a:solidFill>
                <a:latin typeface="Circe Bold" pitchFamily="34" charset="0"/>
                <a:ea typeface="Arial" pitchFamily="34" charset="0" panose="020B0604020202020204"/>
                <a:cs typeface="Arial" pitchFamily="34" charset="0" panose="020B0604020202020204"/>
              </a:rPr>
              <a:t>Научный руководитель ФИП РАО - Золотарева Ангелина Викторовна, доктор педагогических наук, член-корреспондент РАО, профессор кафедры педагогических технологий ЯГПУ им. К.Д. Ушинского, Заслуженный учитель РФ </a:t>
            </a:r>
          </a:p>
          <a:p>
            <a:pPr eaLnBrk="1" hangingPunct="1">
              <a:lnSpc>
                <a:spcPts val="2313"/>
              </a:lnSpc>
            </a:pPr>
            <a:endParaRPr lang="en-US" altLang="ru-RU" sz="2100" dirty="0">
              <a:solidFill>
                <a:schemeClr val="bg1"/>
              </a:solidFill>
              <a:latin typeface="Circe Bold" pitchFamily="34" charset="0"/>
            </a:endParaRPr>
          </a:p>
        </p:txBody>
      </p:sp>
      <p:sp>
        <p:nvSpPr>
          <p:cNvPr id="12" name="TextBox 7"/>
          <p:cNvSpPr txBox="1">
            <a:spLocks noChangeArrowheads="1"/>
          </p:cNvSpPr>
          <p:nvPr/>
        </p:nvSpPr>
        <p:spPr bwMode="auto">
          <a:xfrm>
            <a:off x="1752600" y="9898063"/>
            <a:ext cx="17526002" cy="10260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en-US" sz="2400" dirty="0">
                <a:solidFill>
                  <a:schemeClr val="bg1"/>
                </a:solidFill>
                <a:latin typeface="Circe Bold" pitchFamily="34" charset="0"/>
                <a:ea typeface="Arial" pitchFamily="34" charset="0" panose="020B0604020202020204"/>
                <a:cs typeface="Arial" pitchFamily="34" charset="0" panose="020B0604020202020204"/>
              </a:rPr>
              <a:t>Научный руководитель ФИП РАО - Золотарева Ангелина Викторовна, доктор педагогических наук, член-корреспондент РАО, профессор кафедры педагогических технологий ЯГПУ им. К.Д. Ушинского, Заслуженный учитель РФ </a:t>
            </a:r>
          </a:p>
          <a:p>
            <a:pPr eaLnBrk="1" hangingPunct="1">
              <a:lnSpc>
                <a:spcPts val="2313"/>
              </a:lnSpc>
            </a:pPr>
            <a:endParaRPr lang="en-US" altLang="ru-RU" sz="2100" dirty="0">
              <a:solidFill>
                <a:schemeClr val="bg1"/>
              </a:solidFill>
              <a:latin typeface="Circe Bold" pitchFamily="34" charset="0"/>
            </a:endParaRPr>
          </a:p>
        </p:txBody>
      </p:sp>
      <p:sp>
        <p:nvSpPr>
          <p:cNvPr id="13" name="TextBox 7"/>
          <p:cNvSpPr txBox="1">
            <a:spLocks noChangeArrowheads="1"/>
          </p:cNvSpPr>
          <p:nvPr/>
        </p:nvSpPr>
        <p:spPr bwMode="auto">
          <a:xfrm>
            <a:off x="1905000" y="10050463"/>
            <a:ext cx="17526002" cy="1026068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 panose="020F0502020204030204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ru-RU" altLang="en-US" sz="2400" dirty="0">
                <a:solidFill>
                  <a:schemeClr val="bg1"/>
                </a:solidFill>
                <a:latin typeface="Circe Bold" pitchFamily="34" charset="0"/>
                <a:ea typeface="Arial" pitchFamily="34" charset="0" panose="020B0604020202020204"/>
                <a:cs typeface="Arial" pitchFamily="34" charset="0" panose="020B0604020202020204"/>
              </a:rPr>
              <a:t>Научный руководитель ФИП РАО - Золотарева Ангелина Викторовна, доктор педагогических наук, член-корреспондент РАО, профессор кафедры педагогических технологий ЯГПУ им. К.Д. Ушинского, Заслуженный учитель РФ </a:t>
            </a:r>
          </a:p>
          <a:p>
            <a:pPr eaLnBrk="1" hangingPunct="1">
              <a:lnSpc>
                <a:spcPts val="2313"/>
              </a:lnSpc>
            </a:pPr>
            <a:endParaRPr lang="en-US" altLang="ru-RU" sz="2100" dirty="0">
              <a:solidFill>
                <a:schemeClr val="bg1"/>
              </a:solidFill>
              <a:latin typeface="Circe Bold" pitchFamily="34" charset="0"/>
            </a:endParaRPr>
          </a:p>
        </p:txBody>
      </p:sp>
      <p:sp>
        <p:nvSpPr>
          <p:cNvPr id="14" name="TextBox 1"/>
          <p:cNvSpPr txBox="1"/>
          <p:nvPr/>
        </p:nvSpPr>
        <p:spPr>
          <a:xfrm>
            <a:off x="1295400" y="5562479"/>
            <a:ext cx="10221984" cy="910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002060"/>
                </a:solidFill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Золотарева Ангелина Викторовна, член-корреспондент РАО, доктор педагогических наук, профессор кафедры педагогических технологий ЯГПУ им. К.Д. Ушинского, Заслуженный учитель РФ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. поле 1"/>
          <p:cNvSpPr txBox="1"/>
          <p:nvPr/>
        </p:nvSpPr>
        <p:spPr>
          <a:xfrm>
            <a:off x="5104781" y="277266"/>
            <a:ext cx="6816285" cy="3020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450215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sz="1400" b="0" i="0" u="none" strike="noStrike">
                <a:solidFill>
                  <a:srgbClr val="002060"/>
                </a:solidFill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Для определения уровня</a:t>
            </a:r>
            <a:r>
              <a:rPr lang="ru-RU" sz="1400" b="0" i="0" u="none" strike="noStrike">
                <a:solidFill>
                  <a:srgbClr val="002060"/>
                </a:solidFill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 компетенций </a:t>
            </a:r>
            <a:r>
              <a:rPr sz="1400" b="0" i="0" u="none" strike="noStrike">
                <a:solidFill>
                  <a:srgbClr val="002060"/>
                </a:solidFill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 используется следующая шкала:</a:t>
            </a:r>
          </a:p>
        </p:txBody>
      </p:sp>
      <p:graphicFrame>
        <p:nvGraphicFramePr>
          <p:cNvPr id="3" name="Таблица 2"/>
          <p:cNvGraphicFramePr/>
          <p:nvPr/>
        </p:nvGraphicFramePr>
        <p:xfrm>
          <a:off x="5583813" y="791582"/>
          <a:ext cx="6032641" cy="1097280"/>
        </p:xfrm>
        <a:graphic>
          <a:graphicData uri="http://schemas.openxmlformats.org/drawingml/2006/table">
            <a:tbl>
              <a:tblPr firstRow="1" firstCol="1" bandRow="1"/>
              <a:tblGrid>
                <a:gridCol w="2863030"/>
                <a:gridCol w="3169611"/>
              </a:tblGrid>
              <a:tr h="179070"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Уровень</a:t>
                      </a: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Кол-во баллов</a:t>
                      </a: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179070"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Высокий</a:t>
                      </a: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0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2,0 – 1,81 балл</a:t>
                      </a: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179070"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Выше среднего</a:t>
                      </a: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0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1,8 – 1,41 балл</a:t>
                      </a: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179070"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Средний</a:t>
                      </a: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0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1,4 – 1,01 балл</a:t>
                      </a: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179070"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Ниже среднего</a:t>
                      </a: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0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1,0 – 0,61 балл</a:t>
                      </a: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179070"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Низкий</a:t>
                      </a: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0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0,6 – 0 балл</a:t>
                      </a:r>
                    </a:p>
                  </a:txBody>
                  <a:tcPr marL="68580" marR="6858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" name="Текст. поле 15"/>
          <p:cNvSpPr txBox="1"/>
          <p:nvPr/>
        </p:nvSpPr>
        <p:spPr>
          <a:xfrm>
            <a:off x="2071598" y="718663"/>
            <a:ext cx="3277536" cy="1189235"/>
          </a:xfrm>
          <a:prstGeom prst="rect">
            <a:avLst/>
          </a:prstGeom>
          <a:solidFill>
            <a:schemeClr val="accent1"/>
          </a:solidFill>
        </p:spPr>
        <p:txBody>
          <a:bodyPr wrap="square" rtlCol="0">
            <a:spAutoFit/>
          </a:bodyPr>
          <a:lstStyle/>
          <a:p>
            <a:r>
              <a:rPr lang="ru-RU" b="1">
                <a:solidFill>
                  <a:schemeClr val="bg1"/>
                </a:solidFill>
              </a:rPr>
              <a:t>Пример:</a:t>
            </a:r>
          </a:p>
          <a:p>
            <a:r>
              <a:rPr lang="ru-RU" b="1">
                <a:solidFill>
                  <a:schemeClr val="bg1"/>
                </a:solidFill>
              </a:rPr>
              <a:t> </a:t>
            </a:r>
          </a:p>
          <a:p>
            <a:r>
              <a:rPr lang="ru-RU" b="1">
                <a:solidFill>
                  <a:schemeClr val="bg1"/>
                </a:solidFill>
              </a:rPr>
              <a:t>результаты МК учителей Географии - 59 чел.</a:t>
            </a:r>
            <a:endParaRPr lang="en-US" b="1">
              <a:solidFill>
                <a:schemeClr val="bg1"/>
              </a:solidFill>
            </a:endParaRPr>
          </a:p>
        </p:txBody>
      </p:sp>
      <p:graphicFrame>
        <p:nvGraphicFramePr>
          <p:cNvPr id="29" name="Таблица 28"/>
          <p:cNvGraphicFramePr/>
          <p:nvPr/>
        </p:nvGraphicFramePr>
        <p:xfrm>
          <a:off x="2071595" y="3978722"/>
          <a:ext cx="9544857" cy="2032000"/>
        </p:xfrm>
        <a:graphic>
          <a:graphicData uri="http://schemas.openxmlformats.org/drawingml/2006/table">
            <a:tbl>
              <a:tblPr firstRow="1" firstCol="1" bandRow="1"/>
              <a:tblGrid>
                <a:gridCol w="2728004"/>
                <a:gridCol w="1313462"/>
                <a:gridCol w="1415300"/>
                <a:gridCol w="1571353"/>
                <a:gridCol w="1258125"/>
                <a:gridCol w="1258613"/>
              </a:tblGrid>
              <a:tr h="254000"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solidFill>
                            <a:schemeClr val="bg1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Учителя географии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u="none" strike="noStrike">
                          <a:solidFill>
                            <a:schemeClr val="bg1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2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u="none" strike="noStrike">
                          <a:solidFill>
                            <a:schemeClr val="bg1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1,8-1,99</a:t>
                      </a:r>
                      <a:endParaRPr lang="en-US" sz="1200" b="1" i="0" u="none" strike="noStrike">
                        <a:solidFill>
                          <a:schemeClr val="bg1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u="none" strike="noStrike">
                          <a:solidFill>
                            <a:schemeClr val="bg1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1,6-1,79</a:t>
                      </a:r>
                      <a:endParaRPr lang="ru-RU" sz="1200" b="1" i="0" u="none" strike="noStrike">
                        <a:solidFill>
                          <a:schemeClr val="bg1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u="none" strike="noStrike">
                          <a:solidFill>
                            <a:schemeClr val="bg1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1,4-1,59</a:t>
                      </a:r>
                      <a:endParaRPr lang="ru-RU" sz="1200" b="1" i="0" u="none" strike="noStrike">
                        <a:solidFill>
                          <a:schemeClr val="bg1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C00000"/>
                    </a:solidFill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100" b="1" i="0" u="none" strike="noStrike">
                          <a:solidFill>
                            <a:schemeClr val="bg1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&lt;1,4</a:t>
                      </a:r>
                      <a:endParaRPr lang="ru-RU" sz="1200" b="1" i="0" u="none" strike="noStrike">
                        <a:solidFill>
                          <a:schemeClr val="bg1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C00000"/>
                    </a:solidFill>
                  </a:tcPr>
                </a:tc>
              </a:tr>
              <a:tr h="254000"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целеполагание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11,2%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37%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8,4%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6,4%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37%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54000"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технологическая 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3,2%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40,3%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14,6%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29%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12,9%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254000"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оценочная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4,7%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64,5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18,2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7,9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4,7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мотивационная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36,5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44,4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11,3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1,5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6,3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методическая 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8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46,7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30,9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8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6,4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коммуникативная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19,3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48,3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92D050"/>
                    </a:solidFill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16,4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8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8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254000">
                <a:tc>
                  <a:txBody>
                    <a:bodyPr lIns="68580" tIns="0" rIns="68580" bIns="0"/>
                    <a:lstStyle/>
                    <a:p>
                      <a:pPr marL="0" marR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ИКТ компетенция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0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33,3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38,2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22,2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68580" tIns="0" rIns="68580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200" b="1" i="0" u="none" strike="noStrike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6,3</a:t>
                      </a:r>
                    </a:p>
                  </a:txBody>
                  <a:tcPr marL="68580" marR="68580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83" name="Таблица 82"/>
          <p:cNvGraphicFramePr>
            <a:graphicFrameLocks noGrp="1"/>
          </p:cNvGraphicFramePr>
          <p:nvPr/>
        </p:nvGraphicFramePr>
        <p:xfrm>
          <a:off x="2071599" y="2600960"/>
          <a:ext cx="9544857" cy="828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3081"/>
                <a:gridCol w="1193081"/>
                <a:gridCol w="1193081"/>
                <a:gridCol w="1193081"/>
                <a:gridCol w="1193081"/>
                <a:gridCol w="1193081"/>
                <a:gridCol w="1193081"/>
                <a:gridCol w="119329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Компетенции</a:t>
                      </a:r>
                      <a:endParaRPr lang="en-US" sz="1200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Целеполаг.</a:t>
                      </a:r>
                      <a:endParaRPr lang="en-US" sz="1100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Технолог.</a:t>
                      </a:r>
                      <a:endParaRPr lang="en-US" sz="1100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Оценочная</a:t>
                      </a:r>
                      <a:endParaRPr lang="en-US" sz="1100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Мотивац.</a:t>
                      </a:r>
                      <a:endParaRPr lang="en-US" sz="1100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Методич.</a:t>
                      </a:r>
                      <a:endParaRPr lang="en-US" sz="1100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Коммникат.</a:t>
                      </a:r>
                      <a:endParaRPr lang="en-US" sz="1100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ИКТ</a:t>
                      </a:r>
                      <a:endParaRPr lang="en-US" sz="1100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Учителя Географии</a:t>
                      </a:r>
                      <a:endParaRPr lang="en-US" sz="1200" b="1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1,63</a:t>
                      </a:r>
                      <a:endParaRPr lang="en-US" sz="1200" b="1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1,79</a:t>
                      </a:r>
                      <a:endParaRPr lang="en-US" sz="1200" b="1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1,87</a:t>
                      </a:r>
                      <a:endParaRPr lang="en-US" sz="1200" b="1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1,78</a:t>
                      </a:r>
                      <a:endParaRPr lang="en-US" sz="1200" b="1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1,78</a:t>
                      </a:r>
                      <a:endParaRPr lang="en-US" sz="1200" b="1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1,69</a:t>
                      </a:r>
                      <a:endParaRPr lang="en-US" sz="1200" b="1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1,66</a:t>
                      </a:r>
                      <a:endParaRPr lang="en-US" sz="1200" b="1"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/>
          <p:nvPr/>
        </p:nvGraphicFramePr>
        <p:xfrm>
          <a:off x="1828060" y="927047"/>
          <a:ext cx="4353348" cy="5186785"/>
        </p:xfrm>
        <a:graphic>
          <a:graphicData uri="http://schemas.openxmlformats.org/drawingml/2006/table">
            <a:tbl>
              <a:tblPr firstRow="1" firstCol="1" bandRow="1"/>
              <a:tblGrid>
                <a:gridCol w="3458333"/>
                <a:gridCol w="895015"/>
              </a:tblGrid>
              <a:tr h="431905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Формирование универсальных учебных </a:t>
                      </a: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действий</a:t>
                      </a: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1,65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3180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Применение технологи</a:t>
                      </a:r>
                      <a:r>
                        <a:rPr lang="ru-RU"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и</a:t>
                      </a: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 саморазвития личности для адресной работы </a:t>
                      </a: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с различными контингентами учащихся </a:t>
                      </a: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1,58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43467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Применение технологии учета и развития параметров индивидуального стиля учебной деятельности ученика (ИСУД) </a:t>
                      </a: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для адресной работы с различными контингентами учащихся</a:t>
                      </a: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1,68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Применение коллективных способов обучения (КСО)</a:t>
                      </a: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для адресной работы с различными контингентами учащихся</a:t>
                      </a: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1,65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640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Применение технологии проблемного обучения</a:t>
                      </a: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для адресной работы с различными контингентами учащихся</a:t>
                      </a: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1,76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Применение технологии развития критического мышления через чтение и письмо (ТРКМЧП) для адресной работы с различными контингентами учащихся</a:t>
                      </a: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1,83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0640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Применение технологии портфолио</a:t>
                      </a:r>
                    </a:p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для адресной работы с различными контингентами учащихся</a:t>
                      </a: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1,67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Применение технологии проектного обучения для адресной работы с различными контингентами учащихся</a:t>
                      </a: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1,66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" name="Текст. поле 18"/>
          <p:cNvSpPr txBox="1"/>
          <p:nvPr/>
        </p:nvSpPr>
        <p:spPr>
          <a:xfrm>
            <a:off x="1828060" y="376767"/>
            <a:ext cx="4353348" cy="518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>
                <a:solidFill>
                  <a:srgbClr val="C00000"/>
                </a:solidFill>
              </a:rPr>
              <a:t>Технологическая компетенция учителей географии</a:t>
            </a:r>
            <a:endParaRPr lang="en-US" sz="1400" b="1">
              <a:solidFill>
                <a:srgbClr val="C00000"/>
              </a:solidFill>
            </a:endParaRPr>
          </a:p>
        </p:txBody>
      </p:sp>
      <p:graphicFrame>
        <p:nvGraphicFramePr>
          <p:cNvPr id="20" name="Таблица 19"/>
          <p:cNvGraphicFramePr/>
          <p:nvPr/>
        </p:nvGraphicFramePr>
        <p:xfrm>
          <a:off x="6520407" y="927047"/>
          <a:ext cx="5361486" cy="5243339"/>
        </p:xfrm>
        <a:graphic>
          <a:graphicData uri="http://schemas.openxmlformats.org/drawingml/2006/table">
            <a:tbl>
              <a:tblPr firstRow="1" firstCol="1" bandRow="1"/>
              <a:tblGrid>
                <a:gridCol w="4386722"/>
                <a:gridCol w="974764"/>
              </a:tblGrid>
              <a:tr h="70993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Использует конструктивные воспитательные усилия родителей (законных представителей) воспитанников и обучающихся, помогает семье в решении вопросов воспитания ребенка</a:t>
                      </a: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1,82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47819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Умеет формировать толерантность и навыки поведения в изменяющейся поликультурной среде</a:t>
                      </a: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1,88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87630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Владеет навыками планирования совместной деятельности, способами активизации родителей и обучающихся, навыками организации и проведении дискуссии, обсуждения и других активных форм взаимодействия.</a:t>
                      </a: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1,70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Владеет способами организации конструктивного взаимодействия детей в разных видах деятельности, создает условия для свободного выбора детьми деятельности, участников совместной деятельности, материалов</a:t>
                      </a:r>
                      <a:endParaRPr sz="1200" b="1" i="1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1,65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0640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Создает детско-взрослую общность воспитанников, обучающихся, их родителей (законных представителей) и педагогических работников</a:t>
                      </a:r>
                      <a:endParaRPr sz="1200" b="1" i="1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1,82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Владеет способами взаимодействия с другими педагогическими работниками, специалистами ОУ.</a:t>
                      </a:r>
                      <a:endParaRPr sz="1200" b="1" i="1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1,86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0640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Владеет технологиями диагностики причин конфликтных ситуаций, их профилактики и разрешения</a:t>
                      </a:r>
                      <a:endParaRPr sz="1200" b="1" i="1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1,87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solidFill>
                      <a:srgbClr val="92D050"/>
                    </a:solidFill>
                  </a:tcPr>
                </a:tc>
              </a:tr>
              <a:tr h="406400"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sz="12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Владение ораторским искусством, грамотностью устной и письменной речи, публичным представлением результатов своей работы, отбором оптимальных форм и методов самопрезентации</a:t>
                      </a:r>
                      <a:endParaRPr sz="1200" b="1" i="1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  <a:tc>
                  <a:txBody>
                    <a:bodyPr lIns="73025" tIns="0" rIns="73025" bIns="0"/>
                    <a:lstStyle/>
                    <a:p>
                      <a:pPr marL="0" marR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600" b="1" i="0" u="none" strike="noStrike">
                          <a:solidFill>
                            <a:srgbClr val="002060"/>
                          </a:solidFill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1,73</a:t>
                      </a:r>
                      <a:endParaRPr sz="1600" b="1" i="0" u="none" strike="noStrike">
                        <a:solidFill>
                          <a:srgbClr val="002060"/>
                        </a:solidFill>
                        <a:latin typeface="Arial" pitchFamily="34" charset="0" panose="020B0604020202020204"/>
                        <a:ea typeface="Arial" pitchFamily="34" charset="0" panose="020B0604020202020204"/>
                        <a:cs typeface="Arial" pitchFamily="34" charset="0" panose="020B0604020202020204"/>
                      </a:endParaRPr>
                    </a:p>
                  </a:txBody>
                  <a:tcPr marL="73025" marR="73025" marT="0" marB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  <a:lnTlToBr w="6350">
                      <a:noFill/>
                    </a:lnTlToBr>
                    <a:lnBlToTr w="6350"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" name="Текст. поле 18"/>
          <p:cNvSpPr txBox="1"/>
          <p:nvPr/>
        </p:nvSpPr>
        <p:spPr>
          <a:xfrm>
            <a:off x="6730260" y="376767"/>
            <a:ext cx="4353348" cy="5185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>
                <a:solidFill>
                  <a:srgbClr val="C00000"/>
                </a:solidFill>
              </a:rPr>
              <a:t>Коммуникативная  компетенция учителей географии</a:t>
            </a:r>
            <a:endParaRPr lang="en-US" sz="1400" b="1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12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06682" y="1010412"/>
          <a:ext cx="11978636" cy="57181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45349"/>
                <a:gridCol w="619760"/>
                <a:gridCol w="9113527"/>
              </a:tblGrid>
              <a:tr h="33430"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Компонент компетенции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Проверяемое умение 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71065">
                <a:tc rowSpan="2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Понимает роль целеполагания в образован.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Знает способы постановки целей и задач деятельности, в том числе с учетом индивидуализации и дифференциации</a:t>
                      </a:r>
                      <a:endParaRPr lang="ru-RU" sz="1600" b="1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5385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Умение ставить цели и задачи в соответствии с возрастными и индивидуальными особенностями обучающихся</a:t>
                      </a:r>
                      <a:endParaRPr lang="ru-RU" sz="1600" b="1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84990">
                <a:tc rowSpan="4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Знает способы постановки целей и задач деятельности, в том числе с учетом индивидуализации и дифференциации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Умение перевести тему занятия в педагогическую задачу</a:t>
                      </a:r>
                      <a:endParaRPr lang="ru-RU" sz="1600" b="1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8499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Умение перевести тему занятия в педагогическую задачу</a:t>
                      </a:r>
                      <a:endParaRPr lang="ru-RU" sz="1600" b="1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326001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5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Умение формулировать и декомпозировать цели изучения дисциплины... темы, занятия, переводить их в учебные задачи с учетом нормативных требований, индивидуализации и дифференциации учебного процесса</a:t>
                      </a:r>
                      <a:endParaRPr lang="ru-RU" sz="1600" b="1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326001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6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……………………………….</a:t>
                      </a:r>
                      <a:endParaRPr lang="ru-RU" sz="1600" b="1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02205">
                <a:tc rowSpan="4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Умеет применять методы диагностики и прогнозирования для постановки цели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12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Умение подбирать обобщенные цели для учебного задания</a:t>
                      </a:r>
                      <a:endParaRPr lang="ru-RU" sz="1600" b="1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3663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13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Умение применять методы диагностики и прогнозирования для постановки целей</a:t>
                      </a:r>
                      <a:endParaRPr lang="ru-RU" sz="1600" b="1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20549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14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Умение разработать собственную программу, методические и дидактические материалы в соответствии с  целью профессионального развития</a:t>
                      </a:r>
                      <a:endParaRPr lang="ru-RU" sz="1600" b="1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33249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15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…………………………………</a:t>
                      </a:r>
                      <a:endParaRPr lang="ru-RU" sz="1600" b="1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19420">
                <a:tc rowSpan="4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r>
                        <a:rPr lang="ru-RU" sz="1600" dirty="0">
                          <a:effectLst/>
                        </a:rPr>
                        <a:t>Умеет применять методы, приемы и технологии обучения целеполаганию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r>
                        <a:rPr lang="ru-RU" sz="1600">
                          <a:effectLst/>
                        </a:rPr>
                        <a:t>18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r>
                        <a:rPr lang="ru-RU" sz="1600" b="1" dirty="0">
                          <a:effectLst/>
                        </a:rPr>
                        <a:t>Умение организовать учебную деятельность обучающихся  в соответствии с целью</a:t>
                      </a:r>
                      <a:endParaRPr lang="ru-RU" sz="1600" b="1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1942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r>
                        <a:rPr lang="ru-RU" sz="1600">
                          <a:effectLst/>
                        </a:rPr>
                        <a:t>19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r>
                        <a:rPr lang="ru-RU" sz="1600" b="1" dirty="0">
                          <a:effectLst/>
                        </a:rPr>
                        <a:t>Умение вовлечь обучающихся в процесс формулирования целей и задач</a:t>
                      </a:r>
                      <a:endParaRPr lang="ru-RU" sz="1600" b="1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1942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r>
                        <a:rPr lang="ru-RU" sz="1600">
                          <a:effectLst/>
                        </a:rPr>
                        <a:t>22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r>
                        <a:rPr lang="ru-RU" sz="1600" b="1" dirty="0">
                          <a:effectLst/>
                        </a:rPr>
                        <a:t>Умение создавать ситуации, обеспечивающие успех в реализации целей</a:t>
                      </a:r>
                      <a:endParaRPr lang="ru-RU" sz="1600" b="1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8828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r>
                        <a:rPr lang="ru-RU" sz="1600" dirty="0">
                          <a:effectLst/>
                        </a:rPr>
                        <a:t>23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r>
                        <a:rPr lang="ru-RU" sz="1600" b="1" dirty="0">
                          <a:effectLst/>
                        </a:rPr>
                        <a:t>Умение разрабатывать и реализовывать индивидуальные образовательные маршруты для достижения цели</a:t>
                      </a:r>
                      <a:endParaRPr lang="ru-RU" sz="1600" b="1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0" name="Заголовок 1"/>
          <p:cNvSpPr>
            <a:spLocks noGrp="1" noEditPoints="1"/>
          </p:cNvSpPr>
          <p:nvPr>
            <p:ph type="title"/>
          </p:nvPr>
        </p:nvSpPr>
        <p:spPr>
          <a:xfrm>
            <a:off x="2457450" y="136516"/>
            <a:ext cx="9124950" cy="43244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Пример:</a:t>
            </a:r>
            <a:r>
              <a:rPr lang="en-US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 </a:t>
            </a:r>
            <a:r>
              <a:rPr lang="ru-RU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      </a:t>
            </a:r>
            <a:r>
              <a:rPr lang="ru-RU" sz="2400" b="1" dirty="0">
                <a:solidFill>
                  <a:srgbClr val="86000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Структура теста «Компетенция целеполагания»</a:t>
            </a:r>
            <a:endParaRPr lang="ru-RU" dirty="0">
              <a:solidFill>
                <a:srgbClr val="860000"/>
              </a:solidFill>
              <a:latin typeface="Arial" pitchFamily="34" charset="0" panose="020B0604020202020204"/>
              <a:cs typeface="Arial" pitchFamily="34" charset="0" panose="020B0604020202020204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90782" y="1"/>
            <a:ext cx="1036826" cy="101041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ru-RU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13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41766" y="637962"/>
          <a:ext cx="11908466" cy="6164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90233"/>
                <a:gridCol w="551566"/>
                <a:gridCol w="9466667"/>
              </a:tblGrid>
              <a:tr h="33430"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Компонент компетенции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Проверяемое умение 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71065">
                <a:tc rowSpan="4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Формирование универсальных учебных 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действий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Times New Roman" pitchFamily="18" charset="0" panose="02020603050405020304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</a:t>
                      </a:r>
                      <a:endParaRPr lang="ru-RU" sz="1467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marL="101600" marR="99060"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itchFamily="18" charset="0" panose="02020603050405020304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Умение определять подход в обучении для формирования универсальных учебных действий учащихся в соответствии с требованиями ФГОС общего образования.</a:t>
                      </a:r>
                      <a:endParaRPr lang="ru-RU" sz="14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5385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2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marL="101600" marR="99060"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Умение осуществлять отбор  технологических задач  при проектировании образовательного процесса с учетом  демонстрации учащимися высоких предметных результатов и интереса к учебному предмету.</a:t>
                      </a:r>
                      <a:endParaRPr lang="ru-RU" sz="14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5385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3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marL="101600" marR="99060"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У</a:t>
                      </a: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мение осуществлять отбор технологических задач  при проектировании образовательного процесса с учетом  демонстрации учащимися отсутствия интереса к учебному предмету.</a:t>
                      </a:r>
                    </a:p>
                  </a:txBody>
                  <a:tcPr marL="0" marR="0" marT="0" marB="0"/>
                </a:tc>
              </a:tr>
              <a:tr h="15385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4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marL="101600" marR="99060"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Умение выделять критерии для оценки урока (занятия) с позиции владения педагогом  современными технологиями.</a:t>
                      </a:r>
                      <a:endParaRPr lang="ru-RU" sz="14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84990">
                <a:tc rowSpan="4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Применение технология саморазвития личности для адресной работы 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с различными контингентами учащихся 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5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marL="101600" marR="99060"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Умение определять цель технологии саморазвития личности</a:t>
                      </a:r>
                      <a:endParaRPr lang="ru-RU" sz="14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8499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6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marL="101600" marR="99060"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Умение выделять принципиальное отличие технологии саморазвития личности от традиционного подхода к обучению</a:t>
                      </a:r>
                      <a:endParaRPr lang="ru-RU" sz="14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8499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7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marL="101600" marR="99060"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Умение давать характеристику основным положениям технологии саморазвития личности</a:t>
                      </a:r>
                      <a:endParaRPr lang="ru-RU" sz="14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07659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8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marL="101600" marR="99060"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Умение определять направленность профессиональной деятельности учителя, реализующего технологию саморазвития личности</a:t>
                      </a:r>
                      <a:endParaRPr lang="ru-RU" sz="14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02205">
                <a:tc rowSpan="4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Применение коллективных способов обучения (КСО)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9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marL="101600" marR="99060"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Умение определять цель технологии КСО</a:t>
                      </a:r>
                      <a:endParaRPr lang="ru-RU" sz="14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0220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10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marL="101600" marR="99060"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Умение выделять принципиальное отличие технологии КСО от традиционного подхода к обучению</a:t>
                      </a:r>
                      <a:endParaRPr lang="ru-RU" sz="14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0220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11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marL="101600" marR="99060"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Умение давать характеристику основным положениям технологии  КСО</a:t>
                      </a:r>
                      <a:endParaRPr lang="ru-RU" sz="14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3663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12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marL="101600" marR="99060"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Умение определять основную роль учителя на уроке (занятии) с применением технологии КСО</a:t>
                      </a:r>
                      <a:endParaRPr lang="ru-RU" sz="14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36635"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………………………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1333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………………………………..</a:t>
                      </a:r>
                    </a:p>
                  </a:txBody>
                  <a:tcPr marL="0" marR="0" marT="0" marB="0"/>
                </a:tc>
              </a:tr>
              <a:tr h="136635">
                <a:tc rowSpan="2">
                  <a:txBody>
                    <a:bodyPr lIns="0" tIns="0" rIns="0" bIns="0"/>
                    <a:lstStyle/>
                    <a:p>
                      <a:pPr marL="0" marR="0" indent="0" algn="l" defTabSz="105160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ct val="100000"/>
                        <a:buFontTx/>
                        <a:buNone/>
                      </a:pPr>
                      <a:r>
                        <a:rPr lang="ru-RU" sz="1467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Применение технологии проблемного обучения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29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marL="101600" marR="99060" algn="just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Умение определять цель технологии проблемного обучения</a:t>
                      </a:r>
                      <a:endParaRPr lang="ru-RU" sz="14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3663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30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1333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Умение выстраивать алгоритм деятельности учителя при реализации проблемного обучения</a:t>
                      </a:r>
                      <a:endParaRPr lang="ru-RU" sz="14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10" name="Заголовок 1"/>
          <p:cNvSpPr>
            <a:spLocks noGrp="1" noEditPoints="1"/>
          </p:cNvSpPr>
          <p:nvPr>
            <p:ph type="title"/>
          </p:nvPr>
        </p:nvSpPr>
        <p:spPr>
          <a:xfrm>
            <a:off x="2238375" y="136516"/>
            <a:ext cx="9344025" cy="43244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Пример:</a:t>
            </a:r>
            <a:r>
              <a:rPr lang="en-US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 </a:t>
            </a:r>
            <a:r>
              <a:rPr lang="ru-RU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      </a:t>
            </a:r>
            <a:r>
              <a:rPr lang="ru-RU" sz="2400" b="1" dirty="0">
                <a:solidFill>
                  <a:srgbClr val="86000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Структура теста «Технологическая компетенция»</a:t>
            </a:r>
            <a:endParaRPr lang="ru-RU" dirty="0">
              <a:solidFill>
                <a:srgbClr val="860000"/>
              </a:solidFill>
              <a:latin typeface="Arial" pitchFamily="34" charset="0" panose="020B0604020202020204"/>
              <a:cs typeface="Arial" pitchFamily="34" charset="0" panose="020B0604020202020204"/>
            </a:endParaRPr>
          </a:p>
        </p:txBody>
      </p:sp>
      <p:pic>
        <p:nvPicPr>
          <p:cNvPr id="3" name="Ссылка на слайд 2"/>
          <p:cNvPicPr>
            <a:picLocks noGrp="1" noRot="1" noChangeAspect="1" noMove="1" noResize="1" noEditPoints="1" noAdjustHandles="1" noChangeArrowheads="1" noChangeShapeType="1"/>
          </p:cNvPicPr>
          <p:nvPr/>
        </p:nvPicPr>
        <p:blipFill>
          <a:blip r:embed="rId1"/>
          <a:srcRect/>
          <a:stretch>
            <a:fillRect/>
          </a:stretch>
        </p:blipFill>
        <p:spPr>
          <a:xfrm>
            <a:off x="-4009656" y="-466936"/>
            <a:ext cx="3048000" cy="1714500"/>
          </a:xfrm>
          <a:prstGeom prst="rect">
            <a:avLst/>
          </a:prstGeom>
          <a:ln w="3175">
            <a:solidFill>
              <a:prstClr val="ltGray"/>
            </a:solidFill>
          </a:ln>
        </p:spPr>
      </p:pic>
      <p:sp>
        <p:nvSpPr>
          <p:cNvPr id="2" name="Овал 1"/>
          <p:cNvSpPr/>
          <p:nvPr/>
        </p:nvSpPr>
        <p:spPr>
          <a:xfrm>
            <a:off x="190782" y="1"/>
            <a:ext cx="1036826" cy="101041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2381250" y="136516"/>
            <a:ext cx="9201150" cy="43244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Пример:</a:t>
            </a:r>
            <a:r>
              <a:rPr lang="en-US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     </a:t>
            </a:r>
            <a:r>
              <a:rPr lang="ru-RU" sz="2400" b="1" dirty="0">
                <a:solidFill>
                  <a:srgbClr val="86000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Структура теста «Методическая компетенция»</a:t>
            </a:r>
            <a:endParaRPr lang="ru-RU" dirty="0">
              <a:solidFill>
                <a:srgbClr val="860000"/>
              </a:solidFill>
              <a:latin typeface="Arial" pitchFamily="34" charset="0" panose="020B0604020202020204"/>
              <a:cs typeface="Arial" pitchFamily="34" charset="0" panose="020B0604020202020204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90782" y="762000"/>
          <a:ext cx="11978642" cy="60960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8527"/>
                <a:gridCol w="558348"/>
                <a:gridCol w="9051767"/>
              </a:tblGrid>
              <a:tr h="87348"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Компетенция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№ 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Проверяемое умение 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32446">
                <a:tc rowSpan="5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Владение методами диагностики и мониторинга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Умение отбирать диагностический инструментарий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77543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Умение определять цель мониторингового исследования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4478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Умение при проектировании своей системы мониторинга четко определить предмет исследования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32446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4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провести самоанализ учебного занятия</a:t>
                      </a:r>
                    </a:p>
                  </a:txBody>
                  <a:tcPr marL="0" marR="0" marT="0" marB="0"/>
                </a:tc>
              </a:tr>
              <a:tr h="132446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Умение отобрать критерии оценки мероприятия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77543">
                <a:tc rowSpan="5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Разработка и реализация программ и планов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6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Умение оценивать планы воспитательной работы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77543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7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Умение отбирать критерии оценки рабочей программы 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22264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Знание требований к программе внеурочной деятельности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22264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9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Владение технологией конструирования образовательного процесса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40012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10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Умение разрабатывать индивидуальный образовательный маршрут обучающегося (умение выделить основания проектирования ИОМ)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403029">
                <a:tc rowSpan="5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chemeClr val="bg1"/>
                          </a:solidFill>
                          <a:effectLst/>
                        </a:rPr>
                        <a:t>Владение формами и методами</a:t>
                      </a:r>
                      <a:endParaRPr lang="ru-RU" sz="1600">
                        <a:solidFill>
                          <a:schemeClr val="bg1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11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Умение отобрать методы анализа и выяснения причин снижения результативности участия обучающихся в конкурсных мероприятиях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448127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12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Умение отобрать активные и интерактивные методы, способствующие овладению обучающимися способами познавательной деятельности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357932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13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Умение организовать работу по разработке и реализации инновационного проекта (знание алгоритма) 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22264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14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Умение применять методы проблемного обучения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77543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15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Понимание места рефлексии в формировании УУД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312835"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Умение обобщать опыт и создавать методический продукт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16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</a:rPr>
                        <a:t>Понимание предназначения обобщения педагогического опыта и умение определить цель данной работы</a:t>
                      </a:r>
                      <a:endParaRPr lang="ru-RU" sz="1600" b="1" dirty="0">
                        <a:solidFill>
                          <a:srgbClr val="002060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14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190782" y="1"/>
            <a:ext cx="1036826" cy="101041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ru-RU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</p:nvPr>
        </p:nvGraphicFramePr>
        <p:xfrm>
          <a:off x="190782" y="970344"/>
          <a:ext cx="11927839" cy="58310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2598"/>
                <a:gridCol w="538717"/>
                <a:gridCol w="8846524"/>
              </a:tblGrid>
              <a:tr h="78693">
                <a:tc>
                  <a:txBody>
                    <a:bodyPr lIns="17713" tIns="0" rIns="17713" bIns="0"/>
                    <a:lstStyle/>
                    <a:p>
                      <a:pPr defTabSz="1625600"/>
                      <a:r>
                        <a:rPr lang="ru-RU" sz="1600">
                          <a:effectLst/>
                        </a:rPr>
                        <a:t>Компетенция (трудовая функция)</a:t>
                      </a:r>
                      <a:endParaRPr lang="ru-RU" sz="1600">
                        <a:effectLst/>
                        <a:latin typeface="Times New Roman" pitchFamily="18" charset="0" panose="02020603050405020304"/>
                        <a:ea typeface="Times New Roman" pitchFamily="18" charset="0" panose="02020603050405020304"/>
                      </a:endParaRP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defTabSz="1625600"/>
                      <a:r>
                        <a:rPr lang="ru-RU" sz="1600">
                          <a:effectLst/>
                        </a:rPr>
                        <a:t>№ </a:t>
                      </a:r>
                      <a:endParaRPr lang="ru-RU" sz="1600">
                        <a:effectLst/>
                        <a:latin typeface="Times New Roman" pitchFamily="18" charset="0" panose="02020603050405020304"/>
                        <a:ea typeface="Times New Roman" pitchFamily="18" charset="0" panose="02020603050405020304"/>
                      </a:endParaRP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defTabSz="1625600"/>
                      <a:r>
                        <a:rPr lang="ru-RU" sz="1600" dirty="0">
                          <a:effectLst/>
                        </a:rPr>
                        <a:t>Проверяемое умение</a:t>
                      </a:r>
                      <a:endParaRPr lang="ru-RU" sz="1600" dirty="0">
                        <a:effectLst/>
                        <a:latin typeface="Times New Roman" pitchFamily="18" charset="0" panose="02020603050405020304"/>
                        <a:ea typeface="Times New Roman" pitchFamily="18" charset="0" panose="02020603050405020304"/>
                      </a:endParaRPr>
                    </a:p>
                  </a:txBody>
                  <a:tcPr marL="17713" marR="17713" marT="0" marB="0"/>
                </a:tc>
              </a:tr>
              <a:tr h="236078">
                <a:tc rowSpan="4"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Формирование мотивации к обучению (обучение)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2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500" b="1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Владение формами и методами обучения, формирование мотивации к обучению, в том числе в том числе с особыми потребностями в образовании – академически одаренных обучающихся</a:t>
                      </a:r>
                    </a:p>
                  </a:txBody>
                  <a:tcPr marL="17713" marR="17713" marT="0" marB="0"/>
                </a:tc>
              </a:tr>
              <a:tr h="15738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5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500" b="1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Владение формами и методами обучения, в том числе, выходящими за рамки учебных занятий  при освоении новой темы</a:t>
                      </a:r>
                    </a:p>
                  </a:txBody>
                  <a:tcPr marL="17713" marR="17713" marT="0" marB="0"/>
                </a:tc>
              </a:tr>
              <a:tr h="15738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7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500" b="1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Владение формами и методами обучения, в том числе, выходящими за рамки учебных занятий  при освоении нового предмета </a:t>
                      </a:r>
                    </a:p>
                  </a:txBody>
                  <a:tcPr marL="17713" marR="17713" marT="0" marB="0"/>
                </a:tc>
              </a:tr>
              <a:tr h="236078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8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500" b="1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........................................</a:t>
                      </a:r>
                    </a:p>
                  </a:txBody>
                  <a:tcPr marL="17713" marR="17713" marT="0" marB="0"/>
                </a:tc>
              </a:tr>
              <a:tr h="236078">
                <a:tc rowSpan="2"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Развитие у обучающихся познавательной активности, самостоятельности, инициативы и </a:t>
                      </a:r>
                      <a:r>
                        <a:rPr lang="ru-RU" sz="1400" dirty="0" err="1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др</a:t>
                      </a:r>
                      <a:r>
                        <a:rPr lang="ru-RU" sz="1400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…..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10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500" b="1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Освоение и применение психолого-педагогических технологий, необходимых для адресной работы с различными контингентами учащихся – с высоким уровнем социальной мотивации </a:t>
                      </a:r>
                    </a:p>
                  </a:txBody>
                  <a:tcPr marL="17713" marR="17713" marT="0" marB="0"/>
                </a:tc>
              </a:tr>
              <a:tr h="328297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19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500" b="1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Освоение и применение психолого-педагогических технологий, необходимых для адресной работы с различными контингентами учащихся – с низким уровнем социальной активности </a:t>
                      </a:r>
                    </a:p>
                  </a:txBody>
                  <a:tcPr marL="17713" marR="17713" marT="0" marB="0"/>
                </a:tc>
              </a:tr>
              <a:tr h="157385">
                <a:tc rowSpan="3"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Освоение и применение психолого-педагогических технологий (в том числе инклюзивных),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500" b="1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Умение оказывать адресную помощь обучающимся особой категории – мигранты, переселенцы, дети в сложных социальных контекстах </a:t>
                      </a:r>
                    </a:p>
                  </a:txBody>
                  <a:tcPr marL="17713" marR="17713" marT="0" marB="0"/>
                </a:tc>
              </a:tr>
              <a:tr h="118039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4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500" b="1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Умение оказывать адресную помощь отстающим в обучении обучающимся </a:t>
                      </a:r>
                    </a:p>
                  </a:txBody>
                  <a:tcPr marL="17713" marR="17713" marT="0" marB="0"/>
                </a:tc>
              </a:tr>
              <a:tr h="321906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12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500" b="1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……………………………………</a:t>
                      </a:r>
                    </a:p>
                  </a:txBody>
                  <a:tcPr marL="17713" marR="17713" marT="0" marB="0"/>
                </a:tc>
              </a:tr>
              <a:tr h="196732">
                <a:tc rowSpan="3"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Разработка и реализация совместно с родителями  программ индивидуального развития ребенка (развитие)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3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500" b="1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Умение осуществлять сотрудничество с родителями в решении учебных и воспитательных задач – мотивации на учебную деятельность </a:t>
                      </a:r>
                    </a:p>
                  </a:txBody>
                  <a:tcPr marL="17713" marR="17713" marT="0" marB="0"/>
                </a:tc>
              </a:tr>
              <a:tr h="196732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6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500" b="1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Умение взаимодействовать с другими специалистами, разрабатывать и реализовывать  программы индивидуального развития средне-мотивированного  ребенка </a:t>
                      </a:r>
                    </a:p>
                  </a:txBody>
                  <a:tcPr marL="17713" marR="17713" marT="0" marB="0"/>
                </a:tc>
              </a:tr>
              <a:tr h="196732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15</a:t>
                      </a:r>
                    </a:p>
                  </a:txBody>
                  <a:tcPr marL="17713" marR="17713" marT="0" marB="0"/>
                </a:tc>
                <a:tc>
                  <a:txBody>
                    <a:bodyPr lIns="17713" tIns="0" rIns="17713" bIns="0"/>
                    <a:lstStyle/>
                    <a:p>
                      <a:pPr algn="l" defTabSz="1625600"/>
                      <a:r>
                        <a:rPr lang="ru-RU" sz="1400" b="1" dirty="0">
                          <a:effectLst/>
                          <a:latin typeface="Arial" pitchFamily="34" charset="0" panose="020B0604020202020204"/>
                          <a:ea typeface="Arial" pitchFamily="34" charset="0" panose="020B0604020202020204"/>
                          <a:cs typeface="Arial" pitchFamily="34" charset="0" panose="020B0604020202020204"/>
                        </a:rPr>
                        <a:t>……………………………….</a:t>
                      </a:r>
                    </a:p>
                  </a:txBody>
                  <a:tcPr marL="17713" marR="17713" marT="0" marB="0"/>
                </a:tc>
              </a:tr>
            </a:tbl>
          </a:graphicData>
        </a:graphic>
      </p:graphicFrame>
      <p:sp>
        <p:nvSpPr>
          <p:cNvPr id="4" name="Номер слайда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>
            <a:spLocks noGrp="1" noEditPoints="1"/>
          </p:cNvSpPr>
          <p:nvPr>
            <p:ph type="title"/>
          </p:nvPr>
        </p:nvSpPr>
        <p:spPr>
          <a:xfrm>
            <a:off x="2686050" y="136516"/>
            <a:ext cx="8896350" cy="43244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Пример:</a:t>
            </a:r>
            <a:r>
              <a:rPr lang="en-US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 </a:t>
            </a:r>
            <a:r>
              <a:rPr lang="ru-RU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    </a:t>
            </a:r>
            <a:r>
              <a:rPr lang="ru-RU" sz="2400" b="1" dirty="0">
                <a:solidFill>
                  <a:srgbClr val="86000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Структура теста «Мотивационная компетенция»</a:t>
            </a:r>
            <a:endParaRPr lang="ru-RU" dirty="0">
              <a:solidFill>
                <a:srgbClr val="860000"/>
              </a:solidFill>
              <a:latin typeface="Arial" pitchFamily="34" charset="0" panose="020B0604020202020204"/>
              <a:cs typeface="Arial" pitchFamily="34" charset="0" panose="020B0604020202020204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90782" y="1"/>
            <a:ext cx="1036826" cy="101041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endParaRPr lang="ru-RU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16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Заголовок 1"/>
          <p:cNvSpPr>
            <a:spLocks noGrp="1" noEditPoints="1"/>
          </p:cNvSpPr>
          <p:nvPr>
            <p:ph type="title"/>
          </p:nvPr>
        </p:nvSpPr>
        <p:spPr>
          <a:xfrm>
            <a:off x="2276475" y="136516"/>
            <a:ext cx="9305925" cy="43244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Пример:</a:t>
            </a:r>
            <a:r>
              <a:rPr lang="en-US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 </a:t>
            </a:r>
            <a:r>
              <a:rPr lang="ru-RU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    </a:t>
            </a:r>
            <a:r>
              <a:rPr lang="ru-RU" sz="2400" b="1" dirty="0">
                <a:solidFill>
                  <a:srgbClr val="86000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Структура теста «коммуникативная компетенция»</a:t>
            </a:r>
            <a:endParaRPr lang="ru-RU" dirty="0">
              <a:solidFill>
                <a:srgbClr val="860000"/>
              </a:solidFill>
              <a:latin typeface="Arial" pitchFamily="34" charset="0" panose="020B0604020202020204"/>
              <a:cs typeface="Arial" pitchFamily="34" charset="0" panose="020B0604020202020204"/>
            </a:endParaRPr>
          </a:p>
        </p:txBody>
      </p:sp>
      <p:sp>
        <p:nvSpPr>
          <p:cNvPr id="3" name="Объект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227024" y="637962"/>
          <a:ext cx="11884702" cy="62697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80432"/>
                <a:gridCol w="448090"/>
                <a:gridCol w="9156180"/>
              </a:tblGrid>
              <a:tr h="33430"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Компонент компетенции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Проверяемое умение 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71065">
                <a:tc rowSpan="2"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b="1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Использует конструктивные воспитательные усилия участников ОП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Умение устанавливать контакты с родителями (законными представителями) воспитанников и обучающихся  </a:t>
                      </a:r>
                    </a:p>
                  </a:txBody>
                  <a:tcPr marL="0" marR="0" marT="0" marB="0"/>
                </a:tc>
              </a:tr>
              <a:tr h="15385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2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выстраивать партнерское взаимодействие с родителями (законными представителями) детей для решения образовательных задач, использовать методы и средства для их психолого-педагогического просвещения</a:t>
                      </a:r>
                    </a:p>
                  </a:txBody>
                  <a:tcPr marL="0" marR="0" marT="0" marB="0"/>
                </a:tc>
              </a:tr>
              <a:tr h="84990">
                <a:tc rowSpan="2"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Владеет навыками планирования совместной деятельности с родителями и детьми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3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вырабатывать стратегию, тактику и технику активного взаимодействия с людьми, организовать их совместную деятельность для достижения социально – значимых целей.</a:t>
                      </a:r>
                    </a:p>
                  </a:txBody>
                  <a:tcPr marL="0" marR="0" marT="0" marB="0"/>
                </a:tc>
              </a:tr>
              <a:tr h="8499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1333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4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1333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организовать и модерировать дискуссию, обсуждение как конструирование нового знания (</a:t>
                      </a:r>
                      <a:r>
                        <a:rPr lang="ru-RU" sz="1400" dirty="0" err="1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проблематизация</a:t>
                      </a: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, делегирование полномочий, оценивание).</a:t>
                      </a:r>
                    </a:p>
                  </a:txBody>
                  <a:tcPr marL="0" marR="0" marT="0" marB="0"/>
                </a:tc>
              </a:tr>
              <a:tr h="102205">
                <a:tc rowSpan="2"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1333"/>
                        </a:spcAft>
                      </a:pPr>
                      <a:r>
                        <a:rPr lang="ru-RU" sz="1467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Владеет способами организации конструктивного взаимодействия детей в разных видах деятельности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1333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5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1333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анализировать реальное состояние дел в учебной группе, поддерживать в детском коллективе деловую, дружелюбную атмосферу.</a:t>
                      </a:r>
                    </a:p>
                  </a:txBody>
                  <a:tcPr marL="0" marR="0" marT="0" marB="0"/>
                </a:tc>
              </a:tr>
              <a:tr h="13663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1333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6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1333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прогнозировать результат и эффективность взаимодействия</a:t>
                      </a:r>
                    </a:p>
                  </a:txBody>
                  <a:tcPr marL="0" marR="0" marT="0" marB="0"/>
                </a:tc>
              </a:tr>
              <a:tr h="136635">
                <a:tc rowSpan="2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Владеет способами взаимодействия с другими педагогическими работниками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7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1333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работать с документацией специалистов ОУ, понимает специфику их работы. Сотрудничать с другими педагогическими работниками и другими специалистами в решении воспитательных задач.</a:t>
                      </a:r>
                    </a:p>
                  </a:txBody>
                  <a:tcPr marL="0" marR="0" marT="0" marB="0"/>
                </a:tc>
              </a:tr>
              <a:tr h="13663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8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1333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устанавливать контакты с иными педагогическими работниками</a:t>
                      </a:r>
                    </a:p>
                  </a:txBody>
                  <a:tcPr marL="0" marR="0" marT="0" marB="0"/>
                </a:tc>
              </a:tr>
              <a:tr h="47028"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…………………..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r>
                        <a:rPr lang="ru-RU" sz="1400" b="1" dirty="0">
                          <a:effectLst/>
                          <a:latin typeface="Calibri" pitchFamily="34" charset="0" panose="020F0502020204030204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…………………………………</a:t>
                      </a:r>
                    </a:p>
                  </a:txBody>
                  <a:tcPr marL="0" marR="0" marT="0" marB="0"/>
                </a:tc>
              </a:tr>
              <a:tr h="119420">
                <a:tc rowSpan="2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Владение ораторским искусством, грамотностью устной и письменной речи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15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Умение презентовать результаты своей работы и работы коллег. Выбирать оптимальные и эффективные формы и методы самопрезентации.</a:t>
                      </a:r>
                    </a:p>
                  </a:txBody>
                  <a:tcPr marL="0" marR="0" marT="0" marB="0"/>
                </a:tc>
              </a:tr>
              <a:tr h="11942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16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Умение использовать невербальные средства общения, нормы речевого этикета в соответствии с конкретной коммуникативной ситуацией</a:t>
                      </a: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2" name="Овал 1"/>
          <p:cNvSpPr/>
          <p:nvPr/>
        </p:nvSpPr>
        <p:spPr>
          <a:xfrm>
            <a:off x="190782" y="1"/>
            <a:ext cx="1036826" cy="101041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r>
            <a:endParaRPr lang="ru-RU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213365" y="637962"/>
          <a:ext cx="11978635" cy="699715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05221"/>
                <a:gridCol w="614325"/>
                <a:gridCol w="9659089"/>
              </a:tblGrid>
              <a:tr h="33430"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Компонент компетенции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Проверяемое умение 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71065">
                <a:tc rowSpan="5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Общепользовательская</a:t>
                      </a:r>
                      <a:r>
                        <a:rPr lang="ru-RU" sz="1600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 ИКТ-компетенция</a:t>
                      </a:r>
                    </a:p>
                  </a:txBody>
                  <a:tcPr marL="0" marR="0" marT="0" marB="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 dirty="0">
                          <a:effectLst/>
                          <a:latin typeface="Times New Roman" pitchFamily="18" charset="0" panose="02020603050405020304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1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работать с файловой системой компьютера с использованием функции поиска файлов</a:t>
                      </a:r>
                    </a:p>
                  </a:txBody>
                  <a:tcPr marT="0" marB="0"/>
                </a:tc>
              </a:tr>
              <a:tr h="17106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Times New Roman" pitchFamily="18" charset="0" panose="02020603050405020304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2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набирать (вводить) текст согласно правилам и форматировать его в соответствии с требованиями</a:t>
                      </a:r>
                    </a:p>
                  </a:txBody>
                  <a:tcPr marT="0" marB="0"/>
                </a:tc>
              </a:tr>
              <a:tr h="17106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3</a:t>
                      </a: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создавать графические схемы, используя возможности текстового редактора</a:t>
                      </a:r>
                    </a:p>
                  </a:txBody>
                  <a:tcPr marT="0" marB="0"/>
                </a:tc>
              </a:tr>
              <a:tr h="17106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4</a:t>
                      </a: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пользоваться нескольким способами для перевода документов в формат PDF</a:t>
                      </a:r>
                    </a:p>
                  </a:txBody>
                  <a:tcPr marT="0" marB="0"/>
                </a:tc>
              </a:tr>
              <a:tr h="15385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5</a:t>
                      </a: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работать с изображениями в редакторе презентационной графики, в том числе умение работать в режиме «Образец слайдов»</a:t>
                      </a:r>
                    </a:p>
                  </a:txBody>
                  <a:tcPr marT="0" marB="0"/>
                </a:tc>
              </a:tr>
              <a:tr h="84990">
                <a:tc rowSpan="4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6</a:t>
                      </a: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обрабатывать данные в электронных таблицах с помощью формул и функций, строить диаграммы</a:t>
                      </a:r>
                    </a:p>
                  </a:txBody>
                  <a:tcPr marT="0" marB="0"/>
                </a:tc>
              </a:tr>
              <a:tr h="8499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7</a:t>
                      </a: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пользоваться программным обеспечением интерактивной доски для сохранения  результатов работы</a:t>
                      </a:r>
                    </a:p>
                  </a:txBody>
                  <a:tcPr marT="0" marB="0"/>
                </a:tc>
              </a:tr>
              <a:tr h="326001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8</a:t>
                      </a: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использовать техническое оборудование (компьютер, документ-камера, сканер, фотоаппарат) для демонстрации (проецирования) материала с непрозрачной поверхности на большой экран</a:t>
                      </a:r>
                    </a:p>
                  </a:txBody>
                  <a:tcPr marT="0" marB="0"/>
                </a:tc>
              </a:tr>
              <a:tr h="326001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9</a:t>
                      </a: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осуществлять образовательный процесс с использованием интерактивной доски</a:t>
                      </a:r>
                    </a:p>
                  </a:txBody>
                  <a:tcPr marT="0" marB="0"/>
                </a:tc>
              </a:tr>
              <a:tr h="119420">
                <a:tc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endParaRPr lang="ru-RU" sz="160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……………………</a:t>
                      </a:r>
                    </a:p>
                  </a:txBody>
                  <a:tcPr marT="0" marB="0"/>
                </a:tc>
              </a:tr>
              <a:tr h="119420">
                <a:tc rowSpan="7">
                  <a:txBody>
                    <a:bodyPr lIns="0" tIns="0" rIns="0" bIns="0"/>
                    <a:lstStyle/>
                    <a:p>
                      <a:pPr algn="l" defTabSz="1625600">
                        <a:lnSpc>
                          <a:spcPct val="115000"/>
                        </a:lnSpc>
                        <a:spcAft>
                          <a:spcPts val="1333"/>
                        </a:spcAft>
                      </a:pPr>
                      <a:endParaRPr lang="ru-RU" sz="1600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14</a:t>
                      </a: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организовывать и проводить различные образовательные события в сети Интернет</a:t>
                      </a:r>
                    </a:p>
                  </a:txBody>
                  <a:tcPr marT="0" marB="0"/>
                </a:tc>
              </a:tr>
              <a:tr h="11942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15</a:t>
                      </a: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пользоваться возможностью социальных сетей, облачных хранилищ для организации обмена файлами</a:t>
                      </a:r>
                    </a:p>
                  </a:txBody>
                  <a:tcPr marT="0" marB="0"/>
                </a:tc>
              </a:tr>
              <a:tr h="11942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16</a:t>
                      </a: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организовывать удаленную коммуникацию с помощью мессенджеров или программ видеоконференцсвязи</a:t>
                      </a:r>
                    </a:p>
                  </a:txBody>
                  <a:tcPr marT="0" marB="0"/>
                </a:tc>
              </a:tr>
              <a:tr h="11942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17</a:t>
                      </a: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организовать удаленное тестирование, голосование или опрос на основе сервисов сети Интернет</a:t>
                      </a:r>
                    </a:p>
                  </a:txBody>
                  <a:tcPr marT="0" marB="0"/>
                </a:tc>
              </a:tr>
              <a:tr h="11942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18</a:t>
                      </a: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осуществлять эффективный поиск информации в сети Интернет</a:t>
                      </a:r>
                    </a:p>
                  </a:txBody>
                  <a:tcPr marT="0" marB="0"/>
                </a:tc>
              </a:tr>
              <a:tr h="11942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19</a:t>
                      </a: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правильно оформлять список электронных информационных ресурсов</a:t>
                      </a:r>
                    </a:p>
                  </a:txBody>
                  <a:tcPr marT="0" marB="0"/>
                </a:tc>
              </a:tr>
              <a:tr h="18828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60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20</a:t>
                      </a: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рассылать по электронной почте материалы нескольким адресатам через создание групп рассылок</a:t>
                      </a:r>
                    </a:p>
                  </a:txBody>
                  <a:tcPr marT="0" marB="0"/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65764368" y="637962"/>
            <a:ext cx="191344488" cy="60960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anchor="ctr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933575" y="136516"/>
            <a:ext cx="9648825" cy="43244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Пример:</a:t>
            </a:r>
            <a:r>
              <a:rPr lang="en-US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 </a:t>
            </a:r>
            <a:r>
              <a:rPr lang="ru-RU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      </a:t>
            </a:r>
            <a:r>
              <a:rPr lang="ru-RU" sz="2400" b="1" dirty="0">
                <a:solidFill>
                  <a:srgbClr val="86000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Структура теста «</a:t>
            </a:r>
            <a:r>
              <a:rPr lang="ru-RU" sz="2400" b="1" dirty="0">
                <a:solidFill>
                  <a:srgbClr val="860000"/>
                </a:solidFill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ИКТ-</a:t>
            </a:r>
            <a:r>
              <a:rPr lang="ru-RU" sz="2400" b="1" dirty="0">
                <a:solidFill>
                  <a:srgbClr val="86000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 компетенции»</a:t>
            </a:r>
            <a:endParaRPr lang="ru-RU" dirty="0">
              <a:solidFill>
                <a:srgbClr val="860000"/>
              </a:solidFill>
              <a:latin typeface="Arial" pitchFamily="34" charset="0" panose="020B0604020202020204"/>
              <a:cs typeface="Arial" pitchFamily="34" charset="0" panose="020B0604020202020204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90782" y="1"/>
            <a:ext cx="1036826" cy="101041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</a:t>
            </a:r>
            <a:endParaRPr lang="ru-RU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18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-65764368" y="637962"/>
            <a:ext cx="191344488" cy="60960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anchor="ctr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Заголовок 1"/>
          <p:cNvSpPr>
            <a:spLocks noGrp="1" noEditPoints="1"/>
          </p:cNvSpPr>
          <p:nvPr>
            <p:ph type="title"/>
          </p:nvPr>
        </p:nvSpPr>
        <p:spPr>
          <a:xfrm>
            <a:off x="2390775" y="136516"/>
            <a:ext cx="9191625" cy="432444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Пример:</a:t>
            </a:r>
            <a:r>
              <a:rPr lang="en-US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 </a:t>
            </a:r>
            <a:r>
              <a:rPr lang="ru-RU" sz="2400" b="1" dirty="0">
                <a:solidFill>
                  <a:srgbClr val="00206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      </a:t>
            </a:r>
            <a:r>
              <a:rPr lang="ru-RU" sz="2400" b="1" dirty="0">
                <a:solidFill>
                  <a:srgbClr val="86000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Структура теста «</a:t>
            </a:r>
            <a:r>
              <a:rPr lang="ru-RU" sz="2400" b="1" dirty="0">
                <a:solidFill>
                  <a:srgbClr val="860000"/>
                </a:solidFill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О</a:t>
            </a:r>
            <a:r>
              <a:rPr lang="ru-RU" sz="2400" b="1" dirty="0">
                <a:solidFill>
                  <a:srgbClr val="860000"/>
                </a:solidFill>
                <a:effectLst/>
                <a:latin typeface="Arial" pitchFamily="34" charset="0" panose="020B0604020202020204"/>
                <a:ea typeface="Times New Roman" pitchFamily="18" charset="0" panose="02020603050405020304"/>
                <a:cs typeface="Arial" pitchFamily="34" charset="0" panose="020B0604020202020204"/>
              </a:rPr>
              <a:t>ценочной компетенции»</a:t>
            </a:r>
            <a:endParaRPr lang="ru-RU" dirty="0">
              <a:solidFill>
                <a:srgbClr val="860000"/>
              </a:solidFill>
              <a:latin typeface="Arial" pitchFamily="34" charset="0" panose="020B0604020202020204"/>
              <a:cs typeface="Arial" pitchFamily="34" charset="0" panose="020B0604020202020204"/>
            </a:endParaRPr>
          </a:p>
        </p:txBody>
      </p:sp>
      <p:graphicFrame>
        <p:nvGraphicFramePr>
          <p:cNvPr id="2" name="Объект 4"/>
          <p:cNvGraphicFramePr>
            <a:graphicFrameLocks noGrp="1"/>
          </p:cNvGraphicFramePr>
          <p:nvPr>
            <p:ph idx="1"/>
          </p:nvPr>
        </p:nvGraphicFramePr>
        <p:xfrm>
          <a:off x="198118" y="640080"/>
          <a:ext cx="11902442" cy="61417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66488"/>
                <a:gridCol w="535374"/>
                <a:gridCol w="9000580"/>
              </a:tblGrid>
              <a:tr h="87348"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Компетенция </a:t>
                      </a:r>
                      <a:endParaRPr lang="ru-RU" sz="1600" dirty="0">
                        <a:solidFill>
                          <a:schemeClr val="bg1"/>
                        </a:solidFill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№ 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Проверяемое умение 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</a:tr>
              <a:tr h="132446">
                <a:tc rowSpan="4"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b="1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Владеет приемами педагогической рефлексии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Times New Roman" pitchFamily="18" charset="0" panose="02020603050405020304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</a:t>
                      </a:r>
                      <a:endParaRPr lang="ru-RU" sz="1467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 Умение получать обратную связь (вербальной и невербальной, прямых и косвенных сигналов)</a:t>
                      </a:r>
                    </a:p>
                  </a:txBody>
                  <a:tcPr marL="0" marR="0" marT="0" marB="0"/>
                </a:tc>
              </a:tr>
              <a:tr h="177543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2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осуществлять текущую оценку учебной ситуации и причин, влияющих на ее развитие</a:t>
                      </a:r>
                    </a:p>
                  </a:txBody>
                  <a:tcPr marL="0" marR="0" marT="0" marB="0"/>
                </a:tc>
              </a:tr>
              <a:tr h="14478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3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прогнозировать развитие текущей ситуации на основе ее анализа</a:t>
                      </a:r>
                    </a:p>
                  </a:txBody>
                  <a:tcPr marL="0" marR="0" marT="0" marB="0"/>
                </a:tc>
              </a:tr>
              <a:tr h="132446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4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использовать приемы, позитивно изменяющие ситуацию на основе данных проведенной рефлексии</a:t>
                      </a:r>
                    </a:p>
                  </a:txBody>
                  <a:tcPr marL="0" marR="0" marT="0" marB="0"/>
                </a:tc>
              </a:tr>
              <a:tr h="132446">
                <a:tc rowSpan="4">
                  <a:txBody>
                    <a:bodyPr lIns="0" tIns="0" rIns="0" bIns="0" anchor="ctr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b="1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Умеет осуществлять оценивание достигаемых результатов деятельности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5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составлять (использовать имеющиеся, подбирать) контрольно-измерительные материалы для осуществления мониторинга достижения образовательных результатов</a:t>
                      </a:r>
                    </a:p>
                  </a:txBody>
                  <a:tcPr marL="0" marR="0" marT="0" marB="0"/>
                </a:tc>
              </a:tr>
              <a:tr h="177543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6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анализировать (соотносить) данные внешнего и внутреннего мониторинга</a:t>
                      </a:r>
                    </a:p>
                  </a:txBody>
                  <a:tcPr marL="0" marR="0" marT="0" marB="0"/>
                </a:tc>
              </a:tr>
              <a:tr h="177543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7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использовать совокупность низко формализованных и высоко формализованных методов диагностики</a:t>
                      </a:r>
                    </a:p>
                  </a:txBody>
                  <a:tcPr marL="0" marR="0" marT="0" marB="0"/>
                </a:tc>
              </a:tr>
              <a:tr h="22264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8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применять инструментарий и методы диагностики и оценки показателей уровня и динамики развития ребенка, объективно оценивать знания обучающихся в соответствии с реальными учебными возможностями </a:t>
                      </a:r>
                    </a:p>
                  </a:txBody>
                  <a:tcPr marL="0" marR="0" marT="0" marB="0"/>
                </a:tc>
              </a:tr>
              <a:tr h="222640">
                <a:tc rowSpan="4">
                  <a:txBody>
                    <a:bodyPr lIns="0" tIns="0" rIns="0" bIns="0" anchor="ctr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b="1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Выстраивает педагогическую деятельность (ставит задачи) на основе данных оценивания достигаемых результатов и педагогической рефлексии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9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осуществлять поэтапно оценочную деятельность</a:t>
                      </a:r>
                    </a:p>
                  </a:txBody>
                  <a:tcPr marL="0" marR="0" marT="0" marB="0"/>
                </a:tc>
              </a:tr>
              <a:tr h="400125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10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проектировать педагогическую деятельность на основе данных оценивания достигаемых результатов и педагогической рефлексии</a:t>
                      </a:r>
                    </a:p>
                  </a:txBody>
                  <a:tcPr marL="0" marR="0" marT="0" marB="0"/>
                </a:tc>
              </a:tr>
              <a:tr h="403029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11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стимулировать регуляцию поведения и деятельности обучающихся на основе овладения компонентами оценочной деятельности</a:t>
                      </a:r>
                    </a:p>
                  </a:txBody>
                  <a:tcPr marL="0" marR="0" marT="0" marB="0"/>
                </a:tc>
              </a:tr>
              <a:tr h="448127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12</a:t>
                      </a:r>
                      <a:endParaRPr lang="ru-RU" sz="1467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применять в педагогической деятельности технологии оценивания, в том числе формирующего оценивания</a:t>
                      </a:r>
                    </a:p>
                  </a:txBody>
                  <a:tcPr marL="0" marR="0" marT="0" marB="0"/>
                </a:tc>
              </a:tr>
              <a:tr h="357932">
                <a:tc rowSpan="3">
                  <a:txBody>
                    <a:bodyPr lIns="0" tIns="0" rIns="0" bIns="0" anchor="ctr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b="1" spc="-20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Умеет осуществлять рефлексивные действия: ситуационные, ретроспективные, </a:t>
                      </a:r>
                      <a:r>
                        <a:rPr lang="ru-RU" sz="1467" b="1" spc="-20" dirty="0" err="1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проспективные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13</a:t>
                      </a: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 </a:t>
                      </a:r>
                      <a:r>
                        <a:rPr lang="ru-RU" sz="1400" spc="-2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оценивать и в</a:t>
                      </a: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ыбрать наиболее оптимальные педагогические средства в сложившейся ситуации.</a:t>
                      </a:r>
                    </a:p>
                  </a:txBody>
                  <a:tcPr marL="0" marR="0" marT="0" marB="0"/>
                </a:tc>
              </a:tr>
              <a:tr h="5251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67" dirty="0">
                        <a:effectLst/>
                        <a:latin typeface="+mn-lt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…………………………………..</a:t>
                      </a:r>
                    </a:p>
                  </a:txBody>
                  <a:tcPr marL="0" marR="0" marT="0" marB="0"/>
                </a:tc>
              </a:tr>
              <a:tr h="52510">
                <a:tc vMerge="1">
                  <a:txBody>
                    <a:bodyPr lIns="121920" tIns="60960" rIns="121920" bIns="60960"/>
                    <a:lstStyle/>
                    <a:p>
                      <a:pPr defTabSz="1625600"/>
                      <a:endParaRPr lang="ru-RU" sz="2400"/>
                    </a:p>
                  </a:txBody>
                  <a:tcPr marL="121920" marR="121920" marT="60960" marB="60960"/>
                </a:tc>
                <a:tc>
                  <a:txBody>
                    <a:bodyPr lIns="0" tIns="0" rIns="0" bIns="0"/>
                    <a:lstStyle/>
                    <a:p>
                      <a:pPr algn="ctr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67" dirty="0">
                          <a:effectLst/>
                          <a:latin typeface="+mn-lt"/>
                          <a:ea typeface="Calibri" pitchFamily="34" charset="0" panose="020F0502020204030204"/>
                          <a:cs typeface="Times New Roman" pitchFamily="18" charset="0" panose="02020603050405020304"/>
                        </a:rPr>
                        <a:t>20</a:t>
                      </a:r>
                    </a:p>
                  </a:txBody>
                  <a:tcPr marL="0" marR="0" marT="0" marB="0"/>
                </a:tc>
                <a:tc>
                  <a:txBody>
                    <a:bodyPr lIns="0" tIns="0" rIns="0" bIns="0"/>
                    <a:lstStyle/>
                    <a:p>
                      <a:pPr algn="just" defTabSz="162560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Умение</a:t>
                      </a:r>
                      <a:r>
                        <a:rPr lang="ru-RU" sz="1400" b="1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 </a:t>
                      </a:r>
                      <a:r>
                        <a:rPr lang="ru-RU" sz="1400" spc="-20" dirty="0">
                          <a:effectLst/>
                          <a:latin typeface="Century Gothic" panose="020B0502020202020204"/>
                          <a:ea typeface="Century Gothic" panose="020B0502020202020204"/>
                          <a:cs typeface="Century Gothic" panose="020B0502020202020204"/>
                        </a:rPr>
                        <a:t>оценивать эффективность педагогической деятельности</a:t>
                      </a:r>
                      <a:endParaRPr lang="ru-RU" sz="1400" dirty="0">
                        <a:effectLst/>
                        <a:latin typeface="Century Gothic" panose="020B0502020202020204"/>
                        <a:ea typeface="Century Gothic" panose="020B0502020202020204"/>
                        <a:cs typeface="Century Gothic" panose="020B0502020202020204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  <p:sp>
        <p:nvSpPr>
          <p:cNvPr id="3" name="Овал 2"/>
          <p:cNvSpPr/>
          <p:nvPr/>
        </p:nvSpPr>
        <p:spPr>
          <a:xfrm>
            <a:off x="190782" y="1"/>
            <a:ext cx="1036826" cy="1010411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</a:t>
            </a:r>
            <a:endParaRPr lang="ru-RU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. поле 1"/>
          <p:cNvSpPr txBox="1"/>
          <p:nvPr/>
        </p:nvSpPr>
        <p:spPr>
          <a:xfrm>
            <a:off x="1747164" y="286108"/>
            <a:ext cx="9674253" cy="640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>
                <a:solidFill>
                  <a:srgbClr val="002060"/>
                </a:solidFill>
              </a:rPr>
              <a:t>Типичные ошибки при выполнении заданий ЕГЭ и ОГЭ как дефициты предметных компетенций учителей</a:t>
            </a:r>
            <a:endParaRPr lang="en-US" b="1">
              <a:solidFill>
                <a:srgbClr val="00206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567129" y="1402404"/>
          <a:ext cx="11050112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5204"/>
                <a:gridCol w="853490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solidFill>
                            <a:schemeClr val="bg1"/>
                          </a:solidFill>
                        </a:rPr>
                        <a:t>Предмет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>
                          <a:solidFill>
                            <a:schemeClr val="bg1"/>
                          </a:solidFill>
                        </a:rPr>
                        <a:t>Типичные ошибки</a:t>
                      </a:r>
                      <a:endParaRPr lang="en-US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/>
                        <a:t>Математика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/>
                        <a:t>Русский язык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/>
                        <a:t>Физика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/>
                        <a:t>Химия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/>
                        <a:t>География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Текст. поле 15"/>
          <p:cNvSpPr txBox="1"/>
          <p:nvPr/>
        </p:nvSpPr>
        <p:spPr>
          <a:xfrm>
            <a:off x="1821180" y="5699760"/>
            <a:ext cx="9674252" cy="3653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/>
              <a:t>Какую работу надо провести с учителями, чтобы устранить эти ошибки?</a:t>
            </a:r>
            <a:endParaRPr lang="en-US"/>
          </a:p>
        </p:txBody>
      </p:sp>
      <p:sp>
        <p:nvSpPr>
          <p:cNvPr id="17" name="WordArt 3"/>
          <p:cNvSpPr>
            <a:spLocks noChangeArrowheads="1" noChangeShapeType="1" noTextEdit="1"/>
          </p:cNvSpPr>
          <p:nvPr/>
        </p:nvSpPr>
        <p:spPr bwMode="auto">
          <a:xfrm>
            <a:off x="10209120" y="5144727"/>
            <a:ext cx="917054" cy="1110065"/>
          </a:xfrm>
          <a:prstGeom prst="rect">
            <a:avLst/>
          </a:prstGeom>
        </p:spPr>
        <p:txBody>
          <a:bodyPr wrap="none" lIns="137160" tIns="68580" rIns="137160" bIns="68580">
            <a:prstTxWarp prst="textPlain">
              <a:avLst>
                <a:gd name="adj" fmla="val 51310"/>
              </a:avLst>
            </a:prstTxWarp>
          </a:bodyPr>
          <a:lstStyle/>
          <a:p>
            <a:pPr algn="ctr"/>
            <a:r>
              <a:rPr lang="ru-RU" sz="5400" kern="10" dirty="0">
                <a:solidFill>
                  <a:schemeClr val="accent1">
                    <a:lumMod val="75000"/>
                  </a:schemeClr>
                </a:solidFill>
                <a:effectLst>
                  <a:outerShdw dist="17819" dir="2700000" algn="ctr" rotWithShape="0">
                    <a:srgbClr val="C0C0C0">
                      <a:alpha val="80011"/>
                    </a:srgbClr>
                  </a:outerShdw>
                </a:effectLst>
                <a:latin typeface="Times New Roman" pitchFamily="18" charset="0" panose="02020603050405020304"/>
                <a:cs typeface="Times New Roman" pitchFamily="18" charset="0" panose="02020603050405020304"/>
              </a:rPr>
              <a:t>?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828801" y="217949"/>
            <a:ext cx="9675812" cy="1153651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Изменения в системе образования, направленные на совершенствование процесса подготовки и профессионального развития педагогических кадров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 panose="020F0502020204030204"/>
              <a:cs typeface="Calibri" pitchFamily="34" charset="0" panose="020F0502020204030204"/>
            </a:endParaRPr>
          </a:p>
        </p:txBody>
      </p:sp>
      <p:sp>
        <p:nvSpPr>
          <p:cNvPr id="3" name="Объект 2"/>
          <p:cNvSpPr>
            <a:spLocks noGrp="1" noEditPoints="1"/>
          </p:cNvSpPr>
          <p:nvPr>
            <p:ph idx="1"/>
          </p:nvPr>
        </p:nvSpPr>
        <p:spPr>
          <a:xfrm>
            <a:off x="1754156" y="1754154"/>
            <a:ext cx="10142375" cy="4432041"/>
          </a:xfrm>
        </p:spPr>
        <p:txBody>
          <a:bodyPr>
            <a:normAutofit/>
          </a:bodyPr>
          <a:lstStyle/>
          <a:p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создается Единая федеральная система научно-методического сопровождения (ЕФС НМС) в сфере непрерывного развития профессионального мастерства педагогических работников и управленческих кадров</a:t>
            </a:r>
          </a:p>
          <a:p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заканчивается реализация Национального проекта «Образование»</a:t>
            </a:r>
            <a:endParaRPr lang="ru-RU" sz="2000" dirty="0">
              <a:solidFill>
                <a:srgbClr val="002060"/>
              </a:solidFill>
              <a:latin typeface="Calibri" pitchFamily="34" charset="0" panose="020F0502020204030204"/>
              <a:ea typeface="DengXian" pitchFamily="2" charset="-122" panose="02010600030101010101"/>
              <a:cs typeface="Calibri" pitchFamily="34" charset="0" panose="020F0502020204030204"/>
            </a:endParaRPr>
          </a:p>
          <a:p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вводятся новые ФГОС НОО, ООО, СОО; а также ФГОС СПО и ВО</a:t>
            </a:r>
          </a:p>
          <a:p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вводятся новые Профессиональные стандарты по видам педагогической деятельности </a:t>
            </a:r>
          </a:p>
          <a:p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ведется мониторинг системы образования (ЕГЭ, ОГЭ, мотивирующий мониторинг и др.)</a:t>
            </a:r>
            <a:endParaRPr lang="ru-RU" sz="2000" dirty="0">
              <a:solidFill>
                <a:srgbClr val="002060"/>
              </a:solidFill>
              <a:latin typeface="Calibri" pitchFamily="34" charset="0" panose="020F0502020204030204"/>
              <a:ea typeface="DengXian" pitchFamily="2" charset="-122" panose="02010600030101010101"/>
              <a:cs typeface="Calibri" pitchFamily="34" charset="0" panose="020F0502020204030204"/>
            </a:endParaRPr>
          </a:p>
          <a:p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формируются научно-методические требования к новым результатам образования: предметным знаниям, умениям и навыкам обучающихся; предметным компетенциям учителей; функциональной грамотности; школьной успешности и др.</a:t>
            </a:r>
            <a:endParaRPr lang="ru-RU" sz="2000" dirty="0">
              <a:solidFill>
                <a:srgbClr val="002060"/>
              </a:solidFill>
              <a:latin typeface="Calibri" pitchFamily="34" charset="0" panose="020F0502020204030204"/>
              <a:ea typeface="DengXian" pitchFamily="2" charset="-122" panose="02010600030101010101"/>
              <a:cs typeface="Calibri" pitchFamily="34" charset="0" panose="020F0502020204030204"/>
            </a:endParaRPr>
          </a:p>
          <a:p>
            <a:endParaRPr lang="ru-RU" sz="2000" dirty="0">
              <a:solidFill>
                <a:srgbClr val="002060"/>
              </a:solidFill>
              <a:latin typeface="Calibri" pitchFamily="34" charset="0" panose="020F0502020204030204"/>
              <a:cs typeface="Calibri" pitchFamily="34" charset="0" panose="020F050202020403020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735493" y="0"/>
            <a:ext cx="10077061" cy="869324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Н</a:t>
            </a:r>
            <a:r>
              <a:rPr lang="ru-RU" sz="2400" b="1" dirty="0">
                <a:solidFill>
                  <a:schemeClr val="bg1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ормативные и методические документы, регулирующие оценку (диагностику) профессиональных компетенций учителей в РФ</a:t>
            </a:r>
            <a:endParaRPr lang="ru-RU" sz="2400" dirty="0">
              <a:solidFill>
                <a:schemeClr val="bg1"/>
              </a:solidFill>
              <a:latin typeface="Calibri" pitchFamily="34" charset="0" panose="020F0502020204030204"/>
              <a:cs typeface="Calibri" pitchFamily="34" charset="0" panose="020F0502020204030204"/>
            </a:endParaRPr>
          </a:p>
        </p:txBody>
      </p:sp>
      <p:sp>
        <p:nvSpPr>
          <p:cNvPr id="3" name="Объект 2"/>
          <p:cNvSpPr>
            <a:spLocks noGrp="1" noEditPoints="1"/>
          </p:cNvSpPr>
          <p:nvPr>
            <p:ph idx="1"/>
          </p:nvPr>
        </p:nvSpPr>
        <p:spPr>
          <a:xfrm>
            <a:off x="1390259" y="942393"/>
            <a:ext cx="10767527" cy="5376010"/>
          </a:xfrm>
        </p:spPr>
        <p:txBody>
          <a:bodyPr>
            <a:noAutofit/>
          </a:bodyPr>
          <a:lstStyle/>
          <a:p>
            <a:r>
              <a:rPr lang="ru-RU" sz="16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Федеральный закон от 29.12.2012 № 273-ФЗ «Об образовании в Российской Федерации»</a:t>
            </a:r>
          </a:p>
          <a:p>
            <a:r>
              <a:rPr lang="ru-RU" sz="16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Распоряжение Правительства Российской Федерации от 31 декабря 2019 г. N 3273-р «Об утверждении основных принципов национальной системы профессионального роста педагогических работников Российской Федерации, включая национальную систему учительского роста»</a:t>
            </a:r>
          </a:p>
          <a:p>
            <a:r>
              <a:rPr lang="ru-RU" sz="16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Национальный проект “Образование”</a:t>
            </a:r>
          </a:p>
          <a:p>
            <a:r>
              <a:rPr lang="ru-RU" sz="16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Распоряжение Министерства просвещения Российской Федерации от 16 декабря 2020 г. N Р-174 "Об утверждении Концепции создания единой федеральной системы научно-методического сопровождения педагогических работников и управленческих кадров" </a:t>
            </a:r>
            <a:endParaRPr lang="ru-RU" sz="1600" b="1" dirty="0">
              <a:solidFill>
                <a:srgbClr val="002060"/>
              </a:solidFill>
              <a:latin typeface="Calibri" pitchFamily="34" charset="0" panose="020F0502020204030204"/>
              <a:ea typeface="DengXian" pitchFamily="2" charset="-122" panose="02010600030101010101"/>
              <a:cs typeface="Calibri" pitchFamily="34" charset="0" panose="020F0502020204030204"/>
            </a:endParaRPr>
          </a:p>
          <a:p>
            <a:r>
              <a:rPr lang="ru-RU" sz="16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Распоряжение Министерства просвещения Российской Федерации от 4 февраля 2021 г. N Р-33 "Об утверждении методических рекомендаций по реализации мероприятий по формированию и обеспечению функционирования ЕФС НМС педагогических работников и управленческих кадров«</a:t>
            </a:r>
          </a:p>
          <a:p>
            <a:r>
              <a:rPr lang="ru-RU" sz="16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Профессиональный стандарт  “Педагог (педагогическая деятельность в сфере дошкольного, начального общего, основного общего, среднего общего образования) (воспитатель, учитель)”</a:t>
            </a:r>
          </a:p>
          <a:p>
            <a:r>
              <a:rPr lang="ru-RU" sz="16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Распоряжение </a:t>
            </a:r>
            <a:r>
              <a:rPr lang="ru-RU" sz="1600" b="1" dirty="0" err="1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Минпросвещения</a:t>
            </a:r>
            <a:r>
              <a:rPr lang="ru-RU" sz="16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 России от 27.08.2021 N Р-201 "Об утверждении методических рекомендаций по порядку и формам диагностики профессиональных дефицитов педагогических работников и управленческих кадров образовательных организаций с возможностью получения индивидуального плана" </a:t>
            </a:r>
          </a:p>
          <a:p>
            <a:r>
              <a:rPr lang="ru-RU" sz="16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Письмо Министерства Просвещения РФ от 14.10.2022 № 3264 «Примерная инструкция по составлению ИОМ и пояснительная записка к ней»</a:t>
            </a:r>
          </a:p>
          <a:p>
            <a:r>
              <a:rPr lang="ru-RU" sz="16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Письмо Академии </a:t>
            </a:r>
            <a:r>
              <a:rPr lang="ru-RU" sz="1600" b="1" dirty="0" err="1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Минпросвещения</a:t>
            </a:r>
            <a:r>
              <a:rPr lang="ru-RU" sz="16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 России от 09.08.2022 № 2353 "О направлении методических рекомендаций по сопровождению учителей в процессе реализации обновленных ФГОС НОО и ООО"</a:t>
            </a:r>
            <a:endParaRPr lang="ru-RU" sz="1600" b="1" dirty="0">
              <a:solidFill>
                <a:srgbClr val="002060"/>
              </a:solidFill>
              <a:latin typeface="Calibri" pitchFamily="34" charset="0" panose="020F0502020204030204"/>
              <a:ea typeface="DengXian" pitchFamily="2" charset="-122" panose="02010600030101010101"/>
              <a:cs typeface="Calibri" pitchFamily="34" charset="0" panose="020F050202020403020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1"/>
          </p:nvPr>
        </p:nvSpPr>
        <p:spPr>
          <a:xfrm>
            <a:off x="1898778" y="1576873"/>
            <a:ext cx="9750490" cy="4828871"/>
          </a:xfrm>
        </p:spPr>
        <p:txBody>
          <a:bodyPr/>
          <a:lstStyle/>
          <a:p>
            <a:r>
              <a:rPr lang="ru-RU" sz="18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ПОЛОЖЕНИЕ о региональной (муниципальной) системе научно-методического сопровождения педагогических работников и управленческих кадров </a:t>
            </a:r>
          </a:p>
          <a:p>
            <a:r>
              <a:rPr lang="ru-RU" sz="18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Times New Roman" pitchFamily="18" charset="0" panose="02020603050405020304"/>
                <a:cs typeface="Calibri" pitchFamily="34" charset="0" panose="020F0502020204030204"/>
              </a:rPr>
              <a:t>ПОЛОЖЕНИЕ о проведении диагностики профессиональных компетенций педагогов-предметников образовательных организаций </a:t>
            </a:r>
            <a:r>
              <a:rPr lang="ru-RU" b="1" dirty="0">
                <a:solidFill>
                  <a:srgbClr val="002060"/>
                </a:solidFill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 региона …</a:t>
            </a:r>
          </a:p>
          <a:p>
            <a:r>
              <a:rPr lang="ru-RU" sz="18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ПОЛОЖЕНИЕ об индивидуальном образовательном маршруте педагогического работника региона…</a:t>
            </a:r>
          </a:p>
          <a:p>
            <a:r>
              <a:rPr lang="ru-RU" sz="18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ИНСТРУКЦИЯ по составлению индивидуального образовательного маршрута педагогического работника </a:t>
            </a:r>
            <a:r>
              <a:rPr lang="ru-RU" b="1" dirty="0">
                <a:solidFill>
                  <a:srgbClr val="002060"/>
                </a:solidFill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 региона …</a:t>
            </a:r>
          </a:p>
          <a:p>
            <a:r>
              <a:rPr lang="ru-RU" sz="1800" b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ПОЛОЖЕНИЕ о порядке проведения мониторинга профессиональной компетентности педагогических работников организаций, осуществляющих образовательную деятельность на территории регион …</a:t>
            </a:r>
            <a:endParaRPr lang="ru-RU" b="1" dirty="0">
              <a:solidFill>
                <a:srgbClr val="002060"/>
              </a:solidFill>
              <a:latin typeface="Calibri" pitchFamily="34" charset="0" panose="020F0502020204030204"/>
              <a:ea typeface="DengXian" pitchFamily="2" charset="-122" panose="02010600030101010101"/>
              <a:cs typeface="Calibri" pitchFamily="34" charset="0" panose="020F0502020204030204"/>
            </a:endParaRPr>
          </a:p>
          <a:p>
            <a:endParaRPr lang="ru-RU" b="1" dirty="0">
              <a:solidFill>
                <a:srgbClr val="002060"/>
              </a:solidFill>
              <a:latin typeface="Calibri" pitchFamily="34" charset="0" panose="020F0502020204030204"/>
              <a:cs typeface="Calibri" pitchFamily="34" charset="0" panose="020F0502020204030204"/>
            </a:endParaRPr>
          </a:p>
        </p:txBody>
      </p:sp>
      <p:sp>
        <p:nvSpPr>
          <p:cNvPr id="4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735492" y="186612"/>
            <a:ext cx="10077061" cy="869324"/>
          </a:xfrm>
          <a:solidFill>
            <a:schemeClr val="accent1"/>
          </a:solidFill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Н</a:t>
            </a:r>
            <a:r>
              <a:rPr lang="ru-RU" sz="2400" b="1" dirty="0">
                <a:solidFill>
                  <a:schemeClr val="bg1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ормативные и методические документы, регулирующие оценку (диагностику) профессиональных компетенций учителей в регионах РФ</a:t>
            </a:r>
            <a:endParaRPr lang="ru-RU" sz="2400" dirty="0">
              <a:solidFill>
                <a:schemeClr val="bg1"/>
              </a:solidFill>
              <a:latin typeface="Calibri" pitchFamily="34" charset="0" panose="020F0502020204030204"/>
              <a:cs typeface="Calibri" pitchFamily="34" charset="0" panose="020F0502020204030204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1754155" y="194902"/>
            <a:ext cx="10217021" cy="1280890"/>
          </a:xfrm>
          <a:solidFill>
            <a:schemeClr val="accent1"/>
          </a:solidFill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Выявление и оценка профессиональных компетенций учителя сегодня может вестись на основе анализа результатов, определяемых по оценочным процедурам разного уровня:</a:t>
            </a:r>
            <a:endParaRPr lang="ru-RU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 panose="020F0502020204030204"/>
              <a:cs typeface="Calibri" pitchFamily="34" charset="0" panose="020F0502020204030204"/>
            </a:endParaRPr>
          </a:p>
        </p:txBody>
      </p:sp>
      <p:sp>
        <p:nvSpPr>
          <p:cNvPr id="3" name="Объект 2"/>
          <p:cNvSpPr>
            <a:spLocks noGrp="1" noEditPoints="1"/>
          </p:cNvSpPr>
          <p:nvPr>
            <p:ph idx="1"/>
          </p:nvPr>
        </p:nvSpPr>
        <p:spPr>
          <a:xfrm>
            <a:off x="1371600" y="1615751"/>
            <a:ext cx="10599576" cy="443543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tabLst>
                <a:tab pos="540385" algn="l"/>
                <a:tab pos="630555" algn="l"/>
              </a:tabLst>
            </a:pPr>
            <a:r>
              <a:rPr lang="ru-RU" sz="2000" b="1" dirty="0">
                <a:solidFill>
                  <a:srgbClr val="C0000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Уровня </a:t>
            </a:r>
            <a:r>
              <a:rPr lang="ru-RU" sz="2000" b="1" i="1" dirty="0">
                <a:solidFill>
                  <a:srgbClr val="C0000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освоения обучающимися предметных областей</a:t>
            </a:r>
            <a:r>
              <a:rPr lang="ru-RU" sz="2000" b="1" dirty="0">
                <a:solidFill>
                  <a:srgbClr val="C0000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,  качества результатов обучения</a:t>
            </a:r>
            <a:r>
              <a:rPr lang="ru-RU" sz="2000" dirty="0">
                <a:solidFill>
                  <a:srgbClr val="C0000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: </a:t>
            </a:r>
          </a:p>
          <a:p>
            <a:pPr marL="0" indent="457200" algn="just"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- </a:t>
            </a:r>
            <a:r>
              <a:rPr lang="ru-RU" sz="2000" i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на федеральном уровне</a:t>
            </a:r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: по результатам ГИА (ЕГЭ, ОГЭ), ВПР, НИКО, олимпиад;</a:t>
            </a:r>
          </a:p>
          <a:p>
            <a:pPr marL="0" indent="457200" algn="just"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- </a:t>
            </a:r>
            <a:r>
              <a:rPr lang="ru-RU" sz="2000" i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на региональном уровне</a:t>
            </a:r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: мониторинг образовательных результатов, олимпиады;</a:t>
            </a:r>
          </a:p>
          <a:p>
            <a:pPr marL="0" indent="457200" algn="just"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- </a:t>
            </a:r>
            <a:r>
              <a:rPr lang="ru-RU" sz="2000" i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на уровне образовательных организаций</a:t>
            </a:r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 – промежуточная аттестация, текущая аттестация, административные контрольные работы.</a:t>
            </a:r>
          </a:p>
          <a:p>
            <a:pPr marL="0" indent="457200" algn="just">
              <a:spcBef>
                <a:spcPts val="0"/>
              </a:spcBef>
              <a:buNone/>
              <a:tabLst>
                <a:tab pos="540385" algn="l"/>
                <a:tab pos="630555" algn="l"/>
              </a:tabLst>
            </a:pPr>
            <a:endParaRPr lang="ru-RU" sz="2000" dirty="0">
              <a:solidFill>
                <a:srgbClr val="002060"/>
              </a:solidFill>
              <a:effectLst/>
              <a:latin typeface="Calibri" pitchFamily="34" charset="0" panose="020F0502020204030204"/>
              <a:ea typeface="DengXian" pitchFamily="2" charset="-122" panose="02010600030101010101"/>
              <a:cs typeface="Calibri" pitchFamily="34" charset="0" panose="020F0502020204030204"/>
            </a:endParaRPr>
          </a:p>
          <a:p>
            <a:pPr algn="just">
              <a:spcBef>
                <a:spcPts val="0"/>
              </a:spcBef>
              <a:spcAft>
                <a:spcPts val="1000"/>
              </a:spcAft>
              <a:tabLst>
                <a:tab pos="540385" algn="l"/>
                <a:tab pos="630555" algn="l"/>
              </a:tabLst>
            </a:pPr>
            <a:r>
              <a:rPr lang="ru-RU" sz="2000" b="1" dirty="0">
                <a:solidFill>
                  <a:srgbClr val="C0000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Уровня </a:t>
            </a:r>
            <a:r>
              <a:rPr lang="ru-RU" sz="2000" b="1" i="1" dirty="0">
                <a:solidFill>
                  <a:srgbClr val="C0000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освоения учителями профессиональных педагогических компетенций </a:t>
            </a:r>
            <a:r>
              <a:rPr lang="ru-RU" sz="2000" b="1" dirty="0">
                <a:solidFill>
                  <a:srgbClr val="C0000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в соответствии с ФГОС СПО, ФГОС ВО, Профессиональных стандартов по видам педагогической деятельности</a:t>
            </a:r>
            <a:r>
              <a:rPr lang="ru-RU" sz="2000" dirty="0">
                <a:solidFill>
                  <a:srgbClr val="C0000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: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- </a:t>
            </a:r>
            <a:r>
              <a:rPr lang="ru-RU" sz="2000" i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на федеральном уровне</a:t>
            </a:r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: оценка (диагностика, которую проводят: Федеральный институт педагогических исследований (ФИПИ), Государственный университет просвещения (ГУП)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-</a:t>
            </a:r>
            <a:r>
              <a:rPr lang="ru-RU" sz="2000" dirty="0">
                <a:solidFill>
                  <a:srgbClr val="002060"/>
                </a:solidFill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 </a:t>
            </a:r>
            <a:r>
              <a:rPr lang="ru-RU" sz="2000" i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на региональном уровне</a:t>
            </a:r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: региональные центры оценка качества образования; региональные центры аттестации педагогических работников; региональные ЦНППМ</a:t>
            </a:r>
            <a:r>
              <a:rPr lang="ru-RU" sz="2000" dirty="0">
                <a:solidFill>
                  <a:srgbClr val="002060"/>
                </a:solidFill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 и др.</a:t>
            </a:r>
          </a:p>
          <a:p>
            <a:pPr marL="0" indent="457200">
              <a:spcBef>
                <a:spcPts val="0"/>
              </a:spcBef>
              <a:buNone/>
            </a:pPr>
            <a:r>
              <a:rPr lang="ru-RU" sz="2000" dirty="0">
                <a:solidFill>
                  <a:srgbClr val="002060"/>
                </a:solidFill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- </a:t>
            </a:r>
            <a:r>
              <a:rPr lang="ru-RU" sz="2000" i="1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на уровне образовательных организаций </a:t>
            </a:r>
            <a:r>
              <a:rPr lang="ru-RU" sz="2000" dirty="0">
                <a:solidFill>
                  <a:srgbClr val="002060"/>
                </a:solidFill>
                <a:effectLst/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– самодиагностика и рефлексия профессионального мастерства педагогических работников </a:t>
            </a:r>
          </a:p>
          <a:p>
            <a:endParaRPr lang="ru-RU" sz="2000" dirty="0">
              <a:solidFill>
                <a:srgbClr val="002060"/>
              </a:solidFill>
              <a:latin typeface="Calibri" pitchFamily="34" charset="0" panose="020F0502020204030204"/>
              <a:cs typeface="Calibri" pitchFamily="34" charset="0" panose="020F0502020204030204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726163" y="1222310"/>
          <a:ext cx="10021076" cy="5122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8801"/>
                <a:gridCol w="1429501"/>
                <a:gridCol w="1459751"/>
                <a:gridCol w="1459751"/>
                <a:gridCol w="1486636"/>
                <a:gridCol w="1486636"/>
              </a:tblGrid>
              <a:tr h="1124936">
                <a:tc rowSpan="2"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Наименование компетенции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Высокий уровень (%)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Уровень выше среднего (%) 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Средний уровень (%)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Уровень ниже среднего (%)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Низкий уровень (%)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49206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2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1,8-1,99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1,6-1,79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1,4-1,59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&lt;1,4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</a:tr>
              <a:tr h="492067">
                <a:tc>
                  <a:txBody>
                    <a:bodyPr lIns="68580" tIns="0" rIns="68580" bIns="0" anchor="ctr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целеполагание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15,27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26,68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8,59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7,83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41,63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2067">
                <a:tc>
                  <a:txBody>
                    <a:bodyPr lIns="68580" tIns="0" rIns="68580" bIns="0" anchor="ctr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технологическая 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6,17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29,25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16,59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27,47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20,51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92067">
                <a:tc>
                  <a:txBody>
                    <a:bodyPr lIns="68580" tIns="0" rIns="68580" bIns="0" anchor="ctr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оценочная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7,75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49,96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24,88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10,05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7,36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</a:tr>
              <a:tr h="492067">
                <a:tc>
                  <a:txBody>
                    <a:bodyPr lIns="68580" tIns="0" rIns="68580" bIns="0" anchor="ctr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мотивационная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26,89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49,91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14,91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4,25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4,05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</a:tr>
              <a:tr h="492067">
                <a:tc>
                  <a:txBody>
                    <a:bodyPr lIns="68580" tIns="0" rIns="68580" bIns="0" anchor="ctr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методическая 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8,24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43,38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29,95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11,90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6,53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</a:tr>
              <a:tr h="553102">
                <a:tc>
                  <a:txBody>
                    <a:bodyPr lIns="68580" tIns="0" rIns="68580" bIns="0" anchor="ctr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коммуникативная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20,67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45,33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16,77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9,39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7,83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</a:tr>
              <a:tr h="492067">
                <a:tc>
                  <a:txBody>
                    <a:bodyPr lIns="68580" tIns="0" rIns="68580" bIns="0" anchor="ctr"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ИКТ компетенция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4,73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35,35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33,26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18,18</a:t>
                      </a:r>
                      <a:endParaRPr lang="ru-RU" sz="160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 lIns="68580" tIns="0" rIns="68580" bIns="0" anchor="ctr"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  <a:latin typeface="Calibri" pitchFamily="34" charset="0" panose="020F0502020204030204"/>
                          <a:cs typeface="Calibri" pitchFamily="34" charset="0" panose="020F0502020204030204"/>
                        </a:rPr>
                        <a:t>8,49</a:t>
                      </a:r>
                      <a:endParaRPr lang="ru-RU" sz="1600" dirty="0">
                        <a:effectLst/>
                        <a:latin typeface="Calibri" pitchFamily="34" charset="0" panose="020F0502020204030204"/>
                        <a:ea typeface="DengXian" pitchFamily="2" charset="-122" panose="02010600030101010101"/>
                        <a:cs typeface="Calibri" pitchFamily="34" charset="0" panose="020F0502020204030204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726163" y="227277"/>
            <a:ext cx="10356980" cy="46166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vert="horz" wrap="square" lIns="91440" tIns="45720" rIns="91440" bIns="45720" anchor="ctr">
            <a:prstTxWarp prst="textNoShape">
              <a:avLst/>
            </a:prstTxWarp>
            <a:spAutoFit/>
          </a:bodyPr>
          <a:lstStyle>
            <a:lvl1pPr indent="3349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 panose="020B0604020202020204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 panose="020B0604020202020204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 panose="020B0604020202020204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 panose="020B0604020202020204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 panose="020B0604020202020204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 panose="020B0604020202020204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 panose="020B0604020202020204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 panose="020B0604020202020204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 panose="020B0604020202020204"/>
              </a:defRPr>
            </a:lvl9pPr>
          </a:lstStyle>
          <a:p>
            <a:pPr marL="0" marR="0" indent="3349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FontTx/>
              <a:buNone/>
            </a:pPr>
            <a:r>
              <a:rPr kumimoji="0" lang="ru-RU" altLang="ru-RU" sz="2400" b="1" i="0" u="none" strike="noStrike" cap="none" baseline="0" dirty="0">
                <a:ln>
                  <a:noFill/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 panose="020F0502020204030204"/>
                <a:ea typeface="DengXian" pitchFamily="2" charset="-122" panose="02010600030101010101"/>
                <a:cs typeface="Calibri" pitchFamily="34" charset="0" panose="020F0502020204030204"/>
              </a:rPr>
              <a:t>Результаты освоения метапредметных компетенций учителей г. Якутска</a:t>
            </a:r>
            <a:endParaRPr kumimoji="0" lang="ru-RU" altLang="ru-RU" sz="2400" b="1" i="0" u="none" strike="noStrike" cap="none" baseline="0" dirty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 panose="020F0502020204030204"/>
              <a:cs typeface="Calibri" pitchFamily="34" charset="0" panose="020F0502020204030204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. поле 1"/>
          <p:cNvSpPr txBox="1"/>
          <p:nvPr/>
        </p:nvSpPr>
        <p:spPr>
          <a:xfrm>
            <a:off x="1676400" y="80896"/>
            <a:ext cx="9347200" cy="369689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indent="24384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867" b="1" i="0" u="none" strike="noStrik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Диагностика метапредметных компетенций </a:t>
            </a:r>
            <a:r>
              <a:rPr lang="ru-RU" sz="1867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учителей и воспитателей</a:t>
            </a:r>
            <a:endParaRPr sz="1867" b="1" i="0" u="none" strike="noStrike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 panose="020B0604020202020204"/>
              <a:ea typeface="Arial" pitchFamily="34" charset="0" panose="020B0604020202020204"/>
              <a:cs typeface="Arial" pitchFamily="34" charset="0" panose="020B060402020202020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85875" y="450585"/>
            <a:ext cx="10906125" cy="8234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solidFill>
                  <a:srgbClr val="002060"/>
                </a:solidFill>
                <a:effectLst/>
                <a:latin typeface="+mn-lt"/>
                <a:ea typeface="Calibri" pitchFamily="34" charset="0" panose="020F0502020204030204"/>
              </a:rPr>
              <a:t>Тест составлен в соответствии с требованиями </a:t>
            </a:r>
            <a:r>
              <a:rPr lang="ru-RU" sz="16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 panose="020F0502020204030204"/>
              </a:rPr>
              <a:t>ПС </a:t>
            </a:r>
            <a:r>
              <a:rPr lang="ru-RU" sz="1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Calibri" pitchFamily="34" charset="0" panose="020F0502020204030204"/>
              </a:rPr>
              <a:t>«Педагог (педагогическая деятельность в сфере дошкольного, начального общего, основного общего, среднего общего образования) (воспитатель, учитель)</a:t>
            </a:r>
            <a:r>
              <a:rPr lang="ru-RU" sz="1600" b="1" dirty="0">
                <a:solidFill>
                  <a:srgbClr val="A5002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Calibri" pitchFamily="34" charset="0" panose="020F0502020204030204"/>
              </a:rPr>
              <a:t> »</a:t>
            </a:r>
            <a:endParaRPr lang="ru-RU" sz="16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248661" y="1216441"/>
          <a:ext cx="11847078" cy="5641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93635"/>
                <a:gridCol w="1084214"/>
                <a:gridCol w="1138604"/>
                <a:gridCol w="1138604"/>
                <a:gridCol w="1138604"/>
                <a:gridCol w="987860"/>
                <a:gridCol w="1038106"/>
                <a:gridCol w="1138604"/>
                <a:gridCol w="1188847"/>
              </a:tblGrid>
              <a:tr h="289488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Метапредметные компетенции учителей          /          </a:t>
                      </a: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Участники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Кол-во участников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L="0" marR="60960" indent="0" algn="l" defTabSz="6096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67"/>
                        </a:spcAft>
                        <a:buSzPct val="100000"/>
                        <a:buFontTx/>
                        <a:buNone/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Целеполагание</a:t>
                      </a:r>
                      <a:endParaRPr lang="ru-RU" sz="1333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Коммуникативная</a:t>
                      </a:r>
                      <a:endParaRPr lang="ru-RU" sz="1333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Мотивационная</a:t>
                      </a:r>
                      <a:endParaRPr lang="ru-RU" sz="1333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Методическая</a:t>
                      </a:r>
                      <a:endParaRPr lang="ru-RU" sz="1333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Оценочная</a:t>
                      </a:r>
                      <a:endParaRPr lang="ru-RU" sz="1333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Технологическая</a:t>
                      </a:r>
                      <a:endParaRPr lang="ru-RU" sz="1333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ИКТ-компетенция</a:t>
                      </a:r>
                      <a:endParaRPr lang="ru-RU" sz="1333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</a:tr>
              <a:tr h="258369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Биологии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59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</a:tr>
              <a:tr h="275165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Географии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63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1,63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1,79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1,87</a:t>
                      </a:r>
                    </a:p>
                  </a:txBody>
                  <a:tcPr marL="45720" marR="45720" marT="0" marB="0">
                    <a:solidFill>
                      <a:srgbClr val="92D050"/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1,78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1,78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1,69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1,66</a:t>
                      </a:r>
                    </a:p>
                  </a:txBody>
                  <a:tcPr marL="45720" marR="45720" marT="0" marB="0"/>
                </a:tc>
              </a:tr>
              <a:tr h="257274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ИЗО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33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</a:tr>
              <a:tr h="281726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Математики 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227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1,62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1,80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1,85</a:t>
                      </a:r>
                    </a:p>
                  </a:txBody>
                  <a:tcPr marL="45720" marR="45720" marT="0" marB="0">
                    <a:solidFill>
                      <a:srgbClr val="92D050"/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1,77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1,74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1,67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1,69</a:t>
                      </a:r>
                    </a:p>
                  </a:txBody>
                  <a:tcPr marL="45720" marR="45720" marT="0" marB="0"/>
                </a:tc>
              </a:tr>
              <a:tr h="245588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Технологии 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54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</a:tr>
              <a:tr h="261571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Физики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68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1,45</a:t>
                      </a:r>
                    </a:p>
                  </a:txBody>
                  <a:tcPr marL="45720" marR="4572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1,80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1,85</a:t>
                      </a:r>
                    </a:p>
                  </a:txBody>
                  <a:tcPr marL="45720" marR="45720" marT="0" marB="0">
                    <a:solidFill>
                      <a:srgbClr val="92D050"/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1,71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1,75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1,60</a:t>
                      </a:r>
                    </a:p>
                  </a:txBody>
                  <a:tcPr marL="45720" marR="4572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1,70</a:t>
                      </a:r>
                    </a:p>
                  </a:txBody>
                  <a:tcPr marL="45720" marR="45720" marT="0" marB="0"/>
                </a:tc>
              </a:tr>
              <a:tr h="279280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Химии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52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148</a:t>
                      </a:r>
                    </a:p>
                  </a:txBody>
                  <a:tcPr marL="45720" marR="4572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1,65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1,75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1,66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166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1,57</a:t>
                      </a:r>
                    </a:p>
                  </a:txBody>
                  <a:tcPr marL="45720" marR="4572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1,61</a:t>
                      </a:r>
                    </a:p>
                  </a:txBody>
                  <a:tcPr marL="45720" marR="45720" marT="0" marB="0"/>
                </a:tc>
              </a:tr>
              <a:tr h="275090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Истории, права и обществозн.</a:t>
                      </a:r>
                      <a:endParaRPr lang="ru-RU" sz="1333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102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</a:tr>
              <a:tr h="324238">
                <a:tc>
                  <a:txBody>
                    <a:bodyPr lIns="45720" tIns="0" rIns="45720" bIns="0"/>
                    <a:lstStyle/>
                    <a:p>
                      <a:pPr defTabSz="406400"/>
                      <a:r>
                        <a:rPr lang="ru-RU" sz="1333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физической культуры и ОБЖ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103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</a:tr>
              <a:tr h="247650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Русского языка и литературы</a:t>
                      </a:r>
                      <a:endParaRPr lang="ru-RU" sz="1333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211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</a:tr>
              <a:tr h="266320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Якутского  языка и литературы</a:t>
                      </a:r>
                      <a:endParaRPr lang="ru-RU" sz="1333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48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</a:tr>
              <a:tr h="243078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Информатики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76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1,48</a:t>
                      </a:r>
                    </a:p>
                  </a:txBody>
                  <a:tcPr marL="45720" marR="4572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1,79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1,88</a:t>
                      </a:r>
                    </a:p>
                  </a:txBody>
                  <a:tcPr marL="45720" marR="45720" marT="0" marB="0">
                    <a:solidFill>
                      <a:srgbClr val="92D050"/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1,71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1,75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1,55</a:t>
                      </a:r>
                    </a:p>
                  </a:txBody>
                  <a:tcPr marL="45720" marR="4572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1,78</a:t>
                      </a:r>
                    </a:p>
                  </a:txBody>
                  <a:tcPr marL="45720" marR="45720" marT="0" marB="0"/>
                </a:tc>
              </a:tr>
              <a:tr h="254536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Английского языка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251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</a:tr>
              <a:tr h="253746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Начальных классов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527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</a:tr>
              <a:tr h="240031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Музыки 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38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</a:tr>
              <a:tr h="254890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Старшие воспитатели ДОУ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57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1,44</a:t>
                      </a:r>
                    </a:p>
                  </a:txBody>
                  <a:tcPr marL="45720" marR="4572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1,77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1,75</a:t>
                      </a: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1,59</a:t>
                      </a:r>
                    </a:p>
                  </a:txBody>
                  <a:tcPr marL="45720" marR="4572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algn="ctr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endParaRPr lang="ru-RU" sz="1600" b="1" dirty="0">
                        <a:solidFill>
                          <a:srgbClr val="000000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/>
                </a:tc>
              </a:tr>
              <a:tr h="426257"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333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Кол-во / Средний балл</a:t>
                      </a:r>
                      <a:endParaRPr lang="ru-RU" sz="1333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 pitchFamily="18" charset="0" panose="02020603050405020304"/>
                          <a:cs typeface="Times New Roman" pitchFamily="18" charset="0" panose="02020603050405020304"/>
                        </a:rPr>
                        <a:t>1969 чел.</a:t>
                      </a:r>
                    </a:p>
                  </a:txBody>
                  <a:tcPr marL="45720" marR="4572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L="0" marR="60960" indent="0" algn="l" defTabSz="6096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667"/>
                        </a:spcAft>
                        <a:buSzPct val="100000"/>
                        <a:buFontTx/>
                        <a:buNone/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1,47 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1,80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1,76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1,75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1,73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1,54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 lIns="45720" tIns="0" rIns="45720" bIns="0"/>
                    <a:lstStyle/>
                    <a:p>
                      <a:pPr marR="60960" defTabSz="406400">
                        <a:lnSpc>
                          <a:spcPct val="115000"/>
                        </a:lnSpc>
                        <a:spcAft>
                          <a:spcPts val="667"/>
                        </a:spcAft>
                      </a:pPr>
                      <a:r>
                        <a:rPr lang="ru-RU" sz="1600" b="1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1,66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 pitchFamily="18" charset="0" panose="02020603050405020304"/>
                        <a:cs typeface="Times New Roman" pitchFamily="18" charset="0" panose="02020603050405020304"/>
                      </a:endParaRPr>
                    </a:p>
                  </a:txBody>
                  <a:tcPr marL="45720" marR="4572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523682" y="70076"/>
            <a:ext cx="11152817" cy="617258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Рекомендации для экспертов по анализу результатов тестирования</a:t>
            </a:r>
          </a:p>
        </p:txBody>
      </p:sp>
      <p:sp>
        <p:nvSpPr>
          <p:cNvPr id="3" name="Объект 2"/>
          <p:cNvSpPr>
            <a:spLocks noGrp="1" noEditPoints="1"/>
          </p:cNvSpPr>
          <p:nvPr>
            <p:ph idx="1"/>
          </p:nvPr>
        </p:nvSpPr>
        <p:spPr>
          <a:xfrm>
            <a:off x="1427162" y="777344"/>
            <a:ext cx="10691194" cy="62396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1. Познакомится с оценочной шкалой и уровнями сформированности компетенций</a:t>
            </a:r>
          </a:p>
          <a:p>
            <a:endParaRPr lang="ru-RU" sz="2000" dirty="0">
              <a:latin typeface="Arial" pitchFamily="34" charset="0" panose="020B0604020202020204"/>
              <a:ea typeface="Arial" pitchFamily="34" charset="0" panose="020B0604020202020204"/>
              <a:cs typeface="Arial" pitchFamily="34" charset="0" panose="020B0604020202020204"/>
            </a:endParaRPr>
          </a:p>
          <a:p>
            <a:endParaRPr lang="ru-RU" sz="2000" dirty="0">
              <a:latin typeface="Arial" pitchFamily="34" charset="0" panose="020B0604020202020204"/>
              <a:ea typeface="Arial" pitchFamily="34" charset="0" panose="020B0604020202020204"/>
              <a:cs typeface="Arial" pitchFamily="34" charset="0" panose="020B0604020202020204"/>
            </a:endParaRPr>
          </a:p>
          <a:p>
            <a:endParaRPr lang="ru-RU" sz="2000" dirty="0">
              <a:latin typeface="Arial" pitchFamily="34" charset="0" panose="020B0604020202020204"/>
              <a:ea typeface="Arial" pitchFamily="34" charset="0" panose="020B0604020202020204"/>
              <a:cs typeface="Arial" pitchFamily="34" charset="0" panose="020B0604020202020204"/>
            </a:endParaRPr>
          </a:p>
          <a:p>
            <a:pPr marL="0" indent="0">
              <a:buNone/>
            </a:pPr>
            <a:r>
              <a:rPr lang="ru-RU" sz="2000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2. Изучить статистику результатов по каждой компетенции</a:t>
            </a:r>
          </a:p>
          <a:p>
            <a:endParaRPr lang="ru-RU" sz="2000" dirty="0">
              <a:latin typeface="Arial" pitchFamily="34" charset="0" panose="020B0604020202020204"/>
              <a:ea typeface="Arial" pitchFamily="34" charset="0" panose="020B0604020202020204"/>
              <a:cs typeface="Arial" pitchFamily="34" charset="0" panose="020B0604020202020204"/>
            </a:endParaRPr>
          </a:p>
          <a:p>
            <a:endParaRPr lang="ru-RU" sz="2000" dirty="0">
              <a:latin typeface="Arial" pitchFamily="34" charset="0" panose="020B0604020202020204"/>
              <a:ea typeface="Arial" pitchFamily="34" charset="0" panose="020B0604020202020204"/>
              <a:cs typeface="Arial" pitchFamily="34" charset="0" panose="020B0604020202020204"/>
            </a:endParaRPr>
          </a:p>
          <a:p>
            <a:endParaRPr lang="ru-RU" sz="2000" dirty="0">
              <a:latin typeface="Arial" pitchFamily="34" charset="0" panose="020B0604020202020204"/>
              <a:ea typeface="Arial" pitchFamily="34" charset="0" panose="020B0604020202020204"/>
              <a:cs typeface="Arial" pitchFamily="34" charset="0" panose="020B0604020202020204"/>
            </a:endParaRPr>
          </a:p>
          <a:p>
            <a:endParaRPr lang="ru-RU" sz="2000" dirty="0">
              <a:latin typeface="Arial" pitchFamily="34" charset="0" panose="020B0604020202020204"/>
              <a:ea typeface="Arial" pitchFamily="34" charset="0" panose="020B0604020202020204"/>
              <a:cs typeface="Arial" pitchFamily="34" charset="0" panose="020B0604020202020204"/>
            </a:endParaRPr>
          </a:p>
          <a:p>
            <a:endParaRPr lang="ru-RU" sz="2000" dirty="0">
              <a:latin typeface="Arial" pitchFamily="34" charset="0" panose="020B0604020202020204"/>
              <a:ea typeface="Arial" pitchFamily="34" charset="0" panose="020B0604020202020204"/>
              <a:cs typeface="Arial" pitchFamily="34" charset="0" panose="020B0604020202020204"/>
            </a:endParaRPr>
          </a:p>
          <a:p>
            <a:pPr marL="0" indent="0">
              <a:buNone/>
            </a:pPr>
            <a:endParaRPr lang="ru-RU" sz="2000" dirty="0">
              <a:latin typeface="Arial" pitchFamily="34" charset="0" panose="020B0604020202020204"/>
              <a:ea typeface="Arial" pitchFamily="34" charset="0" panose="020B0604020202020204"/>
              <a:cs typeface="Arial" pitchFamily="34" charset="0" panose="020B0604020202020204"/>
            </a:endParaRPr>
          </a:p>
          <a:p>
            <a:pPr marL="0" indent="0">
              <a:buNone/>
            </a:pPr>
            <a:r>
              <a:rPr lang="ru-RU" sz="2000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3. Определить среднеарифметическое значение сформированности по компетентности в целом =</a:t>
            </a:r>
            <a:r>
              <a:rPr lang="en-US" sz="2000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 </a:t>
            </a:r>
            <a:r>
              <a:rPr lang="ru-RU" sz="2000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сумма</a:t>
            </a:r>
            <a:r>
              <a:rPr lang="en-US" sz="2000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 </a:t>
            </a:r>
            <a:r>
              <a:rPr lang="ru-RU" sz="2000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значений баллов каждого респондента / делить на</a:t>
            </a:r>
            <a:r>
              <a:rPr lang="en-US" sz="2000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 </a:t>
            </a:r>
            <a:r>
              <a:rPr lang="ru-RU" sz="2000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количество респондентов (например, по коммуникативной компетентности воспитателей ДОУ –33,6 : 20 = 1,68 – уровень освоения выше среднего)</a:t>
            </a:r>
          </a:p>
        </p:txBody>
      </p:sp>
      <p:sp>
        <p:nvSpPr>
          <p:cNvPr id="4" name="Номер слайда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AA9E0DB1-7492-4729-88A8-A734A443D7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t>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10849" y="1152907"/>
          <a:ext cx="8111914" cy="14186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055533"/>
                <a:gridCol w="4056381"/>
              </a:tblGrid>
              <a:tr h="165901"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67" dirty="0">
                          <a:effectLst/>
                        </a:rPr>
                        <a:t>Уровень</a:t>
                      </a:r>
                      <a:endParaRPr lang="ru-RU" sz="1467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algn="ctr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67">
                          <a:effectLst/>
                        </a:rPr>
                        <a:t>Кол-во баллов</a:t>
                      </a:r>
                      <a:endParaRPr lang="ru-RU" sz="1467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</a:tr>
              <a:tr h="165901">
                <a:tc>
                  <a:txBody>
                    <a:bodyPr lIns="91440" tIns="0" rIns="91440" bIns="0"/>
                    <a:lstStyle/>
                    <a:p>
                      <a:pPr algn="just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67">
                          <a:effectLst/>
                        </a:rPr>
                        <a:t>Высокий</a:t>
                      </a:r>
                      <a:endParaRPr lang="ru-RU" sz="1467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algn="just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67">
                          <a:effectLst/>
                        </a:rPr>
                        <a:t>2,0 – 1,81 балл</a:t>
                      </a:r>
                      <a:endParaRPr lang="ru-RU" sz="1467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</a:tr>
              <a:tr h="165901">
                <a:tc>
                  <a:txBody>
                    <a:bodyPr lIns="91440" tIns="0" rIns="91440" bIns="0"/>
                    <a:lstStyle/>
                    <a:p>
                      <a:pPr algn="just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67" dirty="0">
                          <a:effectLst/>
                        </a:rPr>
                        <a:t>Выше среднего</a:t>
                      </a:r>
                      <a:endParaRPr lang="ru-RU" sz="1467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algn="just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67">
                          <a:effectLst/>
                        </a:rPr>
                        <a:t>1,8 – 1,41 балл</a:t>
                      </a:r>
                      <a:endParaRPr lang="ru-RU" sz="1467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</a:tr>
              <a:tr h="165901">
                <a:tc>
                  <a:txBody>
                    <a:bodyPr lIns="91440" tIns="0" rIns="91440" bIns="0"/>
                    <a:lstStyle/>
                    <a:p>
                      <a:pPr algn="just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67" dirty="0">
                          <a:effectLst/>
                        </a:rPr>
                        <a:t>Средний</a:t>
                      </a:r>
                      <a:endParaRPr lang="ru-RU" sz="1467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algn="just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67">
                          <a:effectLst/>
                        </a:rPr>
                        <a:t>1,4 – 1,01 балл</a:t>
                      </a:r>
                      <a:endParaRPr lang="ru-RU" sz="1467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</a:tr>
              <a:tr h="165901">
                <a:tc>
                  <a:txBody>
                    <a:bodyPr lIns="91440" tIns="0" rIns="91440" bIns="0"/>
                    <a:lstStyle/>
                    <a:p>
                      <a:pPr algn="just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67">
                          <a:effectLst/>
                        </a:rPr>
                        <a:t>Ниже среднего</a:t>
                      </a:r>
                      <a:endParaRPr lang="ru-RU" sz="1467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algn="just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67">
                          <a:effectLst/>
                        </a:rPr>
                        <a:t>1,0 – 0,61 балл</a:t>
                      </a:r>
                      <a:endParaRPr lang="ru-RU" sz="1467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</a:tr>
              <a:tr h="165901">
                <a:tc>
                  <a:txBody>
                    <a:bodyPr lIns="91440" tIns="0" rIns="91440" bIns="0"/>
                    <a:lstStyle/>
                    <a:p>
                      <a:pPr algn="just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67" dirty="0">
                          <a:effectLst/>
                        </a:rPr>
                        <a:t>Низкий</a:t>
                      </a:r>
                      <a:endParaRPr lang="ru-RU" sz="1467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  <a:tc>
                  <a:txBody>
                    <a:bodyPr lIns="91440" tIns="0" rIns="91440" bIns="0"/>
                    <a:lstStyle/>
                    <a:p>
                      <a:pPr algn="just" defTabSz="1625600">
                        <a:lnSpc>
                          <a:spcPct val="107000"/>
                        </a:lnSpc>
                        <a:spcAft>
                          <a:spcPts val="1067"/>
                        </a:spcAft>
                      </a:pPr>
                      <a:r>
                        <a:rPr lang="ru-RU" sz="1467" dirty="0">
                          <a:effectLst/>
                        </a:rPr>
                        <a:t>0,6 – 0 балл</a:t>
                      </a:r>
                      <a:endParaRPr lang="ru-RU" sz="1467" dirty="0">
                        <a:effectLst/>
                        <a:latin typeface="Calibri" pitchFamily="34" charset="0" panose="020F0502020204030204"/>
                        <a:ea typeface="Calibri" pitchFamily="34" charset="0" panose="020F0502020204030204"/>
                        <a:cs typeface="Times New Roman" pitchFamily="18" charset="0" panose="02020603050405020304"/>
                      </a:endParaRPr>
                    </a:p>
                  </a:txBody>
                  <a:tcPr marT="0" marB="0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994231" y="2932399"/>
          <a:ext cx="9659502" cy="22868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69712"/>
                <a:gridCol w="855078"/>
                <a:gridCol w="1010544"/>
                <a:gridCol w="949176"/>
                <a:gridCol w="850985"/>
                <a:gridCol w="862809"/>
                <a:gridCol w="717566"/>
                <a:gridCol w="817110"/>
                <a:gridCol w="875532"/>
                <a:gridCol w="850990"/>
              </a:tblGrid>
              <a:tr h="162574">
                <a:tc>
                  <a:txBody>
                    <a:bodyPr lIns="7474" tIns="7474" rIns="7474" bIns="0" anchor="b"/>
                    <a:lstStyle/>
                    <a:p>
                      <a:pPr algn="l" defTabSz="1625600" fontAlgn="b"/>
                      <a:r>
                        <a:rPr lang="ru-RU" sz="14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Имя пользователя</a:t>
                      </a:r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474" marR="7474" marT="7474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KK1-KDO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474" marR="7474" marT="7474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KK2-KDO2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474" marR="7474" marT="7474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KK3-KDO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474" marR="7474" marT="7474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en-US" sz="1400" b="1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KK4_KDO</a:t>
                      </a:r>
                      <a:endParaRPr lang="en-US" sz="1400" b="1" i="0" u="none" strike="noStrike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474" marR="7474" marT="7474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……..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474" marR="7474" marT="7474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………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7474" marR="7474" marT="7474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KK15-KDO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r>
                        <a:rPr lang="en-US" sz="14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KK16-KDO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8466" tIns="8466" rIns="8466" bIns="0" anchor="b"/>
                    <a:lstStyle/>
                    <a:p>
                      <a:pPr algn="l" defTabSz="1625600" fontAlgn="b"/>
                      <a:endParaRPr lang="ru-RU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62574">
                <a:tc>
                  <a:txBody>
                    <a:bodyPr lIns="7474" tIns="7474" rIns="7474" bIns="0" anchor="b"/>
                    <a:lstStyle/>
                    <a:p>
                      <a:pPr algn="l" defTabSz="1625600" fontAlgn="b"/>
                      <a:r>
                        <a:rPr lang="ru-RU" sz="1333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ФИО 1</a:t>
                      </a: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r>
                        <a:rPr lang="ru-RU" sz="1467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2</a:t>
                      </a: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r>
                        <a:rPr lang="ru-RU" sz="1467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2</a:t>
                      </a: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1,75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62574">
                <a:tc>
                  <a:txBody>
                    <a:bodyPr lIns="7474" tIns="7474" rIns="7474" bIns="0" anchor="b"/>
                    <a:lstStyle/>
                    <a:p>
                      <a:pPr algn="l" defTabSz="1625600" fontAlgn="b"/>
                      <a:r>
                        <a:rPr lang="ru-RU" sz="1333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ФИО 2</a:t>
                      </a: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1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r>
                        <a:rPr lang="ru-RU" sz="1467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1</a:t>
                      </a: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r>
                        <a:rPr lang="ru-RU" sz="1467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1</a:t>
                      </a: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1,625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62574">
                <a:tc>
                  <a:txBody>
                    <a:bodyPr lIns="7474" tIns="7474" rIns="7474" bIns="0" anchor="b"/>
                    <a:lstStyle/>
                    <a:p>
                      <a:pPr algn="l" defTabSz="1625600" fontAlgn="b"/>
                      <a:r>
                        <a:rPr lang="ru-RU" sz="1333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ФИО 3 </a:t>
                      </a: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r>
                        <a:rPr lang="ru-RU" sz="1467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2</a:t>
                      </a: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r>
                        <a:rPr lang="ru-RU" sz="1467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2</a:t>
                      </a: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2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62574">
                <a:tc>
                  <a:txBody>
                    <a:bodyPr lIns="7474" tIns="7474" rIns="7474" bIns="0" anchor="b"/>
                    <a:lstStyle/>
                    <a:p>
                      <a:pPr algn="l" defTabSz="1625600" fontAlgn="b"/>
                      <a:r>
                        <a:rPr lang="ru-RU" sz="1333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……………</a:t>
                      </a: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endParaRPr lang="ru-RU" sz="1467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endParaRPr lang="ru-RU" sz="1467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………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62574">
                <a:tc>
                  <a:txBody>
                    <a:bodyPr lIns="7474" tIns="7474" rIns="7474" bIns="0" anchor="b"/>
                    <a:lstStyle/>
                    <a:p>
                      <a:pPr algn="l" defTabSz="1625600" fontAlgn="b"/>
                      <a:r>
                        <a:rPr lang="ru-RU" sz="1333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…………..</a:t>
                      </a: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endParaRPr lang="ru-RU" sz="1467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endParaRPr lang="ru-RU" sz="1467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………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62574">
                <a:tc>
                  <a:txBody>
                    <a:bodyPr lIns="7474" tIns="7474" rIns="7474" bIns="0" anchor="b"/>
                    <a:lstStyle/>
                    <a:p>
                      <a:pPr algn="l" defTabSz="1625600" fontAlgn="b"/>
                      <a:r>
                        <a:rPr lang="ru-RU" sz="1333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ФИО 19</a:t>
                      </a: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1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1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r>
                        <a:rPr lang="ru-RU" sz="1467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2</a:t>
                      </a: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r>
                        <a:rPr lang="ru-RU" sz="1467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1</a:t>
                      </a: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1,6875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62574">
                <a:tc>
                  <a:txBody>
                    <a:bodyPr lIns="7474" tIns="7474" rIns="7474" bIns="0" anchor="b"/>
                    <a:lstStyle/>
                    <a:p>
                      <a:pPr algn="l" defTabSz="1625600" fontAlgn="b"/>
                      <a:r>
                        <a:rPr lang="ru-RU" sz="1333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ФИО 21</a:t>
                      </a: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r>
                        <a:rPr lang="ru-RU" sz="1467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2</a:t>
                      </a: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r>
                        <a:rPr lang="ru-RU" sz="1467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2</a:t>
                      </a: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1,8125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62574">
                <a:tc>
                  <a:txBody>
                    <a:bodyPr lIns="7474" tIns="7474" rIns="7474" bIns="0" anchor="b"/>
                    <a:lstStyle/>
                    <a:p>
                      <a:pPr algn="l" defTabSz="1625600" fontAlgn="b"/>
                      <a:r>
                        <a:rPr lang="ru-RU" sz="1333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ФИО 20</a:t>
                      </a: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1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r>
                        <a:rPr lang="ru-RU" sz="1333" u="none" strike="noStrike">
                          <a:effectLst/>
                        </a:rPr>
                        <a:t>2</a:t>
                      </a:r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7474" tIns="7474" rIns="7474" bIns="0" anchor="b"/>
                    <a:lstStyle/>
                    <a:p>
                      <a:pPr algn="ctr" defTabSz="1625600" fontAlgn="b"/>
                      <a:endParaRPr lang="ru-RU" sz="1333" b="0" i="0" u="none" strike="noStrike" dirty="0">
                        <a:solidFill>
                          <a:srgbClr val="000000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7474" marR="7474" marT="7474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r>
                        <a:rPr lang="ru-RU" sz="1467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1</a:t>
                      </a: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ctr" defTabSz="1625600" fontAlgn="b"/>
                      <a:r>
                        <a:rPr lang="ru-RU" sz="1467" b="0" i="0" u="none" strike="noStrike">
                          <a:solidFill>
                            <a:srgbClr val="000000"/>
                          </a:solidFill>
                          <a:effectLst/>
                          <a:latin typeface="Calibri" pitchFamily="34" charset="0" panose="020F0502020204030204"/>
                        </a:rPr>
                        <a:t>1</a:t>
                      </a:r>
                    </a:p>
                  </a:txBody>
                  <a:tcPr marL="8466" marR="8466" marT="8466" marB="0" anchor="b"/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1,625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  <a:tr h="162574">
                <a:tc>
                  <a:txBody>
                    <a:bodyPr lIns="7474" tIns="7474" rIns="7474" bIns="0" anchor="b"/>
                    <a:lstStyle/>
                    <a:p>
                      <a:pPr algn="l" defTabSz="1625600" fontAlgn="b"/>
                      <a:r>
                        <a:rPr lang="ru-RU" sz="1333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Среднеарифм</a:t>
                      </a:r>
                      <a:r>
                        <a:rPr lang="ru-RU" sz="1333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. значение</a:t>
                      </a:r>
                    </a:p>
                  </a:txBody>
                  <a:tcPr marL="7474" marR="7474" marT="7474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1,95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1,75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1,8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1,7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1,8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1,5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1,65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r>
                        <a:rPr lang="ru-RU" sz="1467" b="0" i="0" u="none" strike="noStrike">
                          <a:solidFill>
                            <a:schemeClr val="bg1"/>
                          </a:solidFill>
                          <a:effectLst/>
                          <a:latin typeface="Calibri" pitchFamily="34" charset="0" panose="020F0502020204030204"/>
                        </a:rPr>
                        <a:t>1,8</a:t>
                      </a: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 lIns="8466" tIns="8466" rIns="8466" bIns="0" anchor="b"/>
                    <a:lstStyle/>
                    <a:p>
                      <a:pPr algn="r" defTabSz="1625600" fontAlgn="b"/>
                      <a:endParaRPr lang="ru-RU" sz="1467" b="0" i="0" u="none" strike="noStrike" dirty="0">
                        <a:solidFill>
                          <a:schemeClr val="bg1"/>
                        </a:solidFill>
                        <a:effectLst/>
                        <a:latin typeface="Calibri" pitchFamily="34" charset="0" panose="020F0502020204030204"/>
                      </a:endParaRPr>
                    </a:p>
                  </a:txBody>
                  <a:tcPr marL="8466" marR="8466" marT="8466" marB="0" anchor="b">
                    <a:solidFill>
                      <a:schemeClr val="accent1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 noEditPoints="1"/>
          </p:cNvSpPr>
          <p:nvPr>
            <p:ph idx="1"/>
          </p:nvPr>
        </p:nvSpPr>
        <p:spPr>
          <a:xfrm>
            <a:off x="1108608" y="895732"/>
            <a:ext cx="11083392" cy="556857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sz="2000" b="1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4. Рассчитать проценты сформированности компетентности по уровням </a:t>
            </a:r>
          </a:p>
          <a:p>
            <a:pPr marL="0" indent="0">
              <a:buNone/>
            </a:pPr>
            <a:r>
              <a:rPr lang="ru-RU" sz="2000" b="1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5. Изучить расшифровку вопросов теста </a:t>
            </a:r>
          </a:p>
          <a:p>
            <a:pPr marL="0" indent="0">
              <a:buNone/>
            </a:pPr>
            <a:r>
              <a:rPr lang="ru-RU" sz="2000" b="1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6. Выявить и описать умения, которыми данная группа владеет на высоком уровне (например, по мере убывания оценки - для коммуникативной компетентности - </a:t>
            </a: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Умение устанавливать контакты с иными педагогическими работниками (КК-12 -2 б.); Умение устанавливать контакты с родителями (законными представителями) воспитанников и обучающихся (КК-1 – 1,95 б.); умение работать с документацией (КК-11 – 1,9 б.) и т.д.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000000"/>
                </a:solidFill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7</a:t>
            </a:r>
            <a:r>
              <a:rPr lang="ru-RU" sz="2000" b="1" i="0" u="none" strike="noStrike" dirty="0">
                <a:solidFill>
                  <a:srgbClr val="000000"/>
                </a:solidFill>
                <a:effectLst/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.Выявить дефициты (компетентности с оценками средний и ниже, т.е. ниже 1,4 б) (например, умение организовывать дискуссию (КК-6  - ,5 б.)</a:t>
            </a:r>
          </a:p>
          <a:p>
            <a:pPr marL="0" indent="0">
              <a:buNone/>
            </a:pPr>
            <a:r>
              <a:rPr lang="ru-RU" sz="2000" b="1" dirty="0">
                <a:solidFill>
                  <a:srgbClr val="000000"/>
                </a:solidFill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Для развития этих умений необходимо разрабатывать курсы ПК (формирование тематики новых курсов ПК) </a:t>
            </a:r>
          </a:p>
          <a:p>
            <a:pPr marL="0" indent="0">
              <a:buNone/>
            </a:pPr>
            <a:r>
              <a:rPr lang="ru-RU" sz="2000" b="1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8. Выявить педагогов, которые на высоком уровне владеют компетенцией (имеют баллы 2 -1,8 б.)</a:t>
            </a:r>
          </a:p>
          <a:p>
            <a:pPr marL="0" indent="0">
              <a:buNone/>
            </a:pPr>
            <a:r>
              <a:rPr lang="ru-RU" sz="2000" b="1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Это потенциальные наставники, разработчики стажировок и курсов повышения квалификации по данному вопросу</a:t>
            </a:r>
          </a:p>
          <a:p>
            <a:pPr marL="0" indent="0">
              <a:buNone/>
            </a:pPr>
            <a:r>
              <a:rPr lang="ru-RU" sz="2000" b="1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9. Выявить педагогов, которые на низком уровне владеют компетенцией (имеют баллы ниже 1,4 б.) </a:t>
            </a:r>
          </a:p>
          <a:p>
            <a:pPr marL="0" indent="0">
              <a:buNone/>
            </a:pPr>
            <a:r>
              <a:rPr lang="ru-RU" sz="2000" b="1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Это педагоги, которых надо направлять на курсы ПК, прикреплять наставника, или тьютора.</a:t>
            </a:r>
          </a:p>
          <a:p>
            <a:pPr marL="0" indent="0">
              <a:buNone/>
            </a:pPr>
            <a:endParaRPr lang="ru-RU" sz="2000" b="1" dirty="0">
              <a:solidFill>
                <a:srgbClr val="000000"/>
              </a:solidFill>
              <a:latin typeface="Arial" pitchFamily="34" charset="0" panose="020B0604020202020204"/>
              <a:ea typeface="Arial" pitchFamily="34" charset="0" panose="020B0604020202020204"/>
              <a:cs typeface="Arial" pitchFamily="34" charset="0" panose="020B0604020202020204"/>
            </a:endParaRPr>
          </a:p>
          <a:p>
            <a:pPr marL="0" indent="0">
              <a:buNone/>
            </a:pPr>
            <a:endParaRPr lang="ru-RU" sz="2000" b="1" dirty="0">
              <a:solidFill>
                <a:srgbClr val="000000"/>
              </a:solidFill>
              <a:latin typeface="Arial" pitchFamily="34" charset="0" panose="020B0604020202020204"/>
              <a:ea typeface="Arial" pitchFamily="34" charset="0" panose="020B0604020202020204"/>
              <a:cs typeface="Arial" pitchFamily="34" charset="0" panose="020B0604020202020204"/>
            </a:endParaRPr>
          </a:p>
          <a:p>
            <a:pPr marL="0" indent="0">
              <a:buNone/>
            </a:pPr>
            <a:r>
              <a:rPr lang="ru-RU" sz="2000" b="1" dirty="0">
                <a:latin typeface="Arial" pitchFamily="34" charset="0" panose="020B0604020202020204"/>
                <a:ea typeface="Arial" pitchFamily="34" charset="0" panose="020B0604020202020204"/>
                <a:cs typeface="Arial" pitchFamily="34" charset="0" panose="020B0604020202020204"/>
              </a:rPr>
              <a:t> </a:t>
            </a:r>
          </a:p>
        </p:txBody>
      </p:sp>
      <p:sp>
        <p:nvSpPr>
          <p:cNvPr id="5" name="Заголовок 1"/>
          <p:cNvSpPr>
            <a:spLocks noGrp="1" noEditPoints="1"/>
          </p:cNvSpPr>
          <p:nvPr>
            <p:ph type="title"/>
          </p:nvPr>
        </p:nvSpPr>
        <p:spPr>
          <a:xfrm>
            <a:off x="523682" y="70076"/>
            <a:ext cx="11576150" cy="617258"/>
          </a:xfrm>
          <a:solidFill>
            <a:schemeClr val="accent1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Рекомендации для экспертов по анализу результатов тестирования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572</TotalTime>
  <Words>774</Words>
  <Application>Microsoft Office PowerPoint</Application>
  <PresentationFormat>Широкоэкранный</PresentationFormat>
  <Paragraphs>148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Легкий дым</vt:lpstr>
      <vt:lpstr>Диагностика профессиональных компетенций педагога и меры по их устранению</vt:lpstr>
      <vt:lpstr>Презентация PowerPoint</vt:lpstr>
      <vt:lpstr>Изменения в системе образования, направленные на совершенствование процесса подготовки и профессионального развития педагогических кадров</vt:lpstr>
      <vt:lpstr>Нормативные и методические документы, регулирующие оценку (диагностику) профессиональных компетенций учителей в РФ</vt:lpstr>
      <vt:lpstr>Нормативные и методические документы, регулирующие оценку (диагностику) профессиональных компетенций учителей в регионах РФ</vt:lpstr>
      <vt:lpstr>Выявление и оценка профессиональных компетенций учителя сегодня может вестись на основе анализа результатов, определяемых по оценочным процедурам разного уровня: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Ангелина Викторовна</dc:creator>
  <cp:lastModifiedBy>Ангелина</cp:lastModifiedBy>
  <cp:revision>10</cp:revision>
  <dcterms:created xsi:type="dcterms:W3CDTF">2024-09-06T18:44:25Z</dcterms:created>
  <dcterms:modified xsi:type="dcterms:W3CDTF">2024-09-11T13:47:24Z</dcterms:modified>
</cp:coreProperties>
</file>