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2" r:id="rId3"/>
    <p:sldId id="291" r:id="rId4"/>
    <p:sldId id="295" r:id="rId5"/>
    <p:sldId id="286" r:id="rId6"/>
    <p:sldId id="310" r:id="rId7"/>
    <p:sldId id="304" r:id="rId8"/>
    <p:sldId id="305" r:id="rId9"/>
    <p:sldId id="306" r:id="rId10"/>
    <p:sldId id="307" r:id="rId11"/>
    <p:sldId id="308" r:id="rId12"/>
    <p:sldId id="309" r:id="rId13"/>
    <p:sldId id="301" r:id="rId14"/>
    <p:sldId id="30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8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64E7D-610D-4D13-9E18-385CC2E3BA09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BAB27-47DB-4114-80A5-5C3A353B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15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BAB27-47DB-4114-80A5-5C3A353B053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02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" name="Google Shape;2175;g1eb205fd2b6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2176" name="Google Shape;2176;g1eb205fd2b6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964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78538-1832-131C-54A3-804421F4D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4FA8DA-CDF1-FBDC-4EA9-8151D26E4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79B845-FD9C-A252-3AFB-6D29B4190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33F-75EA-4098-8EC8-856195F76727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1FE7D8-A155-E230-8EB3-73DD1CA7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4C40C8-5136-FC54-56C7-F97A6691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F8E9-9408-432D-B344-96E57B79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6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6B62E-8594-637A-36D0-AE53DA69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4CE263-965C-9E1D-9750-5D589367D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A7600F-7CBB-25B5-57BA-30A720994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33F-75EA-4098-8EC8-856195F76727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5F3C0-F3C1-FB18-75C6-E464DC41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A4B9-7049-E2EA-DFAF-7447ED0A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F8E9-9408-432D-B344-96E57B79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58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253344F-8971-82B1-373F-3DE71FFE4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ECD271-1C33-851C-F26B-A6C557411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32CAB1-A259-0BFD-E5FC-4FD916FCA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33F-75EA-4098-8EC8-856195F76727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CE5D72-5BCD-EDED-E40B-118CBA2D0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D6C856-E99E-E3C7-BE63-5E557406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F8E9-9408-432D-B344-96E57B79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3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6A53A-92C5-98B4-1CAE-24CB3476F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3D8FD-2432-E1C3-6FCD-E72971433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BF822C-687C-F4D3-A84E-71DB355DF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33F-75EA-4098-8EC8-856195F76727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EC04AB-1E3F-8E57-E744-426CAD343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45474A-0336-5C13-4236-8773CE71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F8E9-9408-432D-B344-96E57B79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4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695A9-3388-3703-B09E-25165D5F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0D60C8-3292-52DC-CFA2-812CD7686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D37A39-042C-CB73-67CA-FCDB1BF54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33F-75EA-4098-8EC8-856195F76727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74E723-7FC6-7F94-D531-FF7F7CF8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013AB6-4886-13DD-706A-7369DBFF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F8E9-9408-432D-B344-96E57B79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62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8A55A-F042-1C8B-C3B5-028F5107E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32D01-DF4D-04AC-B8D2-D90E7FAC2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F7DE1E-7B56-2BCD-CA05-367FA0765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F81DB5-225C-7BB4-872A-BA5D667F7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33F-75EA-4098-8EC8-856195F76727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7E7F41-3CCC-BF9B-4CC4-D8BBBA389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D63135-612E-FC9F-F89F-1FAC2B416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F8E9-9408-432D-B344-96E57B79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7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4911D-6B2A-B576-7450-CC703B9FF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386F97-1F8C-2669-BC6E-7533B721C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F417B2-236D-B37B-AEA4-413F3118A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2E5B2D-75E5-B143-16A2-8F8446EA9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986542-B6D8-E623-D119-056E45999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21D290-B3C8-E989-F509-B335252E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33F-75EA-4098-8EC8-856195F76727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334579-847D-19AA-6B4E-9B181D470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68156-035E-84A7-4D25-70BF9D573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F8E9-9408-432D-B344-96E57B79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13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69DC3-6B55-7D38-09F4-B2571B75A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235A01-69AD-4C62-E601-F39C477F3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33F-75EA-4098-8EC8-856195F76727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FCDAAC-6E87-A9EA-9B14-2F680159B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8B598C-2A13-9DE6-774E-3D203A91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F8E9-9408-432D-B344-96E57B79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39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CCA9546-7769-E840-2054-7819F5621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33F-75EA-4098-8EC8-856195F76727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7939D50-C65E-779A-D516-2504C11D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4DD649-C33E-BAF4-AE78-10789CD00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F8E9-9408-432D-B344-96E57B79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14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81A73-E7A8-05FF-89DF-1C458ACC8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55826F-D59D-8825-F481-026A81814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068C16-EC4E-1B4C-5A1C-DD77CB52B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6066D2-6542-6528-02C0-93F89C477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33F-75EA-4098-8EC8-856195F76727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164653-4402-CFCF-B4DE-044E10AA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EF7307-07F2-18A1-ED85-90F0C924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F8E9-9408-432D-B344-96E57B79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2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42A0F-0A27-CC70-7B36-7E367294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C10F56E-774A-16FF-8AEF-463A2AE718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640066-5A1F-87C9-4EAC-5FD19FDDE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56433B-E85D-8000-6454-C9723D43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33F-75EA-4098-8EC8-856195F76727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EE7E1D-0EE5-9215-BD15-6152CB50C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CAE3BC-63BC-56EF-ACE5-0FFC8CE3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F8E9-9408-432D-B344-96E57B79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55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779BF-0B68-D9BA-4C15-872F02BD8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11F0E0-CE98-A2B9-F177-6611A935C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2B81D8-B45F-FB80-475A-EDD1B3B37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B33F-75EA-4098-8EC8-856195F76727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30067A-3616-1A1D-FDB1-84BDA7223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4E058E-B581-A4AE-166A-D7A67B438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3F8E9-9408-432D-B344-96E57B79E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8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2B4A1-82F5-1774-9C2C-254F559A2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C9364-E48A-9FEC-15D8-0741B6DAA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89" y="3580585"/>
            <a:ext cx="6831847" cy="369809"/>
          </a:xfrm>
          <a:noFill/>
        </p:spPr>
        <p:txBody>
          <a:bodyPr>
            <a:normAutofit fontScale="90000"/>
          </a:bodyPr>
          <a:lstStyle/>
          <a:p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Психологическая подготовка к экзаменам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B48B62-FEBF-E66F-5FB7-F7EF878CC014}"/>
              </a:ext>
            </a:extLst>
          </p:cNvPr>
          <p:cNvSpPr/>
          <p:nvPr/>
        </p:nvSpPr>
        <p:spPr>
          <a:xfrm>
            <a:off x="7625917" y="0"/>
            <a:ext cx="4566083" cy="6858000"/>
          </a:xfrm>
          <a:prstGeom prst="rect">
            <a:avLst/>
          </a:prstGeom>
          <a:gradFill>
            <a:gsLst>
              <a:gs pos="73000">
                <a:schemeClr val="bg1">
                  <a:lumMod val="85000"/>
                </a:schemeClr>
              </a:gs>
              <a:gs pos="86000">
                <a:schemeClr val="bg1">
                  <a:lumMod val="92000"/>
                  <a:lumOff val="8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21C344EC-E737-84AE-4466-4590522F0E09}"/>
              </a:ext>
            </a:extLst>
          </p:cNvPr>
          <p:cNvSpPr/>
          <p:nvPr/>
        </p:nvSpPr>
        <p:spPr>
          <a:xfrm>
            <a:off x="7185736" y="2081502"/>
            <a:ext cx="3098685" cy="2694996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EAD951-D7E7-7680-9D43-33B067773F77}"/>
              </a:ext>
            </a:extLst>
          </p:cNvPr>
          <p:cNvSpPr txBox="1"/>
          <p:nvPr/>
        </p:nvSpPr>
        <p:spPr>
          <a:xfrm>
            <a:off x="1562100" y="5186610"/>
            <a:ext cx="6405233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gradFill>
                  <a:gsLst>
                    <a:gs pos="74000">
                      <a:schemeClr val="bg1">
                        <a:lumMod val="50000"/>
                      </a:schemeClr>
                    </a:gs>
                    <a:gs pos="94000">
                      <a:schemeClr val="bg1">
                        <a:lumMod val="92000"/>
                        <a:lumOff val="8000"/>
                      </a:scheme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</a:t>
            </a:r>
            <a:r>
              <a:rPr lang="ru-RU" dirty="0">
                <a:gradFill>
                  <a:gsLst>
                    <a:gs pos="74000">
                      <a:schemeClr val="bg1">
                        <a:lumMod val="50000"/>
                      </a:schemeClr>
                    </a:gs>
                    <a:gs pos="94000">
                      <a:schemeClr val="bg1">
                        <a:lumMod val="92000"/>
                        <a:lumOff val="8000"/>
                      </a:scheme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методы, которые помогут справиться с психологическими проблемами при подготовке к экзаменам</a:t>
            </a:r>
          </a:p>
        </p:txBody>
      </p:sp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27BF8F02-1102-2180-234D-E22576567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5" y="117444"/>
            <a:ext cx="1302547" cy="130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38FAADF-5E7E-1BF6-6744-C298F5C68461}"/>
              </a:ext>
            </a:extLst>
          </p:cNvPr>
          <p:cNvSpPr/>
          <p:nvPr/>
        </p:nvSpPr>
        <p:spPr>
          <a:xfrm>
            <a:off x="2233543" y="194323"/>
            <a:ext cx="7806196" cy="71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МБУ ДО «Центр психолого-медико-социального сопровождения»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городского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округа «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город Якутск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72370604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2761" y="403089"/>
            <a:ext cx="543313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того, что ребенок подвергается травле</a:t>
            </a: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теряет интерес к школе, ищет причины не ходить в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школу, часто начинает болеть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привычном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настроении и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жалуется на боли в животе, в груди, головную боль при отсутствии соответствующих симптоматике заболеваний, теряет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аппетит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Частые нарушения сна и ночные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кошмары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 есть  следы насилия: синяки,  порезы,  царапины или рваная одежда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наблюдается повышенная раздражительность и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утомляемость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запросы на дополнительные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Отдает предпочтение взрослой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Отказывается разговаривать на «неудобные темы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избегает разговоров о школе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0" y="346326"/>
            <a:ext cx="466030" cy="46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15062" y="346326"/>
            <a:ext cx="3429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выявлении травли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550" y="403089"/>
            <a:ext cx="532803" cy="53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37838" y="1038421"/>
            <a:ext cx="56222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Поддержите ребенка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Успокойте его, скажите, что он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виноват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заверьте, что вы на его стороне и поможете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Незамедлительно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обратитесь в школу.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официальное заявление на имя директора с просьбой разобраться и принять меры (с указанием фактов травли). Встретьтесь с классным руководителем.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Привлеките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специалистов.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Обратитесь к школьному психологу, психологам в службы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Соберите информацию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Подробно расспросите, что  случилось, кто участвовал, где и когда. Фиксируйте факты: травмы (освидетельствовать в </a:t>
            </a:r>
            <a:r>
              <a:rPr lang="ru-RU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травмпункте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испорченные вещи, переписки.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Не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общайтесь с обидчиками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напрямую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разбирайтесь с чужими детьми или их родителями самостоятельно — это может усугубить ситуацию. Встреча с родителями агрессора должна проходить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присутствии администрации школы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Обеспечьте безопасность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Если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угроза физического насилия, не пускайте ребенка в школу, пока ситуация не разрешится.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02563" y="4813761"/>
            <a:ext cx="43234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нельзя делать: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«сам виноват» или «ты должен уметь постоять за себя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Обесценивать переживания («это просто баловство»).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Игнорировать ситуацию в надежде, что она решится сама собой.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546" y="5721702"/>
            <a:ext cx="1136299" cy="113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1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583" y="294105"/>
            <a:ext cx="5189737" cy="345087"/>
          </a:xfrm>
        </p:spPr>
        <p:txBody>
          <a:bodyPr>
            <a:normAutofit fontScale="90000"/>
          </a:bodyPr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Способы поддержки родителем ребенка, находящегося в кризисной ситуации</a:t>
            </a:r>
            <a:r>
              <a:rPr lang="ru-RU" sz="20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5208" y="813643"/>
            <a:ext cx="57394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времяпрепровождение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приятными для обоих вещами: это может быть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 в лес или горы, и посещение стадиона. 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Позаботиться о том, чтобы дома царила спокойная и дружелюбная атмосфера,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мог стать психологическим «убежищем».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Если ребенок не против, физический контакт в виде объятий, поглаживаний,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поцелуев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т.д.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важен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Важны проявления уважения к ребенку. Родитель должен найти в поведении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трудной ситуации что-то, за что может его похвалить. Порой кажется, 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ребенок «провалился» по всем фронтам, но даже в этом случае можно найти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какие-то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мелочи, за которые его можно было бы похвалить. 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Родитель может устраивать ребенку маленькие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сюрпризы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например, приготовить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любимый пирог.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Если родитель давно хотел заняться спортом, то сейчас самое время начать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ходить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спортзал, на стадион или просто бегать по утра — и взять ребенка с собой 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2128126"/>
            <a:ext cx="575864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Интересуйтесь, в первую очередь, не оценками, а настроением и самочувствием ребенка.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Говорить в позитивных формулировках и почаще говорить о будущем, не застревая в рассуждениях о прошлом.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Интегрировать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в среду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сверстников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он чувствовал бы себя комфортно.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Делать акцент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достижениях. Хвалите за конкретные успехи в делах, которые ему нравятся, будь то помощь по дому или успехи в видеоигре.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Учите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отстаивать свое мнение спокойно, без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ответной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агрессии.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Дома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проигрывать ситуации столкновения с обидчиками, тренируя уверенную позу, голос и умение ответить шуткой или хитростью.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Отказ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образа «идеального ребенка». Не требуйте от него быть чрезмерно послушным — это часто делает детей более удобными мишенями для агрессоров.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361590" y="273961"/>
            <a:ext cx="5189737" cy="345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78234" y="1543351"/>
            <a:ext cx="4980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родитель может помочь ребенку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самооценку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33" y="-6301"/>
            <a:ext cx="1777992" cy="177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53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088" y="299608"/>
            <a:ext cx="10249268" cy="291821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можно делать дома вместе с ребенком для укрепления его уверенности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48901" y="659438"/>
            <a:ext cx="929491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 успехов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Записывайте или зарисовывайте с ребенком его даже самые маленькие достижения за день на листочках и складывайте в банку. В моменты неуверенности перечитывайте их.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«Язык тела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зеркалом учите ребенка принимать «позу уверенности» (расправить плечи, поднять подбородок, улыбнуться), сравнивая ее с закрытой позой.</a:t>
            </a: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упражнения на контроль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«Аист» / «Цапля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одной ноге (можно с закрытыми глазами) помогает тренировать баланс и фокус.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«Удержи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предмет» 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Удержание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 (мешочек с песком/кубик) на тыльной стороне кисти или на ноге во время приседаний или ходьбы.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Ментальные  упражнения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«Сундук инструментов»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у вас есть сундук, который нужно заполнить инструментами преодоления. Какие из них есть в вашем арсенале? Запишите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несколько вариантов в помощь: погулять, послушать любимую музыку, полюбоваться закатом, посмотреть смешной фильм, написать что-то в дневнике, потанцевать, заняться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написать старому другу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Попробуйте пополнять свой арсенал навыков и регулярно убирать из «сундука» то, что не работает. Так у вас всегда будет под рукой готовый план по борьбе с негативными эмоциями.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92" y="4972559"/>
            <a:ext cx="1580225" cy="158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5" y="683053"/>
            <a:ext cx="1341056" cy="134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0997" y="2024109"/>
            <a:ext cx="1242874" cy="124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92" y="3578051"/>
            <a:ext cx="1204658" cy="83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3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Графика, Шриф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F1510A9-8E2F-E48D-F071-C5BDBBD647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928" y="1421415"/>
            <a:ext cx="1966421" cy="2653142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ка, графический дизайн, графическая вставк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FE2ED2B-7D51-49B7-DB03-E6BAB8D100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48" y="1255475"/>
            <a:ext cx="2819082" cy="2819082"/>
          </a:xfrm>
          <a:prstGeom prst="rect">
            <a:avLst/>
          </a:prstGeom>
        </p:spPr>
      </p:pic>
      <p:pic>
        <p:nvPicPr>
          <p:cNvPr id="7" name="Рисунок 6" descr="Изображение выглядит как шаблон, прямоугольный, Симметрия, пиксель&#10;&#10;Автоматически созданное описание">
            <a:extLst>
              <a:ext uri="{FF2B5EF4-FFF2-40B4-BE49-F238E27FC236}">
                <a16:creationId xmlns:a16="http://schemas.microsoft.com/office/drawing/2014/main" id="{EA28D94F-761F-8C7D-91CE-C2C332DAFD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92" y="1306767"/>
            <a:ext cx="2819082" cy="2819082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DEF0257-8738-8AFB-4890-E6AA52725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633" y="-20077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НАШ САЙТ И СОЦИАЛЬНЫЕ СЕТИ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7E6B05-644B-87BE-78EC-7872687D022E}"/>
              </a:ext>
            </a:extLst>
          </p:cNvPr>
          <p:cNvSpPr txBox="1"/>
          <p:nvPr/>
        </p:nvSpPr>
        <p:spPr>
          <a:xfrm>
            <a:off x="1168686" y="4458317"/>
            <a:ext cx="1477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САЙТ</a:t>
            </a:r>
            <a:r>
              <a:rPr lang="ru-RU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CFF4EC-7920-E3F5-0991-15C9C94E5D51}"/>
              </a:ext>
            </a:extLst>
          </p:cNvPr>
          <p:cNvSpPr txBox="1"/>
          <p:nvPr/>
        </p:nvSpPr>
        <p:spPr>
          <a:xfrm>
            <a:off x="4085840" y="4494263"/>
            <a:ext cx="16825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ТЕЛЕГРАМ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84A077-DA5C-C49B-D387-2B353F02C40B}"/>
              </a:ext>
            </a:extLst>
          </p:cNvPr>
          <p:cNvSpPr txBox="1"/>
          <p:nvPr/>
        </p:nvSpPr>
        <p:spPr>
          <a:xfrm>
            <a:off x="7135387" y="4458317"/>
            <a:ext cx="1871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ВКОНТАКТЕ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8E699D-207F-9456-B3CE-9A1BA066F1AB}"/>
              </a:ext>
            </a:extLst>
          </p:cNvPr>
          <p:cNvSpPr txBox="1"/>
          <p:nvPr/>
        </p:nvSpPr>
        <p:spPr>
          <a:xfrm>
            <a:off x="9668194" y="4458317"/>
            <a:ext cx="1871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</a:rPr>
              <a:t>макс</a:t>
            </a:r>
          </a:p>
        </p:txBody>
      </p:sp>
      <p:pic>
        <p:nvPicPr>
          <p:cNvPr id="6" name="Рисунок 5" descr="Изображение выглядит как текст, Цвет электрик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54AA0E1-F6F8-0161-F02D-EE020BC3A8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23988" r="14329" b="21185"/>
          <a:stretch>
            <a:fillRect/>
          </a:stretch>
        </p:blipFill>
        <p:spPr>
          <a:xfrm>
            <a:off x="9525875" y="1421415"/>
            <a:ext cx="2038966" cy="251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43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p44"/>
          <p:cNvSpPr txBox="1">
            <a:spLocks noGrp="1"/>
          </p:cNvSpPr>
          <p:nvPr>
            <p:ph type="title" idx="4294967295"/>
          </p:nvPr>
        </p:nvSpPr>
        <p:spPr>
          <a:xfrm>
            <a:off x="1502874" y="348999"/>
            <a:ext cx="10082543" cy="7381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 ДО «Центр психолого-медико- социального сопровождения»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«город Якутск»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9" name="Google Shape;2179;p44"/>
          <p:cNvSpPr txBox="1">
            <a:spLocks noGrp="1"/>
          </p:cNvSpPr>
          <p:nvPr>
            <p:ph type="body" idx="4294967295"/>
          </p:nvPr>
        </p:nvSpPr>
        <p:spPr>
          <a:xfrm>
            <a:off x="2009979" y="1150930"/>
            <a:ext cx="10182021" cy="513556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г. Якутск , ул.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Рыдзинского 18/5 («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квартал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»)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почта: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cpprk_dp@mail.ru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р.т 43-09 -08 (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ТПМПК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№2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прием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с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по 11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l">
              <a:buNone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ТПМПК № 3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прием детей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до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лет)</a:t>
            </a:r>
          </a:p>
          <a:p>
            <a:pPr algn="l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р.т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43-09-07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(педагоги-психологи, социальные педагоги)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р.т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43-09-06 (директор)</a:t>
            </a:r>
          </a:p>
          <a:p>
            <a:pPr algn="l"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Адрес: г. Якутск, ул.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Сергеляхская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10/2 («Студенческий городок»)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эл. почта: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pmpk.ykt@mail.ru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р.т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31-65-01  (ТПМПК №1 – прием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 с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по 4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будущих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первоклассников) 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       (Служба ранней помощи, кабинет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сенсорной ба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интеграции)</a:t>
            </a:r>
          </a:p>
          <a:p>
            <a:pPr marL="0" indent="0">
              <a:buNone/>
            </a:pPr>
            <a:endParaRPr lang="ru-RU" sz="1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Центра:  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https://cpmss.obr.sakha.gov.ru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2000" dirty="0">
              <a:solidFill>
                <a:schemeClr val="accent5">
                  <a:lumMod val="75000"/>
                </a:schemeClr>
              </a:solidFill>
              <a:latin typeface="Cormorant SC Medium"/>
              <a:ea typeface="Cormorant SC Medium"/>
              <a:cs typeface="Cormorant SC Medium"/>
              <a:sym typeface="Cormorant SC Medium"/>
            </a:endParaRPr>
          </a:p>
        </p:txBody>
      </p:sp>
      <p:pic>
        <p:nvPicPr>
          <p:cNvPr id="4" name="Picture 3" descr="C:\Documents and Settings\Admin\Рабочий стол\эмблема центра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4978" y="0"/>
            <a:ext cx="1675001" cy="185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767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974DB4-0579-A922-E7F7-12EEE825C9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21456" y="1454620"/>
            <a:ext cx="10515600" cy="30735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Montserrat Medium" panose="00000600000000000000" pitchFamily="2" charset="-52"/>
              </a:rPr>
              <a:t>Все здоровые люди испытывают тревогу и неуверенность перед важными событиями. Главное знать –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Montserrat Medium" panose="00000600000000000000" pitchFamily="2" charset="-52"/>
              </a:rPr>
              <a:t>как успокоиться, как 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Montserrat Medium" panose="00000600000000000000" pitchFamily="2" charset="-52"/>
              </a:rPr>
              <a:t>настроиться</a:t>
            </a:r>
            <a:endParaRPr lang="ru-RU" sz="2400" b="1" i="0" dirty="0">
              <a:solidFill>
                <a:srgbClr val="000000"/>
              </a:solidFill>
              <a:effectLst/>
              <a:latin typeface="Montserrat Medium" panose="00000600000000000000" pitchFamily="2" charset="-52"/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5E9533AF-CD2E-9B8C-3ABD-268590C19DB7}"/>
              </a:ext>
            </a:extLst>
          </p:cNvPr>
          <p:cNvSpPr/>
          <p:nvPr/>
        </p:nvSpPr>
        <p:spPr>
          <a:xfrm rot="5400000">
            <a:off x="54074" y="2812951"/>
            <a:ext cx="800800" cy="767453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B3A8C22-AD59-71BA-EBD4-32961955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95" y="162842"/>
            <a:ext cx="10515600" cy="1325563"/>
          </a:xfrm>
        </p:spPr>
        <p:txBody>
          <a:bodyPr/>
          <a:lstStyle/>
          <a:p>
            <a:pPr algn="ctr"/>
            <a:r>
              <a:rPr lang="ru-RU" b="1" i="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Волнение перед экзаменом — норма</a:t>
            </a: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3F67E3C-EDB4-B62E-B0D0-ECFBC8462841}"/>
              </a:ext>
            </a:extLst>
          </p:cNvPr>
          <p:cNvSpPr/>
          <p:nvPr/>
        </p:nvSpPr>
        <p:spPr>
          <a:xfrm>
            <a:off x="11720312" y="1611678"/>
            <a:ext cx="204628" cy="3970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5FD2C41-E4D6-D9C0-6A5C-0E307FA8A14E}"/>
              </a:ext>
            </a:extLst>
          </p:cNvPr>
          <p:cNvSpPr/>
          <p:nvPr/>
        </p:nvSpPr>
        <p:spPr>
          <a:xfrm>
            <a:off x="11768626" y="1656297"/>
            <a:ext cx="108000" cy="586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551791" y="32678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Успешный результат  на экзамене</a:t>
            </a:r>
            <a:endParaRPr lang="ru-RU" sz="40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838200" y="4528201"/>
            <a:ext cx="10698856" cy="2451100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ru-RU" sz="2000" dirty="0" smtClean="0"/>
              <a:t>	</a:t>
            </a:r>
            <a:r>
              <a:rPr lang="ru-RU" sz="2400" dirty="0" smtClean="0">
                <a:solidFill>
                  <a:srgbClr val="000000"/>
                </a:solidFill>
                <a:latin typeface="Montserrat Medium" panose="00000600000000000000" pitchFamily="2" charset="-52"/>
              </a:rPr>
              <a:t>Большими врагами в ситуации экзамена могут быть беспокойство и тревога, чем не самое блестящее знание предмета.</a:t>
            </a:r>
            <a:endParaRPr lang="ru-RU" sz="2400" dirty="0">
              <a:solidFill>
                <a:srgbClr val="000000"/>
              </a:solidFill>
              <a:latin typeface="Montserrat Medium" panose="000006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368951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5544" y="608360"/>
            <a:ext cx="9006656" cy="8663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800" b="1" dirty="0"/>
              <a:t/>
            </a:r>
            <a:br>
              <a:rPr lang="ru-RU" sz="3800" b="1" dirty="0"/>
            </a:br>
            <a:r>
              <a:rPr lang="ru-RU" sz="3100" i="1" dirty="0">
                <a:solidFill>
                  <a:srgbClr val="000000"/>
                </a:solidFill>
                <a:latin typeface="Montserrat Medium" panose="00000600000000000000" pitchFamily="2" charset="-52"/>
                <a:ea typeface="+mn-ea"/>
                <a:cs typeface="+mn-cs"/>
              </a:rPr>
              <a:t>В общении с детьми нельзя использовать:</a:t>
            </a:r>
            <a:r>
              <a:rPr lang="ru-RU" sz="3000" i="1" dirty="0">
                <a:solidFill>
                  <a:srgbClr val="000000"/>
                </a:solidFill>
                <a:latin typeface="Montserrat Medium" panose="00000600000000000000" pitchFamily="2" charset="-52"/>
                <a:ea typeface="+mn-ea"/>
                <a:cs typeface="+mn-cs"/>
              </a:rPr>
              <a:t> </a:t>
            </a:r>
            <a:br>
              <a:rPr lang="ru-RU" sz="3000" i="1" dirty="0">
                <a:solidFill>
                  <a:srgbClr val="000000"/>
                </a:solidFill>
                <a:latin typeface="Montserrat Medium" panose="00000600000000000000" pitchFamily="2" charset="-52"/>
                <a:ea typeface="+mn-ea"/>
                <a:cs typeface="+mn-cs"/>
              </a:rPr>
            </a:br>
            <a:endParaRPr lang="ru-RU" sz="3000" i="1" dirty="0">
              <a:solidFill>
                <a:srgbClr val="000000"/>
              </a:solidFill>
              <a:latin typeface="Montserrat Medium" panose="00000600000000000000" pitchFamily="2" charset="-52"/>
              <a:ea typeface="+mn-ea"/>
              <a:cs typeface="+mn-cs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1764557"/>
            <a:ext cx="8794428" cy="3817921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ru-RU" sz="3200" dirty="0">
                <a:solidFill>
                  <a:srgbClr val="000000"/>
                </a:solidFill>
                <a:latin typeface="Montserrat Medium" panose="00000600000000000000" pitchFamily="2" charset="-52"/>
              </a:rPr>
              <a:t>Угрозы («Если ты…»)</a:t>
            </a:r>
          </a:p>
          <a:p>
            <a:pPr eaLnBrk="1" hangingPunct="1"/>
            <a:r>
              <a:rPr lang="ru-RU" sz="3200" dirty="0">
                <a:solidFill>
                  <a:srgbClr val="000000"/>
                </a:solidFill>
                <a:latin typeface="Montserrat Medium" panose="00000600000000000000" pitchFamily="2" charset="-52"/>
              </a:rPr>
              <a:t>Критику («Сколько раз уже тебе говорили…», «Слушать надо было…»)</a:t>
            </a:r>
          </a:p>
          <a:p>
            <a:pPr eaLnBrk="1" hangingPunct="1"/>
            <a:r>
              <a:rPr lang="ru-RU" sz="3200" dirty="0">
                <a:solidFill>
                  <a:srgbClr val="000000"/>
                </a:solidFill>
                <a:latin typeface="Montserrat Medium" panose="00000600000000000000" pitchFamily="2" charset="-52"/>
              </a:rPr>
              <a:t>Мораль, нравоучения, проповеди («Ты обязан …»)</a:t>
            </a:r>
          </a:p>
          <a:p>
            <a:pPr eaLnBrk="1" hangingPunct="1"/>
            <a:r>
              <a:rPr lang="ru-RU" sz="3200" dirty="0">
                <a:solidFill>
                  <a:srgbClr val="000000"/>
                </a:solidFill>
                <a:latin typeface="Montserrat Medium" panose="00000600000000000000" pitchFamily="2" charset="-52"/>
              </a:rPr>
              <a:t>Высмеивание («Что за тупые вопросы…»)</a:t>
            </a:r>
          </a:p>
          <a:p>
            <a:pPr eaLnBrk="1" hangingPunct="1"/>
            <a:r>
              <a:rPr lang="ru-RU" sz="3200" dirty="0">
                <a:solidFill>
                  <a:srgbClr val="000000"/>
                </a:solidFill>
                <a:latin typeface="Montserrat Medium" panose="00000600000000000000" pitchFamily="2" charset="-52"/>
              </a:rPr>
              <a:t>Уговоры («Успокойся, это не важно…» )</a:t>
            </a:r>
          </a:p>
          <a:p>
            <a:pPr eaLnBrk="1" hangingPunct="1"/>
            <a:r>
              <a:rPr lang="ru-RU" sz="3200" dirty="0">
                <a:solidFill>
                  <a:srgbClr val="000000"/>
                </a:solidFill>
                <a:latin typeface="Montserrat Medium" panose="00000600000000000000" pitchFamily="2" charset="-52"/>
              </a:rPr>
              <a:t>Отстранённость («Это твои проблемы»..)</a:t>
            </a:r>
          </a:p>
          <a:p>
            <a:pPr eaLnBrk="1" hangingPunct="1"/>
            <a:endParaRPr lang="ru-RU" sz="2400" dirty="0"/>
          </a:p>
          <a:p>
            <a:pPr eaLnBrk="1" hangingPunct="1"/>
            <a:endParaRPr lang="ru-RU" sz="2400" dirty="0"/>
          </a:p>
          <a:p>
            <a:pPr eaLnBrk="1" hangingPunct="1"/>
            <a:endParaRPr lang="ru-RU" sz="2400" dirty="0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5E9533AF-CD2E-9B8C-3ABD-268590C19DB7}"/>
              </a:ext>
            </a:extLst>
          </p:cNvPr>
          <p:cNvSpPr/>
          <p:nvPr/>
        </p:nvSpPr>
        <p:spPr>
          <a:xfrm rot="5400000">
            <a:off x="54074" y="2812951"/>
            <a:ext cx="800800" cy="767453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: скругленные углы 8">
            <a:extLst>
              <a:ext uri="{FF2B5EF4-FFF2-40B4-BE49-F238E27FC236}">
                <a16:creationId xmlns:a16="http://schemas.microsoft.com/office/drawing/2014/main" id="{73F67E3C-EDB4-B62E-B0D0-ECFBC8462841}"/>
              </a:ext>
            </a:extLst>
          </p:cNvPr>
          <p:cNvSpPr/>
          <p:nvPr/>
        </p:nvSpPr>
        <p:spPr>
          <a:xfrm>
            <a:off x="11720312" y="1611678"/>
            <a:ext cx="204628" cy="3970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7" name="Прямоугольник: скругленные углы 9">
            <a:extLst>
              <a:ext uri="{FF2B5EF4-FFF2-40B4-BE49-F238E27FC236}">
                <a16:creationId xmlns:a16="http://schemas.microsoft.com/office/drawing/2014/main" id="{95FD2C41-E4D6-D9C0-6A5C-0E307FA8A14E}"/>
              </a:ext>
            </a:extLst>
          </p:cNvPr>
          <p:cNvSpPr/>
          <p:nvPr/>
        </p:nvSpPr>
        <p:spPr>
          <a:xfrm>
            <a:off x="11768626" y="2011897"/>
            <a:ext cx="108000" cy="586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1014021"/>
            <a:ext cx="2312405" cy="128012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	</a:t>
            </a:r>
            <a:r>
              <a:rPr lang="ru-RU" sz="2400" u="sng" dirty="0">
                <a:solidFill>
                  <a:srgbClr val="000000"/>
                </a:solidFill>
                <a:latin typeface="Montserrat Medium" panose="00000600000000000000" pitchFamily="2" charset="-52"/>
              </a:rPr>
              <a:t>Р</a:t>
            </a:r>
            <a:r>
              <a:rPr lang="ru-RU" sz="2400" u="sng" dirty="0" smtClean="0">
                <a:solidFill>
                  <a:srgbClr val="000000"/>
                </a:solidFill>
                <a:latin typeface="Montserrat Medium" panose="00000600000000000000" pitchFamily="2" charset="-52"/>
              </a:rPr>
              <a:t>абота </a:t>
            </a:r>
            <a:r>
              <a:rPr lang="ru-RU" sz="2400" u="sng" dirty="0">
                <a:solidFill>
                  <a:srgbClr val="000000"/>
                </a:solidFill>
                <a:latin typeface="Montserrat Medium" panose="00000600000000000000" pitchFamily="2" charset="-52"/>
              </a:rPr>
              <a:t>с тестовыми </a:t>
            </a:r>
            <a:r>
              <a:rPr lang="ru-RU" sz="2400" u="sng" dirty="0" smtClean="0">
                <a:solidFill>
                  <a:srgbClr val="000000"/>
                </a:solidFill>
                <a:latin typeface="Montserrat Medium" panose="00000600000000000000" pitchFamily="2" charset="-52"/>
              </a:rPr>
              <a:t>заданиями</a:t>
            </a:r>
            <a:r>
              <a:rPr lang="ru-RU" sz="2400" dirty="0" smtClean="0">
                <a:solidFill>
                  <a:srgbClr val="000000"/>
                </a:solidFill>
                <a:latin typeface="Montserrat Medium" panose="00000600000000000000" pitchFamily="2" charset="-52"/>
              </a:rPr>
              <a:t>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dirty="0">
              <a:solidFill>
                <a:srgbClr val="000000"/>
              </a:solidFill>
              <a:latin typeface="Montserrat Medium" panose="00000600000000000000" pitchFamily="2" charset="-52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dirty="0">
              <a:solidFill>
                <a:srgbClr val="00000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5E9533AF-CD2E-9B8C-3ABD-268590C19DB7}"/>
              </a:ext>
            </a:extLst>
          </p:cNvPr>
          <p:cNvSpPr/>
          <p:nvPr/>
        </p:nvSpPr>
        <p:spPr>
          <a:xfrm rot="5400000">
            <a:off x="54074" y="2812951"/>
            <a:ext cx="800800" cy="767453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: скругленные углы 8">
            <a:extLst>
              <a:ext uri="{FF2B5EF4-FFF2-40B4-BE49-F238E27FC236}">
                <a16:creationId xmlns:a16="http://schemas.microsoft.com/office/drawing/2014/main" id="{73F67E3C-EDB4-B62E-B0D0-ECFBC8462841}"/>
              </a:ext>
            </a:extLst>
          </p:cNvPr>
          <p:cNvSpPr/>
          <p:nvPr/>
        </p:nvSpPr>
        <p:spPr>
          <a:xfrm>
            <a:off x="11720312" y="1611678"/>
            <a:ext cx="204628" cy="3970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7" name="Прямоугольник: скругленные углы 9">
            <a:extLst>
              <a:ext uri="{FF2B5EF4-FFF2-40B4-BE49-F238E27FC236}">
                <a16:creationId xmlns:a16="http://schemas.microsoft.com/office/drawing/2014/main" id="{95FD2C41-E4D6-D9C0-6A5C-0E307FA8A14E}"/>
              </a:ext>
            </a:extLst>
          </p:cNvPr>
          <p:cNvSpPr/>
          <p:nvPr/>
        </p:nvSpPr>
        <p:spPr>
          <a:xfrm>
            <a:off x="11768626" y="2796277"/>
            <a:ext cx="108000" cy="586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594225" y="948651"/>
            <a:ext cx="7935964" cy="184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ru-RU" sz="1800" dirty="0" smtClean="0">
                <a:solidFill>
                  <a:srgbClr val="006600"/>
                </a:solidFill>
              </a:rPr>
              <a:t>• </a:t>
            </a:r>
            <a:r>
              <a:rPr lang="ru-RU" sz="1600" b="1" dirty="0" err="1" smtClean="0">
                <a:solidFill>
                  <a:srgbClr val="000000"/>
                </a:solidFill>
                <a:latin typeface="Montserrat Medium" panose="00000600000000000000" pitchFamily="2" charset="-52"/>
              </a:rPr>
              <a:t>психогимнастические</a:t>
            </a:r>
            <a:r>
              <a:rPr lang="ru-RU" sz="1600" b="1" dirty="0" smtClean="0">
                <a:solidFill>
                  <a:srgbClr val="000000"/>
                </a:solidFill>
                <a:latin typeface="Montserrat Medium" panose="00000600000000000000" pitchFamily="2" charset="-52"/>
              </a:rPr>
              <a:t> упражнения</a:t>
            </a:r>
            <a:r>
              <a:rPr lang="ru-RU" sz="1600" dirty="0" smtClean="0">
                <a:solidFill>
                  <a:srgbClr val="000000"/>
                </a:solidFill>
                <a:latin typeface="Montserrat Medium" panose="00000600000000000000" pitchFamily="2" charset="-52"/>
              </a:rPr>
              <a:t>, развивающие переключаемость в целом (работа с таблицами </a:t>
            </a:r>
            <a:r>
              <a:rPr lang="ru-RU" sz="1600" dirty="0" err="1" smtClean="0">
                <a:solidFill>
                  <a:srgbClr val="000000"/>
                </a:solidFill>
                <a:latin typeface="Montserrat Medium" panose="00000600000000000000" pitchFamily="2" charset="-52"/>
              </a:rPr>
              <a:t>Шульте</a:t>
            </a:r>
            <a:r>
              <a:rPr lang="ru-RU" sz="1600" dirty="0" smtClean="0">
                <a:solidFill>
                  <a:srgbClr val="000000"/>
                </a:solidFill>
                <a:latin typeface="Montserrat Medium" panose="00000600000000000000" pitchFamily="2" charset="-52"/>
              </a:rPr>
              <a:t> и т.п.);</a:t>
            </a:r>
          </a:p>
          <a:p>
            <a:pPr algn="just">
              <a:buFont typeface="Wingdings" pitchFamily="2" charset="2"/>
              <a:buNone/>
            </a:pPr>
            <a:r>
              <a:rPr lang="ru-RU" sz="1600" dirty="0" smtClean="0">
                <a:solidFill>
                  <a:srgbClr val="000000"/>
                </a:solidFill>
                <a:latin typeface="Montserrat Medium" panose="00000600000000000000" pitchFamily="2" charset="-52"/>
              </a:rPr>
              <a:t>• </a:t>
            </a:r>
            <a:r>
              <a:rPr lang="ru-RU" sz="1600" b="1" dirty="0" smtClean="0">
                <a:solidFill>
                  <a:srgbClr val="000000"/>
                </a:solidFill>
                <a:latin typeface="Montserrat Medium" panose="00000600000000000000" pitchFamily="2" charset="-52"/>
              </a:rPr>
              <a:t>игры и задания</a:t>
            </a:r>
            <a:r>
              <a:rPr lang="ru-RU" sz="1600" dirty="0" smtClean="0">
                <a:solidFill>
                  <a:srgbClr val="000000"/>
                </a:solidFill>
                <a:latin typeface="Montserrat Medium" panose="00000600000000000000" pitchFamily="2" charset="-52"/>
              </a:rPr>
              <a:t>, основанные на материале школьных предметов, причем не столько акцентируются фактические знания, сколько развиваются навыки оперирования понятиями и переключения. </a:t>
            </a:r>
            <a:endParaRPr lang="ru-RU" sz="1600" dirty="0">
              <a:solidFill>
                <a:srgbClr val="00000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324" y="2673218"/>
            <a:ext cx="2517588" cy="16181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sz="2400" u="sng" dirty="0">
                <a:solidFill>
                  <a:srgbClr val="000000"/>
                </a:solidFill>
                <a:latin typeface="Montserrat Medium" panose="00000600000000000000" pitchFamily="2" charset="-52"/>
                <a:ea typeface="+mn-ea"/>
                <a:cs typeface="+mn-cs"/>
              </a:rPr>
              <a:t>Личностные</a:t>
            </a:r>
            <a:r>
              <a:rPr lang="ru-RU" sz="2800" u="sng" dirty="0">
                <a:solidFill>
                  <a:srgbClr val="000000"/>
                </a:solidFill>
                <a:latin typeface="Montserrat Medium" panose="00000600000000000000" pitchFamily="2" charset="-52"/>
                <a:ea typeface="+mn-ea"/>
                <a:cs typeface="+mn-cs"/>
              </a:rPr>
              <a:t> </a:t>
            </a:r>
            <a:r>
              <a:rPr lang="ru-RU" sz="2400" u="sng" dirty="0">
                <a:solidFill>
                  <a:srgbClr val="000000"/>
                </a:solidFill>
                <a:latin typeface="Montserrat Medium" panose="00000600000000000000" pitchFamily="2" charset="-52"/>
                <a:ea typeface="+mn-ea"/>
                <a:cs typeface="+mn-cs"/>
              </a:rPr>
              <a:t>трудности</a:t>
            </a:r>
            <a:endParaRPr lang="ru-RU" sz="2800" u="sng" dirty="0">
              <a:solidFill>
                <a:srgbClr val="000000"/>
              </a:solidFill>
              <a:latin typeface="Montserrat Medium" panose="00000600000000000000" pitchFamily="2" charset="-52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594227" y="3035089"/>
            <a:ext cx="8077772" cy="1429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Montserrat Medium" panose="00000600000000000000" pitchFamily="2" charset="-52"/>
              </a:rPr>
              <a:t>Прежде всего, очень важно предоставить достаточно информации о том, что такое государственный экзамен, уделив особое внимание его </a:t>
            </a:r>
            <a:r>
              <a:rPr lang="ru-RU" sz="1600" b="1" dirty="0" smtClean="0">
                <a:solidFill>
                  <a:srgbClr val="000000"/>
                </a:solidFill>
                <a:latin typeface="Montserrat Medium" panose="00000600000000000000" pitchFamily="2" charset="-52"/>
              </a:rPr>
              <a:t>позитивным сторонам</a:t>
            </a:r>
            <a:r>
              <a:rPr lang="ru-RU" sz="1600" dirty="0" smtClean="0">
                <a:solidFill>
                  <a:srgbClr val="000000"/>
                </a:solidFill>
                <a:latin typeface="Montserrat Medium" panose="00000600000000000000" pitchFamily="2" charset="-52"/>
              </a:rPr>
              <a:t>. При высоком уровне тревоги, вызванной особой значимостью экзамена, можно провести работу, направленную на 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sz="1600" i="1" dirty="0" smtClean="0">
                <a:solidFill>
                  <a:srgbClr val="000000"/>
                </a:solidFill>
                <a:latin typeface="Montserrat Medium" panose="00000600000000000000" pitchFamily="2" charset="-52"/>
              </a:rPr>
              <a:t>    субъективное снижение значимости экзамена</a:t>
            </a:r>
            <a:r>
              <a:rPr lang="ru-RU" sz="1600" dirty="0" smtClean="0">
                <a:solidFill>
                  <a:srgbClr val="000000"/>
                </a:solidFill>
                <a:latin typeface="Montserrat Medium" panose="00000600000000000000" pitchFamily="2" charset="-52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06462" y="173279"/>
            <a:ext cx="9065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ТРУДНОСТИ  И СТРАТЕГИИ  </a:t>
            </a:r>
            <a:r>
              <a:rPr lang="ru-RU" sz="24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ПОДДЕРЖКИ СТАРШЕКЛАССНИКОВ</a:t>
            </a:r>
            <a:endParaRPr lang="ru-RU" sz="24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594227" y="4505251"/>
            <a:ext cx="7935962" cy="215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Montserrat Medium" panose="00000600000000000000" pitchFamily="2" charset="-52"/>
              </a:rPr>
              <a:t>«Что самое страшное может случиться, если оценка экзамена будет низкой? Какие преимущества даст высокий балл экзамена?» Обсуждение таких вопросов с выпускни­ками поможет им составить более реалистичный образ этого «незнакомого зверя».</a:t>
            </a:r>
            <a:endParaRPr lang="ru-RU" sz="1100" dirty="0" smtClean="0">
              <a:solidFill>
                <a:srgbClr val="000000"/>
              </a:solidFill>
              <a:latin typeface="Montserrat Medium" panose="00000600000000000000" pitchFamily="2" charset="-52"/>
            </a:endParaRP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Montserrat Medium" panose="00000600000000000000" pitchFamily="2" charset="-52"/>
              </a:rPr>
              <a:t>Очень полезным будет также выяснение тех убеждений, которые существуют у детей по поводу экзамена. </a:t>
            </a:r>
            <a:endParaRPr lang="ru-RU" sz="1600" dirty="0">
              <a:solidFill>
                <a:srgbClr val="000000"/>
              </a:solidFill>
              <a:latin typeface="Montserrat Medium" panose="000006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789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582E3-271C-9F9A-598E-AC8094F5A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229E506C-0173-02A8-F5FD-580B0D530E25}"/>
              </a:ext>
            </a:extLst>
          </p:cNvPr>
          <p:cNvSpPr/>
          <p:nvPr/>
        </p:nvSpPr>
        <p:spPr>
          <a:xfrm rot="5400000">
            <a:off x="54074" y="2812951"/>
            <a:ext cx="800800" cy="767453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4B0EEC-82F9-65A8-B6A9-D08A00823F7E}"/>
              </a:ext>
            </a:extLst>
          </p:cNvPr>
          <p:cNvSpPr/>
          <p:nvPr/>
        </p:nvSpPr>
        <p:spPr>
          <a:xfrm>
            <a:off x="0" y="638732"/>
            <a:ext cx="12192000" cy="1759605"/>
          </a:xfrm>
          <a:prstGeom prst="rect">
            <a:avLst/>
          </a:prstGeom>
          <a:gradFill>
            <a:gsLst>
              <a:gs pos="0">
                <a:schemeClr val="bg1"/>
              </a:gs>
              <a:gs pos="7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lt1">
                  <a:alpha val="0"/>
                </a:schemeClr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774CEA4-3EFC-F372-B0FC-C98D19CC2F10}"/>
              </a:ext>
            </a:extLst>
          </p:cNvPr>
          <p:cNvSpPr/>
          <p:nvPr/>
        </p:nvSpPr>
        <p:spPr>
          <a:xfrm>
            <a:off x="11720312" y="1611678"/>
            <a:ext cx="204628" cy="3970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9E47A7C-FDCD-9D0A-4671-FB00C5D9B8AD}"/>
              </a:ext>
            </a:extLst>
          </p:cNvPr>
          <p:cNvSpPr/>
          <p:nvPr/>
        </p:nvSpPr>
        <p:spPr>
          <a:xfrm>
            <a:off x="11768626" y="4025340"/>
            <a:ext cx="108000" cy="586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6" name="Заголовок 7">
            <a:extLst>
              <a:ext uri="{FF2B5EF4-FFF2-40B4-BE49-F238E27FC236}">
                <a16:creationId xmlns:a16="http://schemas.microsoft.com/office/drawing/2014/main" id="{80F53C1A-BD59-D9B9-CC51-2899F531747A}"/>
              </a:ext>
            </a:extLst>
          </p:cNvPr>
          <p:cNvSpPr txBox="1">
            <a:spLocks/>
          </p:cNvSpPr>
          <p:nvPr/>
        </p:nvSpPr>
        <p:spPr>
          <a:xfrm>
            <a:off x="602356" y="4282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</a:t>
            </a:r>
            <a:r>
              <a:rPr lang="ru-RU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подготовиться</a:t>
            </a:r>
            <a:r>
              <a:rPr lang="ru-RU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7AE7F352-DC84-DE92-2666-199C3B344A41}"/>
              </a:ext>
            </a:extLst>
          </p:cNvPr>
          <p:cNvSpPr txBox="1">
            <a:spLocks/>
          </p:cNvSpPr>
          <p:nvPr/>
        </p:nvSpPr>
        <p:spPr>
          <a:xfrm>
            <a:off x="937652" y="1952789"/>
            <a:ext cx="10515600" cy="2827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1B1D1E"/>
                </a:solidFill>
                <a:latin typeface="Montserrat Medium" panose="00000600000000000000" pitchFamily="2" charset="-52"/>
              </a:rPr>
              <a:t>Режим дня.</a:t>
            </a:r>
            <a:r>
              <a:rPr lang="ru-RU" sz="2000" dirty="0" smtClean="0">
                <a:solidFill>
                  <a:srgbClr val="1B1D1E"/>
                </a:solidFill>
                <a:latin typeface="Montserrat Medium" panose="00000600000000000000" pitchFamily="2" charset="-52"/>
              </a:rPr>
              <a:t> Смена деятельности — лучший отдых для организма: с</a:t>
            </a:r>
            <a:r>
              <a:rPr lang="ru-RU" sz="2000" dirty="0" smtClean="0">
                <a:latin typeface="Montserrat Medium" panose="00000600000000000000" pitchFamily="2" charset="-52"/>
              </a:rPr>
              <a:t>оставь план занятий, чередуй занятия и отдых, физическую нагрузку и сон. 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000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Отдых. </a:t>
            </a:r>
            <a:r>
              <a:rPr lang="ru-RU" sz="2000" dirty="0">
                <a:solidFill>
                  <a:srgbClr val="00000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Необходима</a:t>
            </a:r>
            <a:r>
              <a:rPr lang="ru-RU" sz="2000" b="1" dirty="0">
                <a:solidFill>
                  <a:srgbClr val="00000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психическая и физическая релаксация. Попробуйте следующие способы: слушайте расслабляющую музыку, займитесь спортом, танцуйте, гуляйте</a:t>
            </a:r>
            <a:r>
              <a:rPr lang="ru-RU" sz="2000" dirty="0" smtClean="0">
                <a:solidFill>
                  <a:srgbClr val="00000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000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Общение. </a:t>
            </a:r>
            <a:r>
              <a:rPr lang="ru-RU" sz="2000" dirty="0">
                <a:solidFill>
                  <a:srgbClr val="00000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Необходима</a:t>
            </a:r>
            <a:r>
              <a:rPr lang="ru-RU" sz="2000" dirty="0">
                <a:solidFill>
                  <a:srgbClr val="000000"/>
                </a:solidFill>
                <a:latin typeface="Montserrat Medium" panose="00000600000000000000" pitchFamily="2" charset="-52"/>
              </a:rPr>
              <a:t> поддержка семьи, друзей. </a:t>
            </a:r>
            <a:endParaRPr lang="ru-RU" sz="2000" dirty="0" smtClean="0">
              <a:solidFill>
                <a:srgbClr val="000000"/>
              </a:solidFill>
              <a:latin typeface="Montserrat Medium" panose="00000600000000000000" pitchFamily="2" charset="-52"/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rgbClr val="1B1D1E"/>
                </a:solidFill>
                <a:latin typeface="Montserrat Medium" panose="00000600000000000000" pitchFamily="2" charset="-52"/>
              </a:rPr>
              <a:t>Сбалансированное питание.</a:t>
            </a:r>
            <a:r>
              <a:rPr lang="ru-RU" sz="2000" dirty="0">
                <a:solidFill>
                  <a:srgbClr val="1B1D1E"/>
                </a:solidFill>
                <a:latin typeface="Montserrat Medium" panose="00000600000000000000" pitchFamily="2" charset="-52"/>
              </a:rPr>
              <a:t> Употребляйте в пищу полезные для мозга продукты: белок, орехи, овощи и фрукты. Не отказывайтесь от еды — без этого не будет сил и ресурсов, энергии, а это лишь усиливает стресс.</a:t>
            </a:r>
          </a:p>
          <a:p>
            <a:pPr marL="0" indent="0" algn="just">
              <a:buNone/>
            </a:pPr>
            <a:endParaRPr lang="ru-RU" sz="1600" dirty="0">
              <a:solidFill>
                <a:srgbClr val="000000"/>
              </a:solidFill>
              <a:latin typeface="Montserrat Medium" panose="00000600000000000000" pitchFamily="2" charset="-52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000000"/>
              </a:solidFill>
              <a:latin typeface="Montserrat Medium" panose="00000600000000000000" pitchFamily="2" charset="-52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600" dirty="0" smtClean="0">
              <a:solidFill>
                <a:srgbClr val="000000"/>
              </a:solidFill>
              <a:latin typeface="Montserrat Medium" panose="00000600000000000000" pitchFamily="2" charset="-52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600" dirty="0">
              <a:solidFill>
                <a:srgbClr val="000000"/>
              </a:solidFill>
              <a:latin typeface="Montserrat Medium" panose="000006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020913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5C326-971C-3C99-F5F5-DA9FB5B87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0C327E-14DF-F451-04E1-B69A6751663F}"/>
              </a:ext>
            </a:extLst>
          </p:cNvPr>
          <p:cNvSpPr/>
          <p:nvPr/>
        </p:nvSpPr>
        <p:spPr>
          <a:xfrm>
            <a:off x="7395097" y="93339"/>
            <a:ext cx="4566083" cy="31314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Montserrat Medium" panose="00000600000000000000" pitchFamily="2" charset="-52"/>
                <a:cs typeface="Calibri" panose="020F0502020204030204" pitchFamily="34" charset="0"/>
              </a:rPr>
              <a:t>Упражнение для восстановления дыхания </a:t>
            </a:r>
            <a:endParaRPr lang="ru-RU" b="1" dirty="0" smtClean="0">
              <a:solidFill>
                <a:srgbClr val="000000"/>
              </a:solidFill>
              <a:latin typeface="Montserrat Medium" panose="00000600000000000000" pitchFamily="2" charset="-52"/>
              <a:cs typeface="Calibri" panose="020F0502020204030204" pitchFamily="34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Montserrat Medium" panose="00000600000000000000" pitchFamily="2" charset="-52"/>
              </a:rPr>
              <a:t>Ритмичное </a:t>
            </a:r>
            <a:r>
              <a:rPr lang="ru-RU" dirty="0">
                <a:solidFill>
                  <a:srgbClr val="000000"/>
                </a:solidFill>
                <a:latin typeface="Montserrat Medium" panose="00000600000000000000" pitchFamily="2" charset="-52"/>
              </a:rPr>
              <a:t>дыхание. Медленно вдыхать, считая до 8, задержать дыхание, досчитать ещё до 8, после чего медленно выдохнуть на те же 8 счётов. Ритм дыхания может быть и другим — например, на 4 или 6 счётов. Главное, чтобы вам было комфортно.</a:t>
            </a:r>
            <a:endParaRPr lang="ru-RU" dirty="0">
              <a:solidFill>
                <a:srgbClr val="000000"/>
              </a:solidFill>
              <a:latin typeface="Montserrat Medium" panose="00000600000000000000" pitchFamily="2" charset="-52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31DDE0-5ECB-E7DF-E78C-ACBB593C24F5}"/>
              </a:ext>
            </a:extLst>
          </p:cNvPr>
          <p:cNvSpPr txBox="1"/>
          <p:nvPr/>
        </p:nvSpPr>
        <p:spPr>
          <a:xfrm>
            <a:off x="950880" y="168236"/>
            <a:ext cx="51303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latin typeface="Montserrat Medium" panose="00000600000000000000" pitchFamily="2" charset="-52"/>
              </a:rPr>
              <a:t>     Упражнения на расслабление тела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Montserrat Medium" panose="00000600000000000000" pitchFamily="2" charset="-52"/>
              </a:rPr>
              <a:t>Медленно </a:t>
            </a:r>
            <a:r>
              <a:rPr lang="ru-RU" dirty="0">
                <a:solidFill>
                  <a:srgbClr val="000000"/>
                </a:solidFill>
                <a:latin typeface="Montserrat Medium" panose="00000600000000000000" pitchFamily="2" charset="-52"/>
              </a:rPr>
              <a:t>поднять и опустить плечи. </a:t>
            </a:r>
          </a:p>
          <a:p>
            <a:pPr marL="457200" indent="-457200" algn="just">
              <a:buAutoNum type="arabicPeriod"/>
            </a:pPr>
            <a:r>
              <a:rPr lang="ru-RU" dirty="0">
                <a:solidFill>
                  <a:srgbClr val="000000"/>
                </a:solidFill>
                <a:latin typeface="Montserrat Medium" panose="00000600000000000000" pitchFamily="2" charset="-52"/>
              </a:rPr>
              <a:t>Опустить голову сначала к одному, потом к другому плечу.</a:t>
            </a:r>
          </a:p>
          <a:p>
            <a:pPr marL="457200" indent="-457200" algn="just">
              <a:buAutoNum type="arabicPeriod"/>
            </a:pPr>
            <a:r>
              <a:rPr lang="ru-RU" dirty="0">
                <a:solidFill>
                  <a:srgbClr val="000000"/>
                </a:solidFill>
                <a:latin typeface="Montserrat Medium" panose="00000600000000000000" pitchFamily="2" charset="-52"/>
              </a:rPr>
              <a:t>Поднять руки и резким движением опустить их вниз, как будто стряхивая воду.</a:t>
            </a:r>
          </a:p>
          <a:p>
            <a:pPr marL="457200" indent="-457200" algn="just">
              <a:buAutoNum type="arabicPeriod"/>
            </a:pPr>
            <a:r>
              <a:rPr lang="ru-RU" dirty="0">
                <a:solidFill>
                  <a:srgbClr val="000000"/>
                </a:solidFill>
                <a:latin typeface="Montserrat Medium" panose="00000600000000000000" pitchFamily="2" charset="-52"/>
              </a:rPr>
              <a:t>Потрясти ладонями, расслабляя кисти и пальцы.‍</a:t>
            </a:r>
          </a:p>
          <a:p>
            <a:pPr marL="457200" indent="-457200" algn="just">
              <a:buAutoNum type="arabicPeriod"/>
            </a:pPr>
            <a:r>
              <a:rPr lang="ru-RU" dirty="0">
                <a:solidFill>
                  <a:srgbClr val="1B1D1E"/>
                </a:solidFill>
                <a:latin typeface="Montserrat Medium" panose="00000600000000000000" pitchFamily="2" charset="-52"/>
              </a:rPr>
              <a:t>Сильно сжать кулаки и разжать их. Повторить 2–3 раза</a:t>
            </a:r>
            <a:r>
              <a:rPr lang="ru-RU" dirty="0">
                <a:solidFill>
                  <a:srgbClr val="1B1D1E"/>
                </a:solidFill>
                <a:latin typeface="SourceSerifPro"/>
              </a:rPr>
              <a:t>.</a:t>
            </a:r>
            <a:endParaRPr lang="ru-RU" dirty="0">
              <a:solidFill>
                <a:srgbClr val="000000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884"/>
            <a:ext cx="1028010" cy="100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193" y="168236"/>
            <a:ext cx="1250938" cy="122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68280" y="3586400"/>
            <a:ext cx="46578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Montserrat Medium" panose="00000600000000000000" pitchFamily="2" charset="-52"/>
              </a:rPr>
              <a:t>Упражнение «Пять органов чувств</a:t>
            </a:r>
            <a:r>
              <a:rPr lang="ru-RU" b="1" dirty="0" smtClean="0">
                <a:solidFill>
                  <a:srgbClr val="000000"/>
                </a:solidFill>
                <a:latin typeface="Montserrat Medium" panose="00000600000000000000" pitchFamily="2" charset="-52"/>
              </a:rPr>
              <a:t>»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Montserrat Medium" panose="00000600000000000000" pitchFamily="2" charset="-52"/>
              </a:rPr>
              <a:t> Для того чтобы сосредоточиться на настоящем моменте, перечислите: 5 вещей, которые видите; 4 вещи, которые слышите; 3 вещи, которых касаетесь; 2 вещи, запах которых ощущаете; какой вкус вы ощущаете.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0" y="3584556"/>
            <a:ext cx="873834" cy="8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641746" y="3584556"/>
            <a:ext cx="41458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latin typeface="Montserrat Medium" panose="00000600000000000000" pitchFamily="2" charset="-52"/>
              </a:rPr>
              <a:t>Аутотренинг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Montserrat Medium" panose="00000600000000000000" pitchFamily="2" charset="-52"/>
              </a:rPr>
              <a:t>Это </a:t>
            </a:r>
            <a:r>
              <a:rPr lang="ru-RU" dirty="0">
                <a:solidFill>
                  <a:srgbClr val="000000"/>
                </a:solidFill>
                <a:latin typeface="Montserrat Medium" panose="00000600000000000000" pitchFamily="2" charset="-52"/>
              </a:rPr>
              <a:t>частое повторение вслух или про себя мотивирующих и поддерживающих фраз: «Я справлюсь», «Я молодец» и т.д.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95" y="3757106"/>
            <a:ext cx="1232534" cy="120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5545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248" y="2226582"/>
            <a:ext cx="8341311" cy="12024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 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и предотвращению травли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Брифинг «С чего начинается буллинг?» | Академия психологии и педагогики ЮФ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410" y="84338"/>
            <a:ext cx="2707534" cy="270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29093" y="5615192"/>
            <a:ext cx="31426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МБУ ДО «Центр психолого-медико-социального сопровождения» </a:t>
            </a:r>
          </a:p>
          <a:p>
            <a:pPr lvl="0" algn="ctr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городского округа «город Якутск»</a:t>
            </a:r>
          </a:p>
        </p:txBody>
      </p:sp>
    </p:spTree>
    <p:extLst>
      <p:ext uri="{BB962C8B-B14F-4D97-AF65-F5344CB8AC3E}">
        <p14:creationId xmlns:p14="http://schemas.microsoft.com/office/powerpoint/2010/main" val="5110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0214" y="713835"/>
            <a:ext cx="917951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Травля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детской среде – систематическое, намеренное нанесение обиды, унижения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травмы группой детей или одним ребенком одному ребенку.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регулярность, осознанное причинение боли и неравенство сил. Это не просто конфликт, а форма психологического или физического насилия.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признаки, отличающие травлю от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ссоры или конфликта</a:t>
            </a:r>
          </a:p>
          <a:p>
            <a:pPr algn="just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Систематичность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действия повторяются постоянно.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Намеренность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обидчик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сознательно причиняет вред и унижает.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Неравенство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слабее (физически, психологически, или в группе против одного).</a:t>
            </a: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бессилия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остановить обидчика самостоятельно.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толчки, побои, порча вещей.</a:t>
            </a: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Вербальный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оскорбления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насмешки, угрозы, унизительные прозвища.</a:t>
            </a: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бойкот, распространение слухов.</a:t>
            </a:r>
          </a:p>
          <a:p>
            <a:pPr algn="just"/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травля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интернете, оскорбительные сообщения. </a:t>
            </a:r>
          </a:p>
        </p:txBody>
      </p:sp>
      <p:pic>
        <p:nvPicPr>
          <p:cNvPr id="1026" name="Picture 2" descr="Брифинг «С чего начинается буллинг?» | Академия психологии и педагогики ЮФ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910" y="84338"/>
            <a:ext cx="1873034" cy="187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дорожный знак с восклицательным знаком в красном треугольнике PNG , трафик,  дорожные знаки, рамка PNG картинки и пнг PSD рисунок для бесплатной загруз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3" y="677661"/>
            <a:ext cx="604853" cy="60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8" descr="Красный восклицательный знак. Облачко речи с надписью «Внимание». Красный  восклицательный знак, векторный символ внимания Eps10 Иллюстрация вектора -  иллюстрации насчитывающей извещение, круг: 14573101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" y="1854909"/>
            <a:ext cx="613298" cy="61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8" y="4075805"/>
            <a:ext cx="6159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87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839" y="208625"/>
            <a:ext cx="8678662" cy="54927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случаев травли: роль родителей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Брифинг «С чего начинается буллинг?» | Академия психологии и педагогики ЮФ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730" y="84338"/>
            <a:ext cx="1642214" cy="164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9192" y="905445"/>
            <a:ext cx="968553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психологическую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обстановку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Избегать конфликтных форм выяснения отношений, особенно, в присутствии детей, использовать сотруднические формы взаимодействия. Важно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понять, что насилие — это не норма человеческих взаимоотношений,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следить за тем, чтобы у него не копились чувства обиды и гнева, для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вымещения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он искал бы кого-то слабее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Обоим родителям быть доступными для детей в любое время.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тем, чтобы, по возможности, у ребенка был контакт с обоими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он мог обратиться и к матери, и к отцу, если у него возникнет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поговорить о важном.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Важно, чтобы в семье были приняты достаточно открытые коммуникации между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близкими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родители показывают своим поведением детям, что им важно понимать, что происходит у другого на душе, что рассказать о том, что тебя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беспокоит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нормально, и не нужно бояться, что ты «напряжешь» или утомишь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собеседника, дети знают, что если окажутся в беде (в том числе, в школе), то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смогут об этом рассказать.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сильная опека повышает вероятность того, что ребенок окажется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жертвой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травли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дети, которые оказываются в роли жертв, часто очень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привязаны к кому-то из родителей (обычно, к матери), с большинством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у них также очень тесные отношения, и они привыкли соглашаться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всем, что им говорят. Такой ребенок, конечно, удобен и послушен, но у него,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очевидно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большие сложности с тем, чтобы защитить себя.</a:t>
            </a:r>
          </a:p>
        </p:txBody>
      </p:sp>
    </p:spTree>
    <p:extLst>
      <p:ext uri="{BB962C8B-B14F-4D97-AF65-F5344CB8AC3E}">
        <p14:creationId xmlns:p14="http://schemas.microsoft.com/office/powerpoint/2010/main" val="19735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973</TotalTime>
  <Words>1711</Words>
  <Application>Microsoft Office PowerPoint</Application>
  <PresentationFormat>Широкоэкранный</PresentationFormat>
  <Paragraphs>138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Cormorant SC Medium</vt:lpstr>
      <vt:lpstr>Montserrat Medium</vt:lpstr>
      <vt:lpstr>Open Sans</vt:lpstr>
      <vt:lpstr>SourceSerifPro</vt:lpstr>
      <vt:lpstr>Times New Roman</vt:lpstr>
      <vt:lpstr>Wingdings</vt:lpstr>
      <vt:lpstr>Тема Office</vt:lpstr>
      <vt:lpstr>Психологическая подготовка к экзаменам</vt:lpstr>
      <vt:lpstr>Волнение перед экзаменом — норма</vt:lpstr>
      <vt:lpstr> В общении с детьми нельзя использовать:  </vt:lpstr>
      <vt:lpstr>Личностные трудности</vt:lpstr>
      <vt:lpstr>Презентация PowerPoint</vt:lpstr>
      <vt:lpstr>Презентация PowerPoint</vt:lpstr>
      <vt:lpstr>Памятка для родителей  по профилактике и предотвращению травли</vt:lpstr>
      <vt:lpstr>Презентация PowerPoint</vt:lpstr>
      <vt:lpstr>Профилактика случаев травли: роль родителей</vt:lpstr>
      <vt:lpstr>Презентация PowerPoint</vt:lpstr>
      <vt:lpstr> Способы поддержки родителем ребенка, находящегося в кризисной ситуации </vt:lpstr>
      <vt:lpstr>Упражнения, которые можно делать дома вместе с ребенком для укрепления его уверенности</vt:lpstr>
      <vt:lpstr>ССЫЛКИ НА НАШ САЙТ И СОЦИАЛЬНЫЕ СЕТИ</vt:lpstr>
      <vt:lpstr>МБУ ДО «Центр психолого-медико- социального сопровождения»  ГО «город Якутск»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подготовка к экзаменам</dc:title>
  <dc:creator>Булдакова Ая Юрьевна</dc:creator>
  <cp:lastModifiedBy>PC6</cp:lastModifiedBy>
  <cp:revision>30</cp:revision>
  <dcterms:created xsi:type="dcterms:W3CDTF">2024-12-21T10:04:19Z</dcterms:created>
  <dcterms:modified xsi:type="dcterms:W3CDTF">2026-02-26T07:34:23Z</dcterms:modified>
</cp:coreProperties>
</file>