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ioco.ru/Media/Default/Documents/%D0%9C%D0%B5%D1%82%D0%BE%D0%B4%D0%B8%D1%87%D0%B5%D1%81%D0%BA%D0%B8%D0%B5%20%D1%80%D0%B5%D0%BA%D0%BE%D0%BC%D0%B5%D0%BD%D0%B4%D0%B0%D1%86%D0%B8%D0%B8%20%D0%A0%D0%A3%D0%9C-2023%20(%D1%81%20%D0%B8%D0%B7%D0%BC.%20%D0%BE%D1%82%2013.01.2023)%20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Механизмы управления качеством образования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924396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Андреева Н.В.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Заместитель директора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МОБУ СОШ №16 им. С.Г. Черных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87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На основе </a:t>
            </a:r>
            <a:r>
              <a:rPr lang="ru-RU" sz="2800" b="1" u="sng" dirty="0" smtClean="0">
                <a:solidFill>
                  <a:srgbClr val="23527C"/>
                </a:solidFill>
                <a:latin typeface="inherit"/>
                <a:hlinkClick r:id="rId2"/>
              </a:rPr>
              <a:t>Методических рекомендаций </a:t>
            </a:r>
            <a:r>
              <a:rPr lang="ru-RU" sz="2800" b="1" u="sng" dirty="0">
                <a:solidFill>
                  <a:srgbClr val="23527C"/>
                </a:solidFill>
                <a:latin typeface="inherit"/>
                <a:hlinkClick r:id="rId2"/>
              </a:rPr>
              <a:t>по развитию механизмов управления качеством образования с изменениями от </a:t>
            </a:r>
            <a:r>
              <a:rPr lang="ru-RU" sz="2800" b="1" u="sng" dirty="0" smtClean="0">
                <a:solidFill>
                  <a:srgbClr val="23527C"/>
                </a:solidFill>
                <a:latin typeface="inherit"/>
                <a:hlinkClick r:id="rId2"/>
              </a:rPr>
              <a:t>13.01.2023</a:t>
            </a:r>
            <a:endParaRPr lang="ru-RU" sz="2800" b="1" u="sng" dirty="0" smtClean="0">
              <a:solidFill>
                <a:srgbClr val="23527C"/>
              </a:solidFill>
              <a:latin typeface="inherit"/>
            </a:endParaRPr>
          </a:p>
          <a:p>
            <a:pPr marL="0" indent="0">
              <a:buNone/>
            </a:pPr>
            <a:r>
              <a:rPr lang="ru-RU" sz="2800" b="1" u="sng" dirty="0" smtClean="0">
                <a:solidFill>
                  <a:srgbClr val="23527C"/>
                </a:solidFill>
                <a:latin typeface="inherit"/>
              </a:rPr>
              <a:t>(Проект и основные идеи документа март, 2022)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467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2814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Цель: Повысить </a:t>
            </a:r>
            <a:r>
              <a:rPr lang="ru-RU" dirty="0"/>
              <a:t>качество математической </a:t>
            </a:r>
            <a:r>
              <a:rPr lang="ru-RU" dirty="0" err="1"/>
              <a:t>обученности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440" y="1221972"/>
            <a:ext cx="7813963" cy="55196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9, 11 классы</a:t>
            </a:r>
          </a:p>
          <a:p>
            <a:pPr marL="0" indent="0">
              <a:buNone/>
            </a:pPr>
            <a:r>
              <a:rPr lang="ru-RU" b="1" dirty="0" smtClean="0"/>
              <a:t>1.Стартовая диагностика </a:t>
            </a:r>
          </a:p>
          <a:p>
            <a:pPr marL="0" indent="0">
              <a:buNone/>
            </a:pPr>
            <a:r>
              <a:rPr lang="ru-RU" b="1" dirty="0" smtClean="0"/>
              <a:t>готовности к ГИА</a:t>
            </a:r>
          </a:p>
          <a:p>
            <a:pPr marL="0" indent="0">
              <a:buNone/>
            </a:pPr>
            <a:r>
              <a:rPr lang="ru-RU" b="1" dirty="0" smtClean="0"/>
              <a:t>2.Отбор заданий для прохождения </a:t>
            </a:r>
          </a:p>
          <a:p>
            <a:pPr marL="0" indent="0">
              <a:buNone/>
            </a:pPr>
            <a:r>
              <a:rPr lang="ru-RU" b="1" dirty="0" smtClean="0"/>
              <a:t>порога ОГЭ и на качество </a:t>
            </a:r>
          </a:p>
          <a:p>
            <a:pPr marL="0" indent="0">
              <a:buNone/>
            </a:pPr>
            <a:r>
              <a:rPr lang="ru-RU" b="1" dirty="0" smtClean="0"/>
              <a:t>(</a:t>
            </a:r>
            <a:r>
              <a:rPr lang="ru-RU" b="1" dirty="0"/>
              <a:t>индивидуально)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3.ежеурочный мониторинг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выполнения заданий</a:t>
            </a:r>
          </a:p>
          <a:p>
            <a:pPr marL="0" indent="0">
              <a:buNone/>
            </a:pPr>
            <a:r>
              <a:rPr lang="ru-RU" b="1" dirty="0" smtClean="0"/>
              <a:t>4.Пробные </a:t>
            </a:r>
            <a:r>
              <a:rPr lang="ru-RU" b="1" dirty="0" err="1" smtClean="0"/>
              <a:t>огэ</a:t>
            </a:r>
            <a:r>
              <a:rPr lang="ru-RU" b="1" dirty="0" smtClean="0"/>
              <a:t> – 6, </a:t>
            </a:r>
            <a:r>
              <a:rPr lang="ru-RU" b="1" dirty="0" err="1" smtClean="0"/>
              <a:t>егэ</a:t>
            </a:r>
            <a:r>
              <a:rPr lang="ru-RU" b="1" dirty="0" smtClean="0"/>
              <a:t> –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/>
              <a:t>5. После Ярославля 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b="1" dirty="0" smtClean="0"/>
              <a:t>Усилили работу по Устному счету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b="1" dirty="0" smtClean="0"/>
              <a:t>Добавили работу над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/>
              <a:t>   системообразующими заданиями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8154786" y="1221972"/>
            <a:ext cx="3873729" cy="551965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5-8, 10 классы (</a:t>
            </a:r>
            <a:r>
              <a:rPr lang="ru-RU" b="1" dirty="0" err="1" smtClean="0"/>
              <a:t>подготовит.работа</a:t>
            </a:r>
            <a:r>
              <a:rPr lang="ru-RU" b="1" dirty="0" smtClean="0"/>
              <a:t>)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Ориентир на ОГЭ : </a:t>
            </a:r>
          </a:p>
          <a:p>
            <a:pPr marL="0" indent="0">
              <a:buNone/>
            </a:pPr>
            <a:r>
              <a:rPr lang="ru-RU" b="1" dirty="0" smtClean="0"/>
              <a:t>- приоритетные темы </a:t>
            </a:r>
          </a:p>
          <a:p>
            <a:pPr>
              <a:buFontTx/>
              <a:buChar char="-"/>
            </a:pPr>
            <a:r>
              <a:rPr lang="ru-RU" b="1" dirty="0" smtClean="0"/>
              <a:t>к/р с заданиями ОГЭ</a:t>
            </a:r>
          </a:p>
          <a:p>
            <a:pPr>
              <a:buFontTx/>
              <a:buChar char="-"/>
            </a:pPr>
            <a:r>
              <a:rPr lang="ru-RU" b="1" dirty="0" smtClean="0"/>
              <a:t>Объяснение критериев оценивания)</a:t>
            </a:r>
          </a:p>
          <a:p>
            <a:pPr>
              <a:buFontTx/>
              <a:buChar char="-"/>
            </a:pPr>
            <a:r>
              <a:rPr lang="ru-RU" b="1" dirty="0" smtClean="0"/>
              <a:t>Правильное написание цифр</a:t>
            </a:r>
          </a:p>
          <a:p>
            <a:pPr marL="0" indent="0">
              <a:buNone/>
            </a:pPr>
            <a:r>
              <a:rPr lang="ru-RU" b="1" dirty="0" smtClean="0"/>
              <a:t>2. Работа с родителями</a:t>
            </a:r>
            <a:endParaRPr lang="ru-RU" b="1" dirty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4738254" y="1637607"/>
            <a:ext cx="324197" cy="493776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008419" y="1574063"/>
            <a:ext cx="29510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Методическая </a:t>
            </a:r>
          </a:p>
          <a:p>
            <a:r>
              <a:rPr lang="ru-RU" sz="2400" dirty="0" smtClean="0"/>
              <a:t>работа</a:t>
            </a:r>
          </a:p>
          <a:p>
            <a:r>
              <a:rPr lang="ru-RU" sz="2400" dirty="0"/>
              <a:t>с</a:t>
            </a:r>
            <a:r>
              <a:rPr lang="ru-RU" sz="2400" dirty="0" smtClean="0"/>
              <a:t> учителям (опыт,</a:t>
            </a:r>
          </a:p>
          <a:p>
            <a:r>
              <a:rPr lang="ru-RU" sz="2400" dirty="0"/>
              <a:t>м</a:t>
            </a:r>
            <a:r>
              <a:rPr lang="ru-RU" sz="2400" dirty="0" smtClean="0"/>
              <a:t>отивация у детей), </a:t>
            </a:r>
          </a:p>
          <a:p>
            <a:endParaRPr lang="ru-RU" sz="2400" dirty="0" smtClean="0"/>
          </a:p>
          <a:p>
            <a:r>
              <a:rPr lang="ru-RU" sz="2400" dirty="0"/>
              <a:t>П</a:t>
            </a:r>
            <a:r>
              <a:rPr lang="ru-RU" sz="2400" dirty="0" smtClean="0"/>
              <a:t>сихологическая </a:t>
            </a:r>
          </a:p>
          <a:p>
            <a:r>
              <a:rPr lang="ru-RU" sz="2400" dirty="0"/>
              <a:t>п</a:t>
            </a:r>
            <a:r>
              <a:rPr lang="ru-RU" sz="2400" dirty="0" smtClean="0"/>
              <a:t>оддержка учителей </a:t>
            </a:r>
          </a:p>
          <a:p>
            <a:r>
              <a:rPr lang="ru-RU" sz="2400" dirty="0" smtClean="0"/>
              <a:t>и учащихся,</a:t>
            </a:r>
          </a:p>
          <a:p>
            <a:endParaRPr lang="ru-RU" sz="2400" dirty="0" smtClean="0"/>
          </a:p>
          <a:p>
            <a:r>
              <a:rPr lang="ru-RU" sz="2400" dirty="0" smtClean="0"/>
              <a:t>Работа с родителями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4184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15636" y="224444"/>
            <a:ext cx="11380124" cy="6458989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Механизмы </a:t>
            </a:r>
            <a:r>
              <a:rPr lang="ru-RU" sz="2400" b="1" dirty="0">
                <a:solidFill>
                  <a:srgbClr val="C00000"/>
                </a:solidFill>
              </a:rPr>
              <a:t>управления качеством </a:t>
            </a:r>
            <a:r>
              <a:rPr lang="ru-RU" sz="2400" b="1" dirty="0" smtClean="0">
                <a:solidFill>
                  <a:srgbClr val="C00000"/>
                </a:solidFill>
              </a:rPr>
              <a:t>образования</a:t>
            </a:r>
          </a:p>
          <a:p>
            <a:pPr marL="0" indent="0" algn="just">
              <a:buNone/>
            </a:pPr>
            <a:r>
              <a:rPr lang="ru-RU" b="1" dirty="0" smtClean="0"/>
              <a:t>1.Механизмы управления качеством                        2.механизмы управления качеством Образовательных результатов                                           образовательной деятельности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 smtClean="0"/>
              <a:t>1.1.Система подготовки качества уч-ся</a:t>
            </a:r>
          </a:p>
          <a:p>
            <a:pPr marL="0" indent="0" algn="just">
              <a:buNone/>
            </a:pPr>
            <a:r>
              <a:rPr lang="ru-RU" b="1" dirty="0" smtClean="0"/>
              <a:t>1.2.Система выявления, поддержки и </a:t>
            </a:r>
          </a:p>
          <a:p>
            <a:pPr marL="0" indent="0" algn="just">
              <a:buNone/>
            </a:pPr>
            <a:r>
              <a:rPr lang="ru-RU" b="1" dirty="0" smtClean="0"/>
              <a:t>развития способностей талантов у детей</a:t>
            </a:r>
          </a:p>
          <a:p>
            <a:pPr marL="0" indent="0" algn="just">
              <a:buNone/>
            </a:pPr>
            <a:r>
              <a:rPr lang="ru-RU" b="1" dirty="0" smtClean="0"/>
              <a:t>1.3. Система работы с учащимися группы риска</a:t>
            </a:r>
          </a:p>
          <a:p>
            <a:pPr marL="0" indent="0" algn="r">
              <a:buNone/>
            </a:pPr>
            <a:r>
              <a:rPr lang="ru-RU" b="1" dirty="0" smtClean="0"/>
              <a:t>2.1.Система мониторинга эффективности методологии</a:t>
            </a:r>
          </a:p>
          <a:p>
            <a:pPr marL="0" indent="0" algn="r">
              <a:buNone/>
            </a:pPr>
            <a:r>
              <a:rPr lang="ru-RU" b="1" dirty="0" smtClean="0"/>
              <a:t>2.2.обеспечения профессионального роста </a:t>
            </a:r>
          </a:p>
          <a:p>
            <a:pPr marL="0" indent="0" algn="r">
              <a:buNone/>
            </a:pPr>
            <a:r>
              <a:rPr lang="ru-RU" b="1" dirty="0" smtClean="0"/>
              <a:t>Педагогических работников</a:t>
            </a:r>
          </a:p>
          <a:p>
            <a:pPr marL="0" indent="0" algn="r">
              <a:buNone/>
            </a:pPr>
            <a:r>
              <a:rPr lang="ru-RU" b="1" dirty="0" smtClean="0"/>
              <a:t>2.3.Система организации воспитания уч-ся</a:t>
            </a:r>
          </a:p>
          <a:p>
            <a:pPr marL="457200" indent="-457200" algn="r">
              <a:buAutoNum type="arabicPeriod"/>
            </a:pPr>
            <a:endParaRPr lang="ru-RU" b="1" dirty="0"/>
          </a:p>
          <a:p>
            <a:pPr algn="just"/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549535" y="606829"/>
            <a:ext cx="856210" cy="2992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7348451" y="623455"/>
            <a:ext cx="1205345" cy="2826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510444" y="1537855"/>
            <a:ext cx="8312" cy="7148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8969433" y="1612669"/>
            <a:ext cx="58189" cy="25353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30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66007" y="390698"/>
            <a:ext cx="11704320" cy="59020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C00000"/>
                </a:solidFill>
              </a:rPr>
              <a:t>Механизмы управления качеством образования</a:t>
            </a:r>
          </a:p>
          <a:p>
            <a:pPr marL="0" indent="0" algn="just">
              <a:buNone/>
            </a:pPr>
            <a:r>
              <a:rPr lang="ru-RU" b="1" dirty="0"/>
              <a:t>Механизмы управления качеством                        механизмы управления качеством Образовательных результатов                                           образовательной деятельности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1.1.Система </a:t>
            </a:r>
            <a:r>
              <a:rPr lang="ru-RU" b="1" dirty="0">
                <a:solidFill>
                  <a:srgbClr val="00B050"/>
                </a:solidFill>
              </a:rPr>
              <a:t>подготовки качества уч-ся</a:t>
            </a:r>
          </a:p>
          <a:p>
            <a:pPr marL="0" indent="0" algn="just">
              <a:buNone/>
            </a:pPr>
            <a:r>
              <a:rPr lang="ru-RU" b="1" dirty="0" smtClean="0"/>
              <a:t>1.2.Система </a:t>
            </a:r>
            <a:r>
              <a:rPr lang="ru-RU" b="1" dirty="0"/>
              <a:t>выявления, поддержки и </a:t>
            </a:r>
          </a:p>
          <a:p>
            <a:pPr marL="0" indent="0" algn="just">
              <a:buNone/>
            </a:pPr>
            <a:r>
              <a:rPr lang="ru-RU" b="1" dirty="0"/>
              <a:t>развития способностей талантов у детей</a:t>
            </a:r>
          </a:p>
          <a:p>
            <a:pPr marL="0" indent="0" algn="just">
              <a:buNone/>
            </a:pPr>
            <a:r>
              <a:rPr lang="ru-RU" b="1" dirty="0" smtClean="0"/>
              <a:t>1.3</a:t>
            </a:r>
            <a:r>
              <a:rPr lang="ru-RU" b="1" dirty="0"/>
              <a:t>. </a:t>
            </a:r>
            <a:r>
              <a:rPr lang="ru-RU" b="1" dirty="0">
                <a:solidFill>
                  <a:srgbClr val="00B050"/>
                </a:solidFill>
              </a:rPr>
              <a:t>Система работы с учащимися группы риска</a:t>
            </a:r>
          </a:p>
          <a:p>
            <a:pPr marL="0" indent="0" algn="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2.1.Система </a:t>
            </a:r>
            <a:r>
              <a:rPr lang="ru-RU" b="1" dirty="0">
                <a:solidFill>
                  <a:srgbClr val="00B050"/>
                </a:solidFill>
              </a:rPr>
              <a:t>мониторинга эффективности </a:t>
            </a:r>
            <a:r>
              <a:rPr lang="ru-RU" b="1" dirty="0" smtClean="0">
                <a:solidFill>
                  <a:srgbClr val="00B050"/>
                </a:solidFill>
              </a:rPr>
              <a:t>методики</a:t>
            </a:r>
            <a:endParaRPr lang="ru-RU" b="1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2.2.обеспечения </a:t>
            </a:r>
            <a:r>
              <a:rPr lang="ru-RU" b="1" dirty="0">
                <a:solidFill>
                  <a:srgbClr val="00B050"/>
                </a:solidFill>
              </a:rPr>
              <a:t>профессионального роста </a:t>
            </a:r>
          </a:p>
          <a:p>
            <a:pPr marL="0" indent="0" algn="r">
              <a:buNone/>
            </a:pPr>
            <a:r>
              <a:rPr lang="ru-RU" b="1" dirty="0">
                <a:solidFill>
                  <a:srgbClr val="00B050"/>
                </a:solidFill>
              </a:rPr>
              <a:t>Педагогических работников</a:t>
            </a:r>
          </a:p>
          <a:p>
            <a:pPr marL="0" indent="0" algn="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2.3.Система </a:t>
            </a:r>
            <a:r>
              <a:rPr lang="ru-RU" b="1" dirty="0">
                <a:solidFill>
                  <a:srgbClr val="00B050"/>
                </a:solidFill>
              </a:rPr>
              <a:t>организации воспитания уч-ся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85011" y="764771"/>
            <a:ext cx="706582" cy="3075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468880" y="1695796"/>
            <a:ext cx="0" cy="7315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564582" y="872836"/>
            <a:ext cx="798022" cy="1995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9152313" y="1695796"/>
            <a:ext cx="33251" cy="26766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63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727856" y="141316"/>
            <a:ext cx="11903826" cy="5649883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Механизмы </a:t>
            </a:r>
            <a:r>
              <a:rPr lang="ru-RU" sz="2400" b="1" dirty="0">
                <a:solidFill>
                  <a:srgbClr val="C00000"/>
                </a:solidFill>
              </a:rPr>
              <a:t>управления качеством образования</a:t>
            </a:r>
          </a:p>
          <a:p>
            <a:pPr marL="0" indent="0" algn="just">
              <a:buNone/>
            </a:pPr>
            <a:r>
              <a:rPr lang="ru-RU" b="1" dirty="0" smtClean="0"/>
              <a:t>                                               </a:t>
            </a:r>
            <a:r>
              <a:rPr lang="ru-RU" sz="1800" b="1" dirty="0" smtClean="0"/>
              <a:t>Механизмы </a:t>
            </a:r>
            <a:r>
              <a:rPr lang="ru-RU" sz="1800" b="1" dirty="0"/>
              <a:t>управления </a:t>
            </a:r>
            <a:r>
              <a:rPr lang="ru-RU" sz="1800" b="1" dirty="0" smtClean="0"/>
              <a:t>качеством    механизмы </a:t>
            </a:r>
            <a:r>
              <a:rPr lang="ru-RU" sz="1800" b="1" dirty="0"/>
              <a:t>управления качеством </a:t>
            </a:r>
            <a:endParaRPr lang="ru-RU" sz="1800" b="1" dirty="0" smtClean="0"/>
          </a:p>
          <a:p>
            <a:pPr marL="0" indent="0" algn="just">
              <a:buNone/>
            </a:pPr>
            <a:r>
              <a:rPr lang="ru-RU" b="1" dirty="0" smtClean="0"/>
              <a:t>                                                     Образовательных результатов  образовательной деятельности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325857"/>
              </p:ext>
            </p:extLst>
          </p:nvPr>
        </p:nvGraphicFramePr>
        <p:xfrm>
          <a:off x="128355" y="1668315"/>
          <a:ext cx="8994371" cy="4494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595">
                  <a:extLst>
                    <a:ext uri="{9D8B030D-6E8A-4147-A177-3AD203B41FA5}">
                      <a16:colId xmlns:a16="http://schemas.microsoft.com/office/drawing/2014/main" val="1352231301"/>
                    </a:ext>
                  </a:extLst>
                </a:gridCol>
                <a:gridCol w="832518">
                  <a:extLst>
                    <a:ext uri="{9D8B030D-6E8A-4147-A177-3AD203B41FA5}">
                      <a16:colId xmlns:a16="http://schemas.microsoft.com/office/drawing/2014/main" val="3420165173"/>
                    </a:ext>
                  </a:extLst>
                </a:gridCol>
                <a:gridCol w="742517">
                  <a:extLst>
                    <a:ext uri="{9D8B030D-6E8A-4147-A177-3AD203B41FA5}">
                      <a16:colId xmlns:a16="http://schemas.microsoft.com/office/drawing/2014/main" val="2170732617"/>
                    </a:ext>
                  </a:extLst>
                </a:gridCol>
                <a:gridCol w="780018">
                  <a:extLst>
                    <a:ext uri="{9D8B030D-6E8A-4147-A177-3AD203B41FA5}">
                      <a16:colId xmlns:a16="http://schemas.microsoft.com/office/drawing/2014/main" val="1872213475"/>
                    </a:ext>
                  </a:extLst>
                </a:gridCol>
                <a:gridCol w="780018">
                  <a:extLst>
                    <a:ext uri="{9D8B030D-6E8A-4147-A177-3AD203B41FA5}">
                      <a16:colId xmlns:a16="http://schemas.microsoft.com/office/drawing/2014/main" val="3200332607"/>
                    </a:ext>
                  </a:extLst>
                </a:gridCol>
                <a:gridCol w="772518">
                  <a:extLst>
                    <a:ext uri="{9D8B030D-6E8A-4147-A177-3AD203B41FA5}">
                      <a16:colId xmlns:a16="http://schemas.microsoft.com/office/drawing/2014/main" val="1419020742"/>
                    </a:ext>
                  </a:extLst>
                </a:gridCol>
                <a:gridCol w="819187">
                  <a:extLst>
                    <a:ext uri="{9D8B030D-6E8A-4147-A177-3AD203B41FA5}">
                      <a16:colId xmlns:a16="http://schemas.microsoft.com/office/drawing/2014/main" val="2501534225"/>
                    </a:ext>
                  </a:extLst>
                </a:gridCol>
              </a:tblGrid>
              <a:tr h="4786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2.3.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437341"/>
                  </a:ext>
                </a:extLst>
              </a:tr>
              <a:tr h="543064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543282"/>
                  </a:ext>
                </a:extLst>
              </a:tr>
              <a:tr h="478658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548472"/>
                  </a:ext>
                </a:extLst>
              </a:tr>
              <a:tr h="478658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069745"/>
                  </a:ext>
                </a:extLst>
              </a:tr>
              <a:tr h="478658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478872"/>
                  </a:ext>
                </a:extLst>
              </a:tr>
              <a:tr h="723046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950671"/>
                  </a:ext>
                </a:extLst>
              </a:tr>
              <a:tr h="835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726914"/>
                  </a:ext>
                </a:extLst>
              </a:tr>
              <a:tr h="478658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061984"/>
                  </a:ext>
                </a:extLst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6742054" y="756458"/>
            <a:ext cx="9620" cy="531563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554694" y="4390561"/>
            <a:ext cx="17151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План работы </a:t>
            </a:r>
          </a:p>
          <a:p>
            <a:pPr algn="ctr"/>
            <a:r>
              <a:rPr lang="ru-RU" sz="2800" b="1" dirty="0" smtClean="0"/>
              <a:t>школы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738966" y="5687344"/>
            <a:ext cx="1619167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 ВСОКО</a:t>
            </a:r>
            <a:endParaRPr lang="ru-RU" sz="3200" b="1" dirty="0"/>
          </a:p>
          <a:p>
            <a:endParaRPr lang="ru-RU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11386545" y="4224141"/>
            <a:ext cx="5533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</a:t>
            </a:r>
          </a:p>
          <a:p>
            <a:r>
              <a:rPr lang="ru-RU" sz="3200" b="1" dirty="0" smtClean="0"/>
              <a:t>Ш</a:t>
            </a:r>
          </a:p>
          <a:p>
            <a:r>
              <a:rPr lang="ru-RU" sz="3200" b="1" dirty="0" smtClean="0"/>
              <a:t>К</a:t>
            </a:r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81548" y="1664252"/>
            <a:ext cx="2388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Управленческий цикл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4598" y="2081529"/>
            <a:ext cx="4016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Цели и задачи (описание и сроки выполнения задач)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1548" y="2664639"/>
            <a:ext cx="1339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Показатели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3110" y="3155499"/>
            <a:ext cx="2745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Мониторинг показателей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4697" y="3596584"/>
            <a:ext cx="3554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Анализ результатов мониторинга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3983" y="4095975"/>
            <a:ext cx="41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Адресные рекомендации по результатам анализа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26574" y="4899368"/>
            <a:ext cx="4025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ru-RU" b="1" dirty="0"/>
              <a:t>Мероприятия, меры, управленческие решения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4697" y="5702761"/>
            <a:ext cx="4014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Анализ эффективности принятых мер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252044" y="5145326"/>
            <a:ext cx="425823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0269874" y="5158437"/>
            <a:ext cx="851647" cy="1396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920" y="5775112"/>
            <a:ext cx="4432176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71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2" grpId="0"/>
      <p:bldP spid="5" grpId="0"/>
      <p:bldP spid="7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1" y="119754"/>
            <a:ext cx="11737570" cy="536952"/>
          </a:xfrm>
        </p:spPr>
        <p:txBody>
          <a:bodyPr>
            <a:normAutofit fontScale="90000"/>
          </a:bodyPr>
          <a:lstStyle/>
          <a:p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59786596"/>
              </p:ext>
            </p:extLst>
          </p:nvPr>
        </p:nvGraphicFramePr>
        <p:xfrm>
          <a:off x="574632" y="119754"/>
          <a:ext cx="10771188" cy="668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238">
                  <a:extLst>
                    <a:ext uri="{9D8B030D-6E8A-4147-A177-3AD203B41FA5}">
                      <a16:colId xmlns:a16="http://schemas.microsoft.com/office/drawing/2014/main" val="3079067912"/>
                    </a:ext>
                  </a:extLst>
                </a:gridCol>
                <a:gridCol w="3325091">
                  <a:extLst>
                    <a:ext uri="{9D8B030D-6E8A-4147-A177-3AD203B41FA5}">
                      <a16:colId xmlns:a16="http://schemas.microsoft.com/office/drawing/2014/main" val="911844616"/>
                    </a:ext>
                  </a:extLst>
                </a:gridCol>
                <a:gridCol w="7004859">
                  <a:extLst>
                    <a:ext uri="{9D8B030D-6E8A-4147-A177-3AD203B41FA5}">
                      <a16:colId xmlns:a16="http://schemas.microsoft.com/office/drawing/2014/main" val="27948788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Управленческий цикл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Система подготовки качества учащихся по математике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676254"/>
                  </a:ext>
                </a:extLst>
              </a:tr>
              <a:tr h="61909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Цели и задачи (описание и сроки выполнения задач)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Достичь 100% сдачи ГИА</a:t>
                      </a:r>
                      <a:r>
                        <a:rPr lang="ru-RU" baseline="0" dirty="0" smtClean="0"/>
                        <a:t> (с учетом первой пересдачи), ВПР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88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Показатели и мониторинг 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</a:t>
                      </a:r>
                      <a:r>
                        <a:rPr lang="ru-RU" baseline="0" dirty="0" smtClean="0"/>
                        <a:t> выполнения базового уровня пробных ГИА, ВПР</a:t>
                      </a:r>
                    </a:p>
                    <a:p>
                      <a:r>
                        <a:rPr lang="ru-RU" baseline="0" dirty="0" smtClean="0"/>
                        <a:t>Процент выполнения выше базового уровня пробных ГИА, ВПР</a:t>
                      </a:r>
                    </a:p>
                    <a:p>
                      <a:r>
                        <a:rPr lang="ru-RU" baseline="0" dirty="0" smtClean="0"/>
                        <a:t>Составление план мониторинга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086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Анализ результатов мониторинга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Выявление проблемных тем (заданий, умений)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970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Адресные рекомендации по результатам анализа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результатам анализа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866473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Мероприятия, меры, управленческие решения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График к/р (Пробные</a:t>
                      </a:r>
                      <a:r>
                        <a:rPr lang="ru-RU" baseline="0" dirty="0" smtClean="0"/>
                        <a:t> ГИА (5), тематический контроль заданий ВПР);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План-график мониторинга уровня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сформированности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математической грамотности у обучающихся 5-х, 10-х классов;</a:t>
                      </a:r>
                    </a:p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Проконтролировать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итывают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результаты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ВПР, ГИА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включ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ают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эти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сложные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задания по ФГ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Методические семинары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дефицитам (н-р,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Инивидуализация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обучения,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в учебный процесс практико-ориентированных заданий )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Педсовет «Оценивание функциональной грамотности» (ноябрь)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Инивидуализация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обучения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017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Анализ эффективности принятых 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отношении поставленных мер</a:t>
                      </a:r>
                      <a:r>
                        <a:rPr lang="ru-RU" baseline="0" dirty="0" smtClean="0"/>
                        <a:t> и выявленных проблем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522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57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0293" y="366725"/>
            <a:ext cx="10364451" cy="72814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Цель: Повысить </a:t>
            </a:r>
            <a:r>
              <a:rPr lang="ru-RU" dirty="0"/>
              <a:t>качество математической </a:t>
            </a:r>
            <a:r>
              <a:rPr lang="ru-RU" dirty="0" err="1"/>
              <a:t>обученности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440" y="1221972"/>
            <a:ext cx="7813963" cy="5519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9, 11 классы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1.Стартовая диагностика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готовности к ГИА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2.Отбор заданий для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прохождения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порога ОГЭ (1.3)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и на качество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(1.2.)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3.Ежеурочный мониторинг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 (1.3, 2.3)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4. Мониторинг достижения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 обр. рез-</a:t>
            </a:r>
            <a:r>
              <a:rPr lang="ru-RU" b="1" dirty="0" err="1" smtClean="0"/>
              <a:t>ов</a:t>
            </a:r>
            <a:r>
              <a:rPr lang="ru-RU" b="1" dirty="0" smtClean="0"/>
              <a:t> (1.1., Пробные</a:t>
            </a:r>
            <a:r>
              <a:rPr lang="ru-RU" b="1" dirty="0"/>
              <a:t>)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8071658" y="1221972"/>
            <a:ext cx="4120342" cy="5519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5-8, 10 классы (</a:t>
            </a:r>
            <a:r>
              <a:rPr lang="ru-RU" b="1" dirty="0" err="1" smtClean="0"/>
              <a:t>подготовит.работа</a:t>
            </a:r>
            <a:r>
              <a:rPr lang="ru-RU" b="1" dirty="0" smtClean="0"/>
              <a:t>)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Ориентир на  </a:t>
            </a:r>
            <a:r>
              <a:rPr lang="ru-RU" b="1" dirty="0" err="1" smtClean="0"/>
              <a:t>гиа</a:t>
            </a:r>
            <a:r>
              <a:rPr lang="ru-RU" b="1" dirty="0" smtClean="0"/>
              <a:t>: </a:t>
            </a:r>
          </a:p>
          <a:p>
            <a:pPr marL="0" indent="0">
              <a:buNone/>
            </a:pPr>
            <a:r>
              <a:rPr lang="ru-RU" b="1" dirty="0" smtClean="0"/>
              <a:t>- График к/р с  описанием (1.1)</a:t>
            </a:r>
          </a:p>
          <a:p>
            <a:pPr marL="0" indent="0">
              <a:buNone/>
            </a:pPr>
            <a:r>
              <a:rPr lang="ru-RU" b="1" dirty="0" smtClean="0"/>
              <a:t>2. Форм-е Функциональной грамотности ( 1.1)</a:t>
            </a:r>
          </a:p>
          <a:p>
            <a:pPr marL="0" indent="0">
              <a:buNone/>
            </a:pPr>
            <a:r>
              <a:rPr lang="ru-RU" b="1" dirty="0" smtClean="0"/>
              <a:t>3. Выявление одаренных уч-ся (1.2)</a:t>
            </a:r>
          </a:p>
          <a:p>
            <a:pPr marL="0" indent="0">
              <a:buNone/>
            </a:pPr>
            <a:r>
              <a:rPr lang="ru-RU" b="1" dirty="0" smtClean="0"/>
              <a:t>3.  3 - 4 классы (1.1)</a:t>
            </a:r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3566163" y="1687483"/>
            <a:ext cx="324197" cy="493776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181304" y="1781882"/>
            <a:ext cx="29510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Методическая </a:t>
            </a:r>
          </a:p>
          <a:p>
            <a:r>
              <a:rPr lang="ru-RU" sz="2400" dirty="0"/>
              <a:t>р</a:t>
            </a:r>
            <a:r>
              <a:rPr lang="ru-RU" sz="2400" dirty="0" smtClean="0"/>
              <a:t>абота (2.1., 2.2)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Воспитательная работа (2.3)</a:t>
            </a:r>
          </a:p>
          <a:p>
            <a:endParaRPr lang="ru-RU" sz="2400" dirty="0" smtClean="0"/>
          </a:p>
          <a:p>
            <a:r>
              <a:rPr lang="ru-RU" sz="2400" dirty="0" smtClean="0"/>
              <a:t>Работа с родителями (2.3)</a:t>
            </a:r>
            <a:endParaRPr lang="ru-RU" sz="2400" dirty="0"/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7722524" y="1612669"/>
            <a:ext cx="290945" cy="5012574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Методические </a:t>
            </a:r>
            <a:r>
              <a:rPr lang="ru-RU" dirty="0"/>
              <a:t>рекомендации по развитию механизмов управления качеством </a:t>
            </a:r>
            <a:r>
              <a:rPr lang="ru-RU" dirty="0" smtClean="0"/>
              <a:t>образования ( с изменениями, от 13.01.2023)</a:t>
            </a:r>
          </a:p>
          <a:p>
            <a:pPr marL="0" indent="0">
              <a:buNone/>
            </a:pPr>
            <a:r>
              <a:rPr lang="ru-RU" dirty="0" smtClean="0"/>
              <a:t>2. 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26483" b="10504"/>
          <a:stretch/>
        </p:blipFill>
        <p:spPr>
          <a:xfrm>
            <a:off x="1626536" y="3131494"/>
            <a:ext cx="2854023" cy="94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51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284</TotalTime>
  <Words>620</Words>
  <Application>Microsoft Office PowerPoint</Application>
  <PresentationFormat>Широкоэкранный</PresentationFormat>
  <Paragraphs>137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inherit</vt:lpstr>
      <vt:lpstr>Tw Cen MT</vt:lpstr>
      <vt:lpstr>Капля</vt:lpstr>
      <vt:lpstr>Механизмы управления качеством образования</vt:lpstr>
      <vt:lpstr>Презентация PowerPoint</vt:lpstr>
      <vt:lpstr>Цель: Повысить качество математической обученности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Цель: Повысить качество математической обученности</vt:lpstr>
      <vt:lpstr>Для работы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Механизмы управления качеством образования</dc:title>
  <dc:creator>Наталья Владимировна</dc:creator>
  <cp:lastModifiedBy>User</cp:lastModifiedBy>
  <cp:revision>27</cp:revision>
  <dcterms:created xsi:type="dcterms:W3CDTF">2023-08-25T04:24:29Z</dcterms:created>
  <dcterms:modified xsi:type="dcterms:W3CDTF">2023-08-29T09:17:34Z</dcterms:modified>
</cp:coreProperties>
</file>