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3" r:id="rId2"/>
  </p:sldMasterIdLst>
  <p:notesMasterIdLst>
    <p:notesMasterId r:id="rId7"/>
  </p:notesMasterIdLst>
  <p:sldIdLst>
    <p:sldId id="262" r:id="rId3"/>
    <p:sldId id="257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ED6E5C-220E-4534-B129-F86867CFC78C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F3C00-2983-42A3-A903-730F167FCE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1"/>
            <a:ext cx="7772401" cy="16158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1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15869"/>
            <a:endParaRPr lang="ru-RU" sz="819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15869"/>
            <a:fld id="{1D8BD707-D9CF-40AE-B4C6-C98DA3205C09}" type="datetimeFigureOut">
              <a:rPr lang="en-US" sz="819" smtClean="0">
                <a:solidFill>
                  <a:prstClr val="black">
                    <a:tint val="75000"/>
                  </a:prstClr>
                </a:solidFill>
              </a:rPr>
              <a:pPr defTabSz="415869"/>
              <a:t>8/29/2023</a:t>
            </a:fld>
            <a:endParaRPr lang="en-US" sz="819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15869"/>
            <a:fld id="{B6F15528-21DE-4FAA-801E-634DDDAF4B2B}" type="slidenum">
              <a:rPr lang="ru-RU" sz="819" smtClean="0">
                <a:solidFill>
                  <a:prstClr val="black">
                    <a:tint val="75000"/>
                  </a:prstClr>
                </a:solidFill>
              </a:rPr>
              <a:pPr defTabSz="415869"/>
              <a:t>‹#›</a:t>
            </a:fld>
            <a:endParaRPr lang="ru-RU" sz="819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239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49668" y="579702"/>
            <a:ext cx="3644664" cy="734817"/>
          </a:xfrm>
        </p:spPr>
        <p:txBody>
          <a:bodyPr lIns="0" tIns="0" rIns="0" bIns="0"/>
          <a:lstStyle>
            <a:lvl1pPr>
              <a:defRPr sz="4775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15869"/>
            <a:endParaRPr lang="ru-RU" sz="819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15869"/>
            <a:fld id="{1D8BD707-D9CF-40AE-B4C6-C98DA3205C09}" type="datetimeFigureOut">
              <a:rPr lang="en-US" sz="819" smtClean="0">
                <a:solidFill>
                  <a:prstClr val="black">
                    <a:tint val="75000"/>
                  </a:prstClr>
                </a:solidFill>
              </a:rPr>
              <a:pPr defTabSz="415869"/>
              <a:t>8/29/2023</a:t>
            </a:fld>
            <a:endParaRPr lang="en-US" sz="819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15869"/>
            <a:fld id="{B6F15528-21DE-4FAA-801E-634DDDAF4B2B}" type="slidenum">
              <a:rPr lang="ru-RU" sz="819" smtClean="0">
                <a:solidFill>
                  <a:prstClr val="black">
                    <a:tint val="75000"/>
                  </a:prstClr>
                </a:solidFill>
              </a:rPr>
              <a:pPr defTabSz="415869"/>
              <a:t>‹#›</a:t>
            </a:fld>
            <a:endParaRPr lang="ru-RU" sz="819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154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78324" y="2020638"/>
            <a:ext cx="365677" cy="1419074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94655"/>
            <a:ext cx="9103076" cy="6586765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1"/>
            <a:ext cx="5008893" cy="683895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9097" y="590559"/>
            <a:ext cx="2133596" cy="1511189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" y="5565220"/>
            <a:ext cx="9143999" cy="1292299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" y="1"/>
            <a:ext cx="9143999" cy="6857519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7733" y="504506"/>
            <a:ext cx="2133596" cy="151119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49668" y="579702"/>
            <a:ext cx="3644664" cy="734817"/>
          </a:xfrm>
        </p:spPr>
        <p:txBody>
          <a:bodyPr lIns="0" tIns="0" rIns="0" bIns="0"/>
          <a:lstStyle>
            <a:lvl1pPr>
              <a:defRPr sz="4775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15869"/>
            <a:endParaRPr lang="ru-RU" sz="819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15869"/>
            <a:fld id="{1D8BD707-D9CF-40AE-B4C6-C98DA3205C09}" type="datetimeFigureOut">
              <a:rPr lang="en-US" sz="819" smtClean="0">
                <a:solidFill>
                  <a:prstClr val="black">
                    <a:tint val="75000"/>
                  </a:prstClr>
                </a:solidFill>
              </a:rPr>
              <a:pPr defTabSz="415869"/>
              <a:t>8/29/2023</a:t>
            </a:fld>
            <a:endParaRPr lang="en-US" sz="819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15869"/>
            <a:fld id="{B6F15528-21DE-4FAA-801E-634DDDAF4B2B}" type="slidenum">
              <a:rPr lang="ru-RU" sz="819" smtClean="0">
                <a:solidFill>
                  <a:prstClr val="black">
                    <a:tint val="75000"/>
                  </a:prstClr>
                </a:solidFill>
              </a:rPr>
              <a:pPr defTabSz="415869"/>
              <a:t>‹#›</a:t>
            </a:fld>
            <a:endParaRPr lang="ru-RU" sz="819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4403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49668" y="579702"/>
            <a:ext cx="3644664" cy="734817"/>
          </a:xfrm>
        </p:spPr>
        <p:txBody>
          <a:bodyPr lIns="0" tIns="0" rIns="0" bIns="0"/>
          <a:lstStyle>
            <a:lvl1pPr>
              <a:defRPr sz="4775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15869"/>
            <a:endParaRPr lang="ru-RU" sz="819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15869"/>
            <a:fld id="{1D8BD707-D9CF-40AE-B4C6-C98DA3205C09}" type="datetimeFigureOut">
              <a:rPr lang="en-US" sz="819" smtClean="0">
                <a:solidFill>
                  <a:prstClr val="black">
                    <a:tint val="75000"/>
                  </a:prstClr>
                </a:solidFill>
              </a:rPr>
              <a:pPr defTabSz="415869"/>
              <a:t>8/29/2023</a:t>
            </a:fld>
            <a:endParaRPr lang="en-US" sz="819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15869"/>
            <a:fld id="{B6F15528-21DE-4FAA-801E-634DDDAF4B2B}" type="slidenum">
              <a:rPr lang="ru-RU" sz="819" smtClean="0">
                <a:solidFill>
                  <a:prstClr val="black">
                    <a:tint val="75000"/>
                  </a:prstClr>
                </a:solidFill>
              </a:rPr>
              <a:pPr defTabSz="415869"/>
              <a:t>‹#›</a:t>
            </a:fld>
            <a:endParaRPr lang="ru-RU" sz="819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2585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15869"/>
            <a:endParaRPr lang="ru-RU" sz="819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15869"/>
            <a:fld id="{1D8BD707-D9CF-40AE-B4C6-C98DA3205C09}" type="datetimeFigureOut">
              <a:rPr lang="en-US" sz="819" smtClean="0">
                <a:solidFill>
                  <a:prstClr val="black">
                    <a:tint val="75000"/>
                  </a:prstClr>
                </a:solidFill>
              </a:rPr>
              <a:pPr defTabSz="415869"/>
              <a:t>8/29/2023</a:t>
            </a:fld>
            <a:endParaRPr lang="en-US" sz="819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15869"/>
            <a:fld id="{B6F15528-21DE-4FAA-801E-634DDDAF4B2B}" type="slidenum">
              <a:rPr lang="ru-RU" sz="819" smtClean="0">
                <a:solidFill>
                  <a:prstClr val="black">
                    <a:tint val="75000"/>
                  </a:prstClr>
                </a:solidFill>
              </a:rPr>
              <a:pPr defTabSz="415869"/>
              <a:t>‹#›</a:t>
            </a:fld>
            <a:endParaRPr lang="ru-RU" sz="819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900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49668" y="579703"/>
            <a:ext cx="3644664" cy="16158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1"/>
            <a:ext cx="2926080" cy="1260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15869"/>
            <a:endParaRPr lang="ru-RU" sz="819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1"/>
            <a:ext cx="2103120" cy="1260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15869"/>
            <a:fld id="{1D8BD707-D9CF-40AE-B4C6-C98DA3205C09}" type="datetimeFigureOut">
              <a:rPr lang="en-US" sz="819" smtClean="0">
                <a:solidFill>
                  <a:prstClr val="black">
                    <a:tint val="75000"/>
                  </a:prstClr>
                </a:solidFill>
              </a:rPr>
              <a:pPr defTabSz="415869"/>
              <a:t>8/29/2023</a:t>
            </a:fld>
            <a:endParaRPr lang="en-US" sz="819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1" y="6377941"/>
            <a:ext cx="2103120" cy="1260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15869"/>
            <a:fld id="{B6F15528-21DE-4FAA-801E-634DDDAF4B2B}" type="slidenum">
              <a:rPr lang="ru-RU" sz="819" smtClean="0">
                <a:solidFill>
                  <a:prstClr val="black">
                    <a:tint val="75000"/>
                  </a:prstClr>
                </a:solidFill>
              </a:rPr>
              <a:pPr defTabSz="415869"/>
              <a:t>‹#›</a:t>
            </a:fld>
            <a:endParaRPr lang="ru-RU" sz="819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869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07935">
        <a:defRPr>
          <a:latin typeface="+mn-lt"/>
          <a:ea typeface="+mn-ea"/>
          <a:cs typeface="+mn-cs"/>
        </a:defRPr>
      </a:lvl2pPr>
      <a:lvl3pPr marL="415869">
        <a:defRPr>
          <a:latin typeface="+mn-lt"/>
          <a:ea typeface="+mn-ea"/>
          <a:cs typeface="+mn-cs"/>
        </a:defRPr>
      </a:lvl3pPr>
      <a:lvl4pPr marL="623804">
        <a:defRPr>
          <a:latin typeface="+mn-lt"/>
          <a:ea typeface="+mn-ea"/>
          <a:cs typeface="+mn-cs"/>
        </a:defRPr>
      </a:lvl4pPr>
      <a:lvl5pPr marL="831738">
        <a:defRPr>
          <a:latin typeface="+mn-lt"/>
          <a:ea typeface="+mn-ea"/>
          <a:cs typeface="+mn-cs"/>
        </a:defRPr>
      </a:lvl5pPr>
      <a:lvl6pPr marL="1039673">
        <a:defRPr>
          <a:latin typeface="+mn-lt"/>
          <a:ea typeface="+mn-ea"/>
          <a:cs typeface="+mn-cs"/>
        </a:defRPr>
      </a:lvl6pPr>
      <a:lvl7pPr marL="1247607">
        <a:defRPr>
          <a:latin typeface="+mn-lt"/>
          <a:ea typeface="+mn-ea"/>
          <a:cs typeface="+mn-cs"/>
        </a:defRPr>
      </a:lvl7pPr>
      <a:lvl8pPr marL="1455542">
        <a:defRPr>
          <a:latin typeface="+mn-lt"/>
          <a:ea typeface="+mn-ea"/>
          <a:cs typeface="+mn-cs"/>
        </a:defRPr>
      </a:lvl8pPr>
      <a:lvl9pPr marL="1663477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07935">
        <a:defRPr>
          <a:latin typeface="+mn-lt"/>
          <a:ea typeface="+mn-ea"/>
          <a:cs typeface="+mn-cs"/>
        </a:defRPr>
      </a:lvl2pPr>
      <a:lvl3pPr marL="415869">
        <a:defRPr>
          <a:latin typeface="+mn-lt"/>
          <a:ea typeface="+mn-ea"/>
          <a:cs typeface="+mn-cs"/>
        </a:defRPr>
      </a:lvl3pPr>
      <a:lvl4pPr marL="623804">
        <a:defRPr>
          <a:latin typeface="+mn-lt"/>
          <a:ea typeface="+mn-ea"/>
          <a:cs typeface="+mn-cs"/>
        </a:defRPr>
      </a:lvl4pPr>
      <a:lvl5pPr marL="831738">
        <a:defRPr>
          <a:latin typeface="+mn-lt"/>
          <a:ea typeface="+mn-ea"/>
          <a:cs typeface="+mn-cs"/>
        </a:defRPr>
      </a:lvl5pPr>
      <a:lvl6pPr marL="1039673">
        <a:defRPr>
          <a:latin typeface="+mn-lt"/>
          <a:ea typeface="+mn-ea"/>
          <a:cs typeface="+mn-cs"/>
        </a:defRPr>
      </a:lvl6pPr>
      <a:lvl7pPr marL="1247607">
        <a:defRPr>
          <a:latin typeface="+mn-lt"/>
          <a:ea typeface="+mn-ea"/>
          <a:cs typeface="+mn-cs"/>
        </a:defRPr>
      </a:lvl7pPr>
      <a:lvl8pPr marL="1455542">
        <a:defRPr>
          <a:latin typeface="+mn-lt"/>
          <a:ea typeface="+mn-ea"/>
          <a:cs typeface="+mn-cs"/>
        </a:defRPr>
      </a:lvl8pPr>
      <a:lvl9pPr marL="1663477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141665" y="1173474"/>
            <a:ext cx="3491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ru-RU" sz="1200" dirty="0">
                <a:solidFill>
                  <a:srgbClr val="EEECE1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Августовское совещание работников образования </a:t>
            </a:r>
          </a:p>
          <a:p>
            <a:pPr defTabSz="685800">
              <a:defRPr/>
            </a:pPr>
            <a:r>
              <a:rPr lang="ru-RU" sz="1200" dirty="0">
                <a:solidFill>
                  <a:srgbClr val="EEECE1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«город Якутск»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8262" y="985837"/>
            <a:ext cx="813854" cy="813854"/>
          </a:xfrm>
          <a:prstGeom prst="rect">
            <a:avLst/>
          </a:prstGeom>
        </p:spPr>
      </p:pic>
      <p:pic>
        <p:nvPicPr>
          <p:cNvPr id="7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41327" y="3099289"/>
            <a:ext cx="3802673" cy="29014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1" t="21553" r="11348" b="18130"/>
          <a:stretch/>
        </p:blipFill>
        <p:spPr>
          <a:xfrm>
            <a:off x="222484" y="792228"/>
            <a:ext cx="2260092" cy="140627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30650" y="2802177"/>
            <a:ext cx="756454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ru-RU" sz="19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Стратегии достижения качества образования</a:t>
            </a:r>
          </a:p>
          <a:p>
            <a:pPr algn="ctr" defTabSz="685800">
              <a:defRPr/>
            </a:pPr>
            <a:r>
              <a:rPr lang="ru-RU" sz="19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образовательной организации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5166" y="4474077"/>
            <a:ext cx="6574284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Левченко Татьяна Григорьевна,</a:t>
            </a:r>
          </a:p>
          <a:p>
            <a:pPr defTabSz="685800">
              <a:defRPr/>
            </a:pPr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по управлению качеством образования</a:t>
            </a:r>
          </a:p>
          <a:p>
            <a:pPr defTabSz="685800">
              <a:defRPr/>
            </a:pPr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МОБУ СОШ №21 городского округа «город Якутск»</a:t>
            </a:r>
          </a:p>
        </p:txBody>
      </p:sp>
    </p:spTree>
    <p:extLst>
      <p:ext uri="{BB962C8B-B14F-4D97-AF65-F5344CB8AC3E}">
        <p14:creationId xmlns:p14="http://schemas.microsoft.com/office/powerpoint/2010/main" val="234620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066800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/>
              <a:t>Стратегические направления  качества образования в школе: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ru-RU" sz="2800" dirty="0" smtClean="0"/>
              <a:t>Развития  профессиональной компетентности педагогов</a:t>
            </a:r>
          </a:p>
          <a:p>
            <a:r>
              <a:rPr lang="ru-RU" dirty="0" smtClean="0"/>
              <a:t>Индивидуализация обучения, более полное раскрытие индивидуального потенциала учащихся.</a:t>
            </a:r>
          </a:p>
          <a:p>
            <a:r>
              <a:rPr lang="ru-RU" dirty="0" smtClean="0"/>
              <a:t>Использование диагностических методик для оценки качества образования, полученные оценки становятся основой для построения стратегического плана образовательной организации.</a:t>
            </a:r>
          </a:p>
          <a:p>
            <a:r>
              <a:rPr lang="ru-RU" dirty="0" smtClean="0"/>
              <a:t> Принятие управленческих решений по качеству на основе обширной и разносторонней информации.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C:\Users\MalenkovaEV.EDU1\Desktop\Картинки\flag_rossiya_simvolika_lenty_trikolor_99276_2560x1600.jpg"/>
          <p:cNvPicPr>
            <a:picLocks noChangeAspect="1" noChangeArrowheads="1"/>
          </p:cNvPicPr>
          <p:nvPr/>
        </p:nvPicPr>
        <p:blipFill>
          <a:blip r:embed="rId2" cstate="print"/>
          <a:srcRect l="25054" b="11670"/>
          <a:stretch>
            <a:fillRect/>
          </a:stretch>
        </p:blipFill>
        <p:spPr bwMode="auto">
          <a:xfrm rot="10800000">
            <a:off x="304800" y="457200"/>
            <a:ext cx="1481344" cy="68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4200" y="228600"/>
            <a:ext cx="60198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Управление качеством в школе начинается с работы с человеком и, прежде всего с учителем, и заканчивается работой с кадрами, повышением их профессионального уровня. Других путей нет…</a:t>
            </a:r>
          </a:p>
          <a:p>
            <a:pPr algn="r"/>
            <a:r>
              <a:rPr lang="ru-RU" dirty="0" smtClean="0"/>
              <a:t> Ю. А. </a:t>
            </a:r>
            <a:r>
              <a:rPr lang="ru-RU" dirty="0" err="1" smtClean="0"/>
              <a:t>Конаржевский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27164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81000" y="1447800"/>
            <a:ext cx="3962400" cy="5181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b="1" i="1" dirty="0" smtClean="0">
              <a:solidFill>
                <a:srgbClr val="002060"/>
              </a:solidFill>
            </a:endParaRPr>
          </a:p>
          <a:p>
            <a:endParaRPr lang="ru-RU" sz="1400" b="1" i="1" dirty="0" smtClean="0">
              <a:solidFill>
                <a:srgbClr val="002060"/>
              </a:solidFill>
            </a:endParaRPr>
          </a:p>
          <a:p>
            <a:r>
              <a:rPr lang="ru-RU" sz="1400" b="1" i="1" dirty="0" smtClean="0">
                <a:solidFill>
                  <a:srgbClr val="002060"/>
                </a:solidFill>
              </a:rPr>
              <a:t>Развития  профессиональной компетентности педагогов:</a:t>
            </a:r>
          </a:p>
          <a:p>
            <a:endParaRPr lang="ru-RU" sz="1400" b="1" i="1" dirty="0" smtClean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chemeClr val="tx1"/>
                </a:solidFill>
              </a:rPr>
              <a:t>- система повышения квалификации;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 - аттестация педагогических работников; 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- самообразование педагогов; 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- активное участие в работе методических объединений, педсоветов, семинаров, конференций, мастер-классов;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 - владение современными образовательными технологиями, методическими приемами, педагогическими средствами и их постоянное совершенствование;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 - овладение информационно-коммуникационными технологиями;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 - участие в различных конкурсах, исследовательских работах, экспертных комиссиях. </a:t>
            </a: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r>
              <a:rPr lang="ru-RU" sz="1400" dirty="0" smtClean="0">
                <a:solidFill>
                  <a:schemeClr val="tx1"/>
                </a:solidFill>
              </a:rPr>
              <a:t>Молодые специалисты</a:t>
            </a: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r>
              <a:rPr lang="ru-RU" sz="1400" dirty="0" smtClean="0">
                <a:solidFill>
                  <a:schemeClr val="tx1"/>
                </a:solidFill>
              </a:rPr>
              <a:t>Повышение качества преподавания</a:t>
            </a:r>
          </a:p>
          <a:p>
            <a:pPr algn="ctr"/>
            <a:endParaRPr lang="ru-RU" i="1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24400" y="1447800"/>
            <a:ext cx="3962400" cy="5181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b="1" dirty="0" smtClean="0">
              <a:solidFill>
                <a:srgbClr val="002060"/>
              </a:solidFill>
            </a:endParaRPr>
          </a:p>
          <a:p>
            <a:endParaRPr lang="ru-RU" sz="1400" b="1" dirty="0" smtClean="0">
              <a:solidFill>
                <a:srgbClr val="002060"/>
              </a:solidFill>
            </a:endParaRPr>
          </a:p>
          <a:p>
            <a:endParaRPr lang="ru-RU" sz="1400" b="1" dirty="0" smtClean="0">
              <a:solidFill>
                <a:srgbClr val="002060"/>
              </a:solidFill>
            </a:endParaRPr>
          </a:p>
          <a:p>
            <a:endParaRPr lang="ru-RU" sz="1400" b="1" dirty="0" smtClean="0">
              <a:solidFill>
                <a:srgbClr val="002060"/>
              </a:solidFill>
            </a:endParaRPr>
          </a:p>
          <a:p>
            <a:endParaRPr lang="ru-RU" sz="1400" b="1" dirty="0" smtClean="0">
              <a:solidFill>
                <a:srgbClr val="002060"/>
              </a:solidFill>
            </a:endParaRPr>
          </a:p>
          <a:p>
            <a:endParaRPr lang="ru-RU" sz="1400" b="1" dirty="0" smtClean="0">
              <a:solidFill>
                <a:srgbClr val="002060"/>
              </a:solidFill>
            </a:endParaRPr>
          </a:p>
          <a:p>
            <a:r>
              <a:rPr lang="ru-RU" sz="1400" b="1" dirty="0" smtClean="0">
                <a:solidFill>
                  <a:srgbClr val="002060"/>
                </a:solidFill>
              </a:rPr>
              <a:t>Индивидуализация обучения, более полное раскрытие индивидуального потенциала учащихся.</a:t>
            </a:r>
          </a:p>
          <a:p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Создание  образовательного пространства.</a:t>
            </a:r>
          </a:p>
          <a:p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Организация внешнего взаимодействия школы с упреждениями образования, культуры и  спорта.</a:t>
            </a:r>
          </a:p>
          <a:p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Создание предметной среды.</a:t>
            </a:r>
          </a:p>
          <a:p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Повышение образовательной результативности через создание личностно развивающей образовательной среды</a:t>
            </a:r>
          </a:p>
          <a:p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Повышение результативности  работы с высокомотивированными детьми</a:t>
            </a:r>
          </a:p>
          <a:p>
            <a:endParaRPr lang="ru-RU" sz="1400" dirty="0" smtClean="0">
              <a:solidFill>
                <a:srgbClr val="002060"/>
              </a:solidFill>
            </a:endParaRPr>
          </a:p>
          <a:p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Создание адаптивного пространства</a:t>
            </a:r>
          </a:p>
          <a:p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Решение социальных проблем в условиях школы (</a:t>
            </a:r>
            <a:r>
              <a:rPr lang="ru-RU" sz="1400" dirty="0" err="1" smtClean="0">
                <a:solidFill>
                  <a:srgbClr val="002060"/>
                </a:solidFill>
              </a:rPr>
              <a:t>тьюторское</a:t>
            </a:r>
            <a:r>
              <a:rPr lang="ru-RU" sz="1400" dirty="0" smtClean="0">
                <a:solidFill>
                  <a:srgbClr val="002060"/>
                </a:solidFill>
              </a:rPr>
              <a:t> сопровождение)</a:t>
            </a:r>
          </a:p>
          <a:p>
            <a:endParaRPr lang="ru-RU" sz="1400" dirty="0" smtClean="0">
              <a:solidFill>
                <a:srgbClr val="002060"/>
              </a:solidFill>
            </a:endParaRPr>
          </a:p>
          <a:p>
            <a:endParaRPr lang="ru-RU" sz="1400" dirty="0" smtClean="0">
              <a:solidFill>
                <a:srgbClr val="002060"/>
              </a:solidFill>
            </a:endParaRPr>
          </a:p>
          <a:p>
            <a:endParaRPr lang="ru-RU" sz="1400" dirty="0" smtClean="0">
              <a:solidFill>
                <a:srgbClr val="002060"/>
              </a:solidFill>
            </a:endParaRPr>
          </a:p>
          <a:p>
            <a:endParaRPr lang="ru-RU" sz="1400" dirty="0" smtClean="0">
              <a:solidFill>
                <a:srgbClr val="002060"/>
              </a:solidFill>
            </a:endParaRPr>
          </a:p>
          <a:p>
            <a:pPr algn="ctr"/>
            <a:endParaRPr lang="ru-RU" i="1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0800" y="304800"/>
            <a:ext cx="4419600" cy="758952"/>
          </a:xfrm>
        </p:spPr>
        <p:txBody>
          <a:bodyPr>
            <a:noAutofit/>
          </a:bodyPr>
          <a:lstStyle/>
          <a:p>
            <a:r>
              <a:rPr lang="ru-RU" sz="2800" dirty="0" smtClean="0"/>
              <a:t>Стратегии достижения</a:t>
            </a:r>
            <a:br>
              <a:rPr lang="ru-RU" sz="2800" dirty="0" smtClean="0"/>
            </a:br>
            <a:r>
              <a:rPr lang="ru-RU" sz="2800" dirty="0" smtClean="0"/>
              <a:t> качества образования</a:t>
            </a:r>
            <a:endParaRPr lang="ru-RU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262615" y="0"/>
            <a:ext cx="188138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81000" y="1905000"/>
            <a:ext cx="5715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Использование диагностических методик для оценки качества образования, полученные оценки становятся основой для построения стратегического плана образовательной организации.</a:t>
            </a:r>
          </a:p>
        </p:txBody>
      </p:sp>
      <p:pic>
        <p:nvPicPr>
          <p:cNvPr id="7" name="Picture 2" descr="C:\Users\MalenkovaEV.EDU1\Desktop\Картинки\flag_rossiya_simvolika_lenty_trikolor_99276_2560x1600.jpg"/>
          <p:cNvPicPr>
            <a:picLocks noChangeAspect="1" noChangeArrowheads="1"/>
          </p:cNvPicPr>
          <p:nvPr/>
        </p:nvPicPr>
        <p:blipFill>
          <a:blip r:embed="rId3" cstate="print"/>
          <a:srcRect l="25054" b="11670"/>
          <a:stretch>
            <a:fillRect/>
          </a:stretch>
        </p:blipFill>
        <p:spPr bwMode="auto">
          <a:xfrm rot="10800000">
            <a:off x="228599" y="0"/>
            <a:ext cx="2468907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04800" y="4267200"/>
            <a:ext cx="5791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Методика экспертизы образовательной среды 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В.А.Ясвина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( проводится анкетирование участников образовательного процесса, анализ)</a:t>
            </a:r>
          </a:p>
          <a:p>
            <a:r>
              <a:rPr lang="ru-RU" dirty="0" smtClean="0">
                <a:latin typeface="Calibri" pitchFamily="34" charset="0"/>
                <a:ea typeface="Times New Roman" panose="02020603050405020304" pitchFamily="18" charset="0"/>
                <a:cs typeface="Calibri" pitchFamily="34" charset="0"/>
              </a:rPr>
              <a:t>Мониторинг, статистика, социология в деятельности образовательного учреждения. С.А. Писарева.</a:t>
            </a:r>
            <a:endParaRPr lang="ru-RU" dirty="0" smtClean="0">
              <a:latin typeface="Calibri" pitchFamily="34" charset="0"/>
              <a:cs typeface="Calibri" pitchFamily="34" charset="0"/>
            </a:endParaRPr>
          </a:p>
          <a:p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356F037-6815-9F35-B638-583AAD050E6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798" r="65715" b="68205"/>
          <a:stretch>
            <a:fillRect/>
          </a:stretch>
        </p:blipFill>
        <p:spPr>
          <a:xfrm>
            <a:off x="7234084" y="1752600"/>
            <a:ext cx="1909916" cy="1600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9000" y="3352800"/>
            <a:ext cx="1905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 descr="C:\Users\user\Downloads\medium_51a414c1f09874b8ad9ae14fbaaa8785677c6db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39000" y="4724400"/>
            <a:ext cx="1524000" cy="1193800"/>
          </a:xfrm>
          <a:prstGeom prst="rect">
            <a:avLst/>
          </a:prstGeom>
          <a:noFill/>
        </p:spPr>
      </p:pic>
      <p:pic>
        <p:nvPicPr>
          <p:cNvPr id="1027" name="Picture 3" descr="C:\Users\user\Downloads\Без названия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62800" y="3962400"/>
            <a:ext cx="1981200" cy="419022"/>
          </a:xfrm>
          <a:prstGeom prst="rect">
            <a:avLst/>
          </a:prstGeom>
          <a:noFill/>
        </p:spPr>
      </p:pic>
      <p:pic>
        <p:nvPicPr>
          <p:cNvPr id="12" name="Picture 1" descr="C:\Users\user\Downloads\f0fe2159-d7a7-4e2a-877b-dba8cb6f9cec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3600" y="4572000"/>
            <a:ext cx="1143000" cy="1727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116</TotalTime>
  <Words>312</Words>
  <Application>Microsoft Office PowerPoint</Application>
  <PresentationFormat>Экран (4:3)</PresentationFormat>
  <Paragraphs>59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</vt:i4>
      </vt:variant>
    </vt:vector>
  </HeadingPairs>
  <TitlesOfParts>
    <vt:vector size="12" baseType="lpstr">
      <vt:lpstr>Calibri</vt:lpstr>
      <vt:lpstr>Druk Cyr</vt:lpstr>
      <vt:lpstr>Georgia</vt:lpstr>
      <vt:lpstr>Times New Roman</vt:lpstr>
      <vt:lpstr>Wingdings</vt:lpstr>
      <vt:lpstr>Wingdings 2</vt:lpstr>
      <vt:lpstr>Официальная</vt:lpstr>
      <vt:lpstr>Office Theme</vt:lpstr>
      <vt:lpstr>Презентация PowerPoint</vt:lpstr>
      <vt:lpstr>Стратегические направления  качества образования в школе: </vt:lpstr>
      <vt:lpstr>Презентация PowerPoint</vt:lpstr>
      <vt:lpstr>Стратегии достижения  качества образования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Стратегии достижения качества образования в образовательной организации</dc:title>
  <dc:creator>user</dc:creator>
  <cp:lastModifiedBy>User</cp:lastModifiedBy>
  <cp:revision>8</cp:revision>
  <dcterms:created xsi:type="dcterms:W3CDTF">2023-08-24T03:41:13Z</dcterms:created>
  <dcterms:modified xsi:type="dcterms:W3CDTF">2023-08-29T09:38:16Z</dcterms:modified>
</cp:coreProperties>
</file>