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376" r:id="rId2"/>
    <p:sldId id="385" r:id="rId3"/>
    <p:sldId id="403" r:id="rId4"/>
    <p:sldId id="396" r:id="rId5"/>
    <p:sldId id="399" r:id="rId6"/>
    <p:sldId id="260" r:id="rId7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8000"/>
    <a:srgbClr val="0099CC"/>
    <a:srgbClr val="CCFF99"/>
    <a:srgbClr val="66FF33"/>
    <a:srgbClr val="00CC00"/>
    <a:srgbClr val="66FF66"/>
    <a:srgbClr val="CCFFCC"/>
    <a:srgbClr val="00CC99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67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EDA807-7F11-48D4-ADF1-B81684CFB04A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5251DB-2672-4DD0-837B-1EF1B6F690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7890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3BBFEA-79B7-4211-A639-DAAEEEE04DF8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4A825E-6EBA-4CCD-B655-05F64D4EB2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54205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4A825E-6EBA-4CCD-B655-05F64D4EB26D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24969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BB195C-3A19-47F4-9E22-D4741488EB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1E71D0A-4757-4621-9B81-CC500F75B4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BB31FA0-086B-4F9E-A1A1-9CF8019C0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2B1E6-0255-41E3-9F73-56F3DC325D28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F2C9A6A-AE6B-40D6-BE08-66009E801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9399C64-C5A7-4BB4-BA41-13DDA503E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69C51-E90F-426D-B9A0-BD96CE2F9F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2959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6CFF47-1D06-4D74-9845-79DE3F22C6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DCBC6CB-39D7-4504-8DBB-8ADF0BF9BB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03830D0-BE80-44F2-BB67-B81D8F36B1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2B1E6-0255-41E3-9F73-56F3DC325D28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5BDB2AD-BA8A-48CB-BE10-00ED5264F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E289149-9E97-458D-BDDF-2F1525A6B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69C51-E90F-426D-B9A0-BD96CE2F9F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6344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958E90F7-EDC1-47C3-A043-F7AD6558DAC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8FCEBD5-AC0C-45B0-A18D-C106674504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5432745-8E4D-4F4B-8B79-D2F372EB7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2B1E6-0255-41E3-9F73-56F3DC325D28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D339E48-4A55-4EFE-B932-63771C9AB1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47944A2-928B-4FA0-8D38-159671917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69C51-E90F-426D-B9A0-BD96CE2F9F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38482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CD99B-52E5-2249-AFB3-91802E766839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A50CD-A719-9741-8A78-2205B09FED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879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D4F918-D95E-43DE-AF5B-777E624A19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02EAA21-E8CB-464A-92C9-01A19D868C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B13A06D-AC6F-44F8-AEA8-83A32D98EF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2B1E6-0255-41E3-9F73-56F3DC325D28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49035C0-2EDF-4A82-A4A9-BAF4AECDBE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4484417-C160-49CB-ACD1-D0BE4923B0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69C51-E90F-426D-B9A0-BD96CE2F9F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5382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FB55CB-CE5F-47CC-BEBD-3FF943FF89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146668C-959E-46FD-B5E6-C8A0C3D9A9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9D9DB86-29F3-4DBB-9A5F-9E32FB40E1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2B1E6-0255-41E3-9F73-56F3DC325D28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02304E0-6A74-49B9-972F-7B5830914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0080DCC-EAC7-4F08-81E2-C031F00C6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69C51-E90F-426D-B9A0-BD96CE2F9F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6017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4A4E15-C133-4F63-A90E-A67AD89CA1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1539E17-3916-4D01-8AE5-AE79F22B26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B6A8DA6-C0AA-450D-9296-6D284F884F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49E3920-B5DE-4354-B152-1205C7D7B8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2B1E6-0255-41E3-9F73-56F3DC325D28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05FE66B-CB0C-4B31-BEE6-7F8A82F82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35F1A1F-8911-4B54-A06C-F7B1BD135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69C51-E90F-426D-B9A0-BD96CE2F9F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8348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556BB0-B874-452F-83A0-6CA9C4CB63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142A94E-7DDE-473B-B968-BD15412DA2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3DE9C57-FDC7-4D4A-BABF-8512E62AC6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B481F5B-DA70-43EF-B06F-E20EB6870A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FDC0F54A-D6EB-4BB7-AAA8-E55E667AA2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25584C9C-29E9-4506-B4D5-B82BF35E95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2B1E6-0255-41E3-9F73-56F3DC325D28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22E0198D-342B-401C-BA92-7DDA513A5A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0099B988-E117-4A01-A9D3-CC12924EAE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69C51-E90F-426D-B9A0-BD96CE2F9F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2391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64485E-2EB1-43F8-A16F-3CA70BD990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7F1B586A-3135-4C8B-A6ED-0496C728C4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2B1E6-0255-41E3-9F73-56F3DC325D28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4DE2A9ED-17EE-41CD-9701-E1801AEA7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90EFEFE3-793C-417C-8EF4-2A08A155C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69C51-E90F-426D-B9A0-BD96CE2F9F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0567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A8D65623-E7DF-4972-88F6-481290357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2B1E6-0255-41E3-9F73-56F3DC325D28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9FB6EBC6-F518-46D5-BCE6-59F5F364E5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A9AA444-B57C-43FB-96B0-540FC12D2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69C51-E90F-426D-B9A0-BD96CE2F9F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5824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0525A7-714A-4BBE-A952-7B207F112B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8E52BCB-4F70-4BC7-BA57-D6DB9ED882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251B4A5-B0C7-43FA-9B0A-A2C47B021D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FC51C67-6C34-475A-B6F5-97D03C2525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2B1E6-0255-41E3-9F73-56F3DC325D28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8D73423-2202-45A2-8133-7B757AF67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0E7FB11-F4C6-4CB7-B461-7FC86843A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69C51-E90F-426D-B9A0-BD96CE2F9F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04507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9E3A50-1D21-4793-9410-339D34C9A4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A04CE30C-60B7-46A4-86D3-5BF9561E89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B4B799F-3EAC-488C-A082-BE6FA46DBE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21D00C0-D530-47DC-8A2A-AFDF9B4C9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2B1E6-0255-41E3-9F73-56F3DC325D28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02FD064-09BD-44D0-9014-C7150DEBB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F2EC56E-4E0B-4FA8-A5BB-7296419AD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69C51-E90F-426D-B9A0-BD96CE2F9F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4550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9EBB34-8C97-45C1-BA0B-9D2C5E1282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4EE6DAC-D2F6-4265-8342-AC124D9592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47BBBD0-2259-4F5D-850F-C4C5723F6D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B2B1E6-0255-41E3-9F73-56F3DC325D28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8EF1A4B-78F8-4AE6-BE5F-C7B874B77E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FEFAC35-70B3-4CBE-99EE-661A31D411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069C51-E90F-426D-B9A0-BD96CE2F9F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0222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0.png"/><Relationship Id="rId5" Type="http://schemas.openxmlformats.org/officeDocument/2006/relationships/image" Target="../media/image9.jpeg"/><Relationship Id="rId4" Type="http://schemas.openxmlformats.org/officeDocument/2006/relationships/image" Target="../media/image1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25496" y="2199339"/>
            <a:ext cx="11341008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800" b="0" i="1" cap="none" spc="0" dirty="0" smtClean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 государственной итоговой аттестации</a:t>
            </a:r>
            <a:r>
              <a:rPr lang="ru-RU" sz="4800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rgbClr val="2599B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smtClean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rgbClr val="2599B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- 2026</a:t>
            </a:r>
            <a:endParaRPr lang="ru-RU" sz="4800" b="0" i="1" cap="none" spc="0" dirty="0" smtClean="0">
              <a:ln>
                <a:solidFill>
                  <a:schemeClr val="bg1">
                    <a:lumMod val="50000"/>
                  </a:schemeClr>
                </a:solidFill>
              </a:ln>
              <a:solidFill>
                <a:srgbClr val="0070C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Google Shape;70;p16"/>
          <p:cNvPicPr/>
          <p:nvPr/>
        </p:nvPicPr>
        <p:blipFill>
          <a:blip r:embed="rId2">
            <a:alphaModFix/>
          </a:blip>
          <a:stretch/>
        </p:blipFill>
        <p:spPr bwMode="auto">
          <a:xfrm>
            <a:off x="317373" y="169426"/>
            <a:ext cx="891421" cy="908605"/>
          </a:xfrm>
          <a:prstGeom prst="ellipse">
            <a:avLst/>
          </a:prstGeom>
          <a:noFill/>
          <a:ln>
            <a:noFill/>
          </a:ln>
        </p:spPr>
      </p:pic>
      <p:sp>
        <p:nvSpPr>
          <p:cNvPr id="8" name="AutoShape 2" descr="Официальные символы города Якутска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6893" y="84863"/>
            <a:ext cx="1789611" cy="178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09628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FB27B6-E710-4899-8EC6-81D8A362F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47700"/>
            <a:ext cx="10410825" cy="677863"/>
          </a:xfrm>
        </p:spPr>
        <p:txBody>
          <a:bodyPr>
            <a:normAutofit fontScale="90000"/>
          </a:bodyPr>
          <a:lstStyle/>
          <a:p>
            <a:r>
              <a:rPr lang="ru-RU" dirty="0"/>
              <a:t>г</a:t>
            </a: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2C4E5BA0-5907-4611-8084-807D762A1383}"/>
              </a:ext>
            </a:extLst>
          </p:cNvPr>
          <p:cNvSpPr/>
          <p:nvPr/>
        </p:nvSpPr>
        <p:spPr>
          <a:xfrm>
            <a:off x="2009714" y="344091"/>
            <a:ext cx="7728646" cy="677863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innerShdw blurRad="63500" dist="50800" dir="5400000">
              <a:prstClr val="black">
                <a:alpha val="50000"/>
              </a:prstClr>
            </a:inn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coolSlant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11 классы </a:t>
            </a:r>
          </a:p>
          <a:p>
            <a:pPr algn="ctr"/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ЕДИНЫЙ ГОСУДАРСТВЕННЫЙ ЭКЗАМЕН (</a:t>
            </a:r>
            <a:r>
              <a:rPr lang="sah-RU" sz="2000" b="1" dirty="0">
                <a:solidFill>
                  <a:srgbClr val="002060"/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ЕГЭ)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A478AD9-1B50-41C5-9713-EC0ADB0FAD39}"/>
              </a:ext>
            </a:extLst>
          </p:cNvPr>
          <p:cNvSpPr txBox="1"/>
          <p:nvPr/>
        </p:nvSpPr>
        <p:spPr>
          <a:xfrm>
            <a:off x="225970" y="1147780"/>
            <a:ext cx="7113088" cy="40011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СРОКИ ПРОВЕДЕНИЯ ЕГЭ:</a:t>
            </a:r>
          </a:p>
        </p:txBody>
      </p:sp>
      <p:pic>
        <p:nvPicPr>
          <p:cNvPr id="18" name="Google Shape;70;p16">
            <a:extLst>
              <a:ext uri="{FF2B5EF4-FFF2-40B4-BE49-F238E27FC236}">
                <a16:creationId xmlns:a16="http://schemas.microsoft.com/office/drawing/2014/main" id="{CBE9F8FE-8AC5-4B23-8B1E-BE3C3F976792}"/>
              </a:ext>
            </a:extLst>
          </p:cNvPr>
          <p:cNvPicPr/>
          <p:nvPr/>
        </p:nvPicPr>
        <p:blipFill>
          <a:blip r:embed="rId3">
            <a:alphaModFix/>
          </a:blip>
          <a:stretch/>
        </p:blipFill>
        <p:spPr bwMode="auto">
          <a:xfrm>
            <a:off x="270880" y="155908"/>
            <a:ext cx="891421" cy="908605"/>
          </a:xfrm>
          <a:prstGeom prst="ellipse">
            <a:avLst/>
          </a:prstGeom>
          <a:noFill/>
          <a:ln>
            <a:noFill/>
          </a:ln>
        </p:spPr>
      </p:pic>
      <p:graphicFrame>
        <p:nvGraphicFramePr>
          <p:cNvPr id="20" name="Таблица 19">
            <a:extLst>
              <a:ext uri="{FF2B5EF4-FFF2-40B4-BE49-F238E27FC236}">
                <a16:creationId xmlns:a16="http://schemas.microsoft.com/office/drawing/2014/main" id="{6CC474C3-1487-4D27-B25B-66F7B10F12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0054941"/>
              </p:ext>
            </p:extLst>
          </p:nvPr>
        </p:nvGraphicFramePr>
        <p:xfrm>
          <a:off x="225970" y="1568919"/>
          <a:ext cx="7113088" cy="2291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82491">
                  <a:extLst>
                    <a:ext uri="{9D8B030D-6E8A-4147-A177-3AD203B41FA5}">
                      <a16:colId xmlns:a16="http://schemas.microsoft.com/office/drawing/2014/main" val="3312438222"/>
                    </a:ext>
                  </a:extLst>
                </a:gridCol>
                <a:gridCol w="3330597">
                  <a:extLst>
                    <a:ext uri="{9D8B030D-6E8A-4147-A177-3AD203B41FA5}">
                      <a16:colId xmlns:a16="http://schemas.microsoft.com/office/drawing/2014/main" val="428294227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Досрочный период ЕГЭ, включая резервные сроки </a:t>
                      </a:r>
                      <a:endParaRPr lang="ru-RU" sz="1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20 марта по 20 апреля 2026 г.</a:t>
                      </a:r>
                    </a:p>
                    <a:p>
                      <a:endParaRPr lang="ru-RU" sz="1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53447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Основной период, включая резервные сроки 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 1 по 25 июня 2026 г.</a:t>
                      </a:r>
                    </a:p>
                    <a:p>
                      <a:endParaRPr lang="ru-RU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61913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Дни пересдач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</a:t>
                      </a:r>
                      <a:r>
                        <a:rPr lang="ru-RU" sz="1800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по 9 </a:t>
                      </a:r>
                      <a:r>
                        <a:rPr lang="ru-RU" sz="18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июля 2026 г.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74299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Дополнительный период, включая резервные срок 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4 по 25 сентября 2026 г.</a:t>
                      </a:r>
                    </a:p>
                    <a:p>
                      <a:endParaRPr lang="ru-RU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6224268"/>
                  </a:ext>
                </a:extLst>
              </a:tr>
            </a:tbl>
          </a:graphicData>
        </a:graphic>
      </p:graphicFrame>
      <p:grpSp>
        <p:nvGrpSpPr>
          <p:cNvPr id="21" name="Группа 20">
            <a:extLst>
              <a:ext uri="{FF2B5EF4-FFF2-40B4-BE49-F238E27FC236}">
                <a16:creationId xmlns:a16="http://schemas.microsoft.com/office/drawing/2014/main" id="{0C644B5C-1084-498A-A410-4A1600C72425}"/>
              </a:ext>
            </a:extLst>
          </p:cNvPr>
          <p:cNvGrpSpPr/>
          <p:nvPr/>
        </p:nvGrpSpPr>
        <p:grpSpPr>
          <a:xfrm>
            <a:off x="7512043" y="905124"/>
            <a:ext cx="4679955" cy="2347412"/>
            <a:chOff x="2539365" y="-185596"/>
            <a:chExt cx="9072003" cy="1375343"/>
          </a:xfrm>
        </p:grpSpPr>
        <p:sp>
          <p:nvSpPr>
            <p:cNvPr id="22" name="Стрелка: пятиугольник 21">
              <a:extLst>
                <a:ext uri="{FF2B5EF4-FFF2-40B4-BE49-F238E27FC236}">
                  <a16:creationId xmlns:a16="http://schemas.microsoft.com/office/drawing/2014/main" id="{B41C5A69-164C-4896-9951-C93D0E948D8F}"/>
                </a:ext>
              </a:extLst>
            </p:cNvPr>
            <p:cNvSpPr/>
            <p:nvPr/>
          </p:nvSpPr>
          <p:spPr>
            <a:xfrm rot="10800000">
              <a:off x="2539365" y="434"/>
              <a:ext cx="9072003" cy="1017248"/>
            </a:xfrm>
            <a:prstGeom prst="homePlat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3" name="Стрелка: пятиугольник 4">
              <a:extLst>
                <a:ext uri="{FF2B5EF4-FFF2-40B4-BE49-F238E27FC236}">
                  <a16:creationId xmlns:a16="http://schemas.microsoft.com/office/drawing/2014/main" id="{5402F2F2-8B1D-4E82-A128-B970EAD88CE1}"/>
                </a:ext>
              </a:extLst>
            </p:cNvPr>
            <p:cNvSpPr txBox="1"/>
            <p:nvPr/>
          </p:nvSpPr>
          <p:spPr>
            <a:xfrm>
              <a:off x="3195745" y="-185596"/>
              <a:ext cx="8415623" cy="137534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48578" tIns="76200" rIns="142240" bIns="7620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000" b="1" dirty="0" smtClean="0">
                  <a:solidFill>
                    <a:prstClr val="whit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Заявления </a:t>
              </a:r>
              <a:r>
                <a:rPr lang="ru-RU" sz="2000" b="1" dirty="0">
                  <a:solidFill>
                    <a:prstClr val="whit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участие в государственной итоговой аттестации  (ЕГЭ)</a:t>
              </a:r>
            </a:p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принимались </a:t>
              </a:r>
              <a:r>
                <a:rPr lang="ru-RU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</a:t>
              </a:r>
              <a:r>
                <a:rPr lang="ru-RU" sz="2000" b="1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 </a:t>
              </a:r>
              <a:r>
                <a:rPr lang="ru-RU" sz="2000" b="1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 февраля 2026 г. </a:t>
              </a:r>
              <a:r>
                <a:rPr lang="ru-RU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(включительно</a:t>
              </a:r>
              <a:r>
                <a:rPr lang="ru-RU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  <a:endParaRPr lang="ru-RU" sz="2000" b="1" kern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25" name="Рисунок 24">
            <a:extLst>
              <a:ext uri="{FF2B5EF4-FFF2-40B4-BE49-F238E27FC236}">
                <a16:creationId xmlns:a16="http://schemas.microsoft.com/office/drawing/2014/main" id="{D6487C57-2ACC-4516-A85D-8DC5FADC5E9A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8541" y="1182914"/>
            <a:ext cx="988431" cy="988431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072" y="240575"/>
            <a:ext cx="2068286" cy="101798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671165" y="2854368"/>
            <a:ext cx="4529813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2883 ВТГ               248 ВПЛ</a:t>
            </a:r>
            <a:endParaRPr lang="ru-RU" sz="2800" b="1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60A60712-AC55-4A41-818F-1FC19FA8E77C}"/>
              </a:ext>
            </a:extLst>
          </p:cNvPr>
          <p:cNvSpPr/>
          <p:nvPr/>
        </p:nvSpPr>
        <p:spPr>
          <a:xfrm>
            <a:off x="178052" y="3881028"/>
            <a:ext cx="7113088" cy="286232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июня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 ЕГЭ по истории, литературе и химии</a:t>
            </a:r>
          </a:p>
          <a:p>
            <a:r>
              <a:rPr lang="ru-RU" dirty="0" smtClean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ru-RU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июня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ЕГЭ по русскому языку</a:t>
            </a:r>
          </a:p>
          <a:p>
            <a:r>
              <a:rPr lang="ru-RU" dirty="0" smtClean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</a:t>
            </a:r>
            <a:r>
              <a:rPr lang="ru-RU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июня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ЕГЭ по математике базового и профильного уровня</a:t>
            </a:r>
          </a:p>
          <a:p>
            <a:r>
              <a:rPr lang="ru-RU" dirty="0" smtClean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 </a:t>
            </a:r>
            <a:r>
              <a:rPr lang="ru-RU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июня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ЕГЭ по обществознанию и физике </a:t>
            </a:r>
          </a:p>
          <a:p>
            <a:r>
              <a:rPr lang="ru-RU" dirty="0" smtClean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 </a:t>
            </a:r>
            <a:r>
              <a:rPr lang="ru-RU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июня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ЕГЭ по биологии, географии и письменной части по иностранным языкам</a:t>
            </a:r>
          </a:p>
          <a:p>
            <a:r>
              <a:rPr lang="ru-RU" dirty="0" smtClean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 </a:t>
            </a:r>
            <a:r>
              <a:rPr lang="ru-RU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19 июня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ЕГЭ по информатике и устной части по иностранным языкам </a:t>
            </a:r>
          </a:p>
          <a:p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 по 25 июня в расписании предусмотрены резервные дни для сдачи экзаменов по всем предметам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512044" y="3419452"/>
            <a:ext cx="4596054" cy="40011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33CC"/>
                </a:solidFill>
              </a:rPr>
              <a:t>МИНИМАЛЬНЫЕ БАЛЛЫ ЕГЭ В 2026 Г</a:t>
            </a:r>
            <a:r>
              <a:rPr lang="ru-RU" b="1" dirty="0" smtClean="0">
                <a:solidFill>
                  <a:srgbClr val="0033CC"/>
                </a:solidFill>
              </a:rPr>
              <a:t>.</a:t>
            </a:r>
            <a:endParaRPr lang="ru-RU" b="1" dirty="0">
              <a:solidFill>
                <a:srgbClr val="0033CC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557241" y="3859999"/>
            <a:ext cx="458955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Русский язык – 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 балла</a:t>
            </a:r>
          </a:p>
          <a:p>
            <a:pPr algn="r"/>
            <a:r>
              <a:rPr lang="ru-RU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Математика </a:t>
            </a:r>
            <a:r>
              <a:rPr lang="ru-RU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</a:t>
            </a:r>
            <a:r>
              <a:rPr lang="ru-RU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</a:t>
            </a:r>
            <a:r>
              <a:rPr lang="ru-RU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r"/>
            <a:r>
              <a:rPr lang="ru-RU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Физика – 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</a:t>
            </a:r>
          </a:p>
          <a:p>
            <a:pPr algn="r"/>
            <a:r>
              <a:rPr lang="ru-RU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Химия – 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</a:t>
            </a:r>
          </a:p>
          <a:p>
            <a:pPr algn="r"/>
            <a:r>
              <a:rPr lang="ru-RU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Биология – 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</a:t>
            </a:r>
          </a:p>
          <a:p>
            <a:pPr algn="r"/>
            <a:r>
              <a:rPr lang="ru-RU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География – 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37</a:t>
            </a:r>
          </a:p>
          <a:p>
            <a:pPr algn="r"/>
            <a:r>
              <a:rPr lang="ru-RU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Обществознание – 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</a:t>
            </a:r>
          </a:p>
          <a:p>
            <a:pPr algn="r"/>
            <a:r>
              <a:rPr lang="ru-RU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История – 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</a:t>
            </a:r>
          </a:p>
          <a:p>
            <a:pPr algn="r"/>
            <a:r>
              <a:rPr lang="ru-RU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Литература – 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</a:t>
            </a:r>
          </a:p>
          <a:p>
            <a:pPr algn="r"/>
            <a:r>
              <a:rPr lang="ru-RU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Информатика – 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</a:t>
            </a:r>
            <a:r>
              <a:rPr lang="ru-RU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r"/>
            <a:r>
              <a:rPr lang="ru-RU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Иностранные языки - 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</a:t>
            </a:r>
          </a:p>
          <a:p>
            <a:endParaRPr lang="ru-RU" dirty="0"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57383" y="4320591"/>
            <a:ext cx="2480977" cy="1599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24399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>
            <a:extLst>
              <a:ext uri="{FF2B5EF4-FFF2-40B4-BE49-F238E27FC236}">
                <a16:creationId xmlns:a16="http://schemas.microsoft.com/office/drawing/2014/main" id="{98559BCD-4887-42B3-8276-BFD1623201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5" cy="276999"/>
          </a:xfrm>
          <a:prstGeom prst="rect">
            <a:avLst/>
          </a:prstGeom>
          <a:solidFill>
            <a:srgbClr val="FAF8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t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D99C5DB5-59AE-49B4-927D-9F1C625150F6}"/>
              </a:ext>
            </a:extLst>
          </p:cNvPr>
          <p:cNvSpPr/>
          <p:nvPr/>
        </p:nvSpPr>
        <p:spPr>
          <a:xfrm>
            <a:off x="179882" y="735426"/>
            <a:ext cx="11879864" cy="61225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/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Кардинальных изменений в КИМ ЕГЭ в 2026 году не наблюдается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449580"/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indent="449580"/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9580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Русский язык: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Расширен список допущенных словарей, обновлен лексический материал, смягчены подходы к сочинению (Задание 27).</a:t>
            </a:r>
          </a:p>
          <a:p>
            <a:pPr indent="449580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Информатика: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Переход на отечественное ПО, файлы будут в форматах *.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ods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*.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odt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*.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txt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449580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Литература: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Уточнено задание 5 (сочинение), введен отдельный критерий «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Фактологическая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точность».</a:t>
            </a:r>
            <a:endParaRPr lang="ru-RU" sz="20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7675">
              <a:lnSpc>
                <a:spcPct val="107000"/>
              </a:lnSpc>
              <a:spcAft>
                <a:spcPts val="800"/>
              </a:spcAft>
            </a:pPr>
            <a:endParaRPr lang="ru-RU" sz="20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7675">
              <a:lnSpc>
                <a:spcPct val="107000"/>
              </a:lnSpc>
              <a:spcAft>
                <a:spcPts val="800"/>
              </a:spcAft>
            </a:pPr>
            <a:r>
              <a:rPr lang="ru-RU" sz="20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установлены 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минимальные баллы по ЕГЭ для поступления в 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ВУЗ </a:t>
            </a:r>
            <a:r>
              <a:rPr lang="ru-RU" sz="20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2026-2027 </a:t>
            </a:r>
            <a:r>
              <a:rPr lang="ru-RU" sz="20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уч.г</a:t>
            </a:r>
            <a:r>
              <a:rPr lang="ru-RU" sz="20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в 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соответствии с приказом </a:t>
            </a:r>
            <a:r>
              <a:rPr lang="ru-RU" sz="20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Министерства науки и высшего образования РФ 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 14.11.2025 г. №</a:t>
            </a:r>
            <a:r>
              <a:rPr lang="ru-RU" sz="20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881:</a:t>
            </a:r>
          </a:p>
          <a:p>
            <a:pPr indent="447675">
              <a:lnSpc>
                <a:spcPct val="107000"/>
              </a:lnSpc>
              <a:spcAft>
                <a:spcPts val="800"/>
              </a:spcAft>
            </a:pPr>
            <a:r>
              <a:rPr lang="ru-RU" sz="20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русский 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язык, математика профильного уровня, литература, </a:t>
            </a:r>
          </a:p>
          <a:p>
            <a:pPr lvl="0">
              <a:lnSpc>
                <a:spcPct val="107000"/>
              </a:lnSpc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география, иностранные языки, история, биологии, химия — </a:t>
            </a:r>
            <a:r>
              <a:rPr lang="ru-RU" sz="2000" b="1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40 баллов</a:t>
            </a:r>
            <a:endParaRPr lang="ru-RU" sz="20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обществознание 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b="1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45 баллов</a:t>
            </a:r>
            <a:endParaRPr lang="ru-RU" sz="2000" dirty="0">
              <a:solidFill>
                <a:srgbClr val="00B05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информатика 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b="1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46 баллов</a:t>
            </a:r>
            <a:endParaRPr lang="ru-RU" sz="20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физика 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b="1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41 балл</a:t>
            </a:r>
            <a:endParaRPr lang="ru-RU" sz="20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2939" y="5361705"/>
            <a:ext cx="2447778" cy="1204766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0" y="109182"/>
            <a:ext cx="2915746" cy="1457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87155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Рисунок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16068" y="2927558"/>
            <a:ext cx="5375932" cy="3023962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 rotWithShape="1">
          <a:blip r:embed="rId3"/>
          <a:srcRect l="29108" t="21780" r="9333" b="15343"/>
          <a:stretch/>
        </p:blipFill>
        <p:spPr>
          <a:xfrm>
            <a:off x="137854" y="2927558"/>
            <a:ext cx="5371236" cy="3086128"/>
          </a:xfrm>
          <a:prstGeom prst="rect">
            <a:avLst/>
          </a:prstGeom>
        </p:spPr>
      </p:pic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240819BF-B08E-4872-98C6-32A4AFA65DD1}"/>
              </a:ext>
            </a:extLst>
          </p:cNvPr>
          <p:cNvSpPr/>
          <p:nvPr/>
        </p:nvSpPr>
        <p:spPr>
          <a:xfrm>
            <a:off x="1561821" y="357094"/>
            <a:ext cx="7894539" cy="677863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innerShdw blurRad="63500" dist="50800" dir="5400000">
              <a:prstClr val="black">
                <a:alpha val="50000"/>
              </a:prstClr>
            </a:inn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coolSlant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9 классы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ГОСУДАРСТВЕННАЯ ИТОГОВАЯ АТТЕСТАЦИЯ (ОГЭ/ГВЭ)</a:t>
            </a:r>
          </a:p>
        </p:txBody>
      </p:sp>
      <p:pic>
        <p:nvPicPr>
          <p:cNvPr id="5" name="Google Shape;70;p16">
            <a:extLst>
              <a:ext uri="{FF2B5EF4-FFF2-40B4-BE49-F238E27FC236}">
                <a16:creationId xmlns:a16="http://schemas.microsoft.com/office/drawing/2014/main" id="{545B285C-9F9F-4243-A320-D7E50704D0AA}"/>
              </a:ext>
            </a:extLst>
          </p:cNvPr>
          <p:cNvPicPr/>
          <p:nvPr/>
        </p:nvPicPr>
        <p:blipFill>
          <a:blip r:embed="rId4">
            <a:alphaModFix/>
          </a:blip>
          <a:stretch/>
        </p:blipFill>
        <p:spPr bwMode="auto">
          <a:xfrm>
            <a:off x="270880" y="155908"/>
            <a:ext cx="891421" cy="908605"/>
          </a:xfrm>
          <a:prstGeom prst="ellipse">
            <a:avLst/>
          </a:prstGeom>
          <a:noFill/>
          <a:ln>
            <a:noFill/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F82BF63-C272-4DB3-BBD7-AFD9ECF46897}"/>
              </a:ext>
            </a:extLst>
          </p:cNvPr>
          <p:cNvSpPr txBox="1"/>
          <p:nvPr/>
        </p:nvSpPr>
        <p:spPr>
          <a:xfrm>
            <a:off x="3974471" y="1231554"/>
            <a:ext cx="4329192" cy="40011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СРОКИ </a:t>
            </a: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ПРОВЕДЕНИЯ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30A968C4-B9C3-49F9-972A-E83A5AB535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2319699"/>
              </p:ext>
            </p:extLst>
          </p:nvPr>
        </p:nvGraphicFramePr>
        <p:xfrm>
          <a:off x="55956" y="1823412"/>
          <a:ext cx="6174463" cy="11041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44024">
                  <a:extLst>
                    <a:ext uri="{9D8B030D-6E8A-4147-A177-3AD203B41FA5}">
                      <a16:colId xmlns:a16="http://schemas.microsoft.com/office/drawing/2014/main" val="3312438222"/>
                    </a:ext>
                  </a:extLst>
                </a:gridCol>
                <a:gridCol w="3630439">
                  <a:extLst>
                    <a:ext uri="{9D8B030D-6E8A-4147-A177-3AD203B41FA5}">
                      <a16:colId xmlns:a16="http://schemas.microsoft.com/office/drawing/2014/main" val="4282942276"/>
                    </a:ext>
                  </a:extLst>
                </a:gridCol>
              </a:tblGrid>
              <a:tr h="285614"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Досрочный период ОГЭ</a:t>
                      </a:r>
                      <a:endParaRPr lang="ru-RU" sz="16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21 апреля по 18 мая 2026 г.</a:t>
                      </a:r>
                      <a:endParaRPr lang="ru-RU" sz="16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5344722"/>
                  </a:ext>
                </a:extLst>
              </a:tr>
              <a:tr h="262552"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Основной период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 2 июня по 6 июля 2026 г.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6191397"/>
                  </a:ext>
                </a:extLst>
              </a:tr>
              <a:tr h="433586"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Дополнительный период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3 по 25 сентября 2026 г.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6224268"/>
                  </a:ext>
                </a:extLst>
              </a:tr>
            </a:tbl>
          </a:graphicData>
        </a:graphic>
      </p:graphicFrame>
      <p:grpSp>
        <p:nvGrpSpPr>
          <p:cNvPr id="10" name="Группа 9">
            <a:extLst>
              <a:ext uri="{FF2B5EF4-FFF2-40B4-BE49-F238E27FC236}">
                <a16:creationId xmlns:a16="http://schemas.microsoft.com/office/drawing/2014/main" id="{C4604551-86B5-4E80-9972-EB6207EF7B4C}"/>
              </a:ext>
            </a:extLst>
          </p:cNvPr>
          <p:cNvGrpSpPr/>
          <p:nvPr/>
        </p:nvGrpSpPr>
        <p:grpSpPr>
          <a:xfrm>
            <a:off x="5716469" y="1733994"/>
            <a:ext cx="6475531" cy="1329226"/>
            <a:chOff x="2539365" y="434"/>
            <a:chExt cx="9072003" cy="1027806"/>
          </a:xfrm>
        </p:grpSpPr>
        <p:sp>
          <p:nvSpPr>
            <p:cNvPr id="11" name="Стрелка: пятиугольник 10">
              <a:extLst>
                <a:ext uri="{FF2B5EF4-FFF2-40B4-BE49-F238E27FC236}">
                  <a16:creationId xmlns:a16="http://schemas.microsoft.com/office/drawing/2014/main" id="{6F02ABDC-D3AE-4758-90D0-6208E3B58402}"/>
                </a:ext>
              </a:extLst>
            </p:cNvPr>
            <p:cNvSpPr/>
            <p:nvPr/>
          </p:nvSpPr>
          <p:spPr>
            <a:xfrm rot="10800000">
              <a:off x="2539365" y="434"/>
              <a:ext cx="9072003" cy="1017248"/>
            </a:xfrm>
            <a:prstGeom prst="homePlat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Стрелка: пятиугольник 4">
              <a:extLst>
                <a:ext uri="{FF2B5EF4-FFF2-40B4-BE49-F238E27FC236}">
                  <a16:creationId xmlns:a16="http://schemas.microsoft.com/office/drawing/2014/main" id="{39B18397-407F-4135-8524-ADBD1B1AFCA5}"/>
                </a:ext>
              </a:extLst>
            </p:cNvPr>
            <p:cNvSpPr txBox="1"/>
            <p:nvPr/>
          </p:nvSpPr>
          <p:spPr>
            <a:xfrm>
              <a:off x="2793678" y="10992"/>
              <a:ext cx="8617959" cy="101724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48578" tIns="76200" rIns="142240" bIns="76200" numCol="1" spcCol="1270" anchor="ctr" anchorCtr="0">
              <a:noAutofit/>
            </a:bodyPr>
            <a:lstStyle/>
            <a:p>
              <a:pPr marL="0" marR="0" lvl="0" indent="0" algn="ctr" defTabSz="8890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b="1" i="0" u="sng" strike="noStrike" kern="1200" cap="none" spc="0" normalizeH="0" baseline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</a:t>
              </a:r>
              <a:r>
                <a:rPr kumimoji="0" lang="ru-RU" b="1" i="0" u="sng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2 марта 2026 г.  </a:t>
              </a:r>
              <a:r>
                <a:rPr kumimoji="0" lang="ru-RU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ru-RU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включительно) </a:t>
              </a:r>
            </a:p>
            <a:p>
              <a:pPr marL="0" marR="0" lvl="0" indent="0" algn="ctr" defTabSz="8890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необходимо </a:t>
              </a:r>
              <a:r>
                <a:rPr kumimoji="0" lang="ru-RU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подать заявление на участие </a:t>
              </a:r>
            </a:p>
            <a:p>
              <a:pPr marL="0" marR="0" lvl="0" indent="0" algn="ctr" defTabSz="8890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в государственной итоговой аттестации (ОГЭ/ГВЭ) </a:t>
              </a:r>
            </a:p>
          </p:txBody>
        </p:sp>
      </p:grp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220C2212-0914-4D3E-8E2D-60C3A5DB7113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3057" y="1949509"/>
            <a:ext cx="978049" cy="978049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B4CBFDE-8FF7-4139-BEA4-F3D050E4A1E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1581" y="254602"/>
            <a:ext cx="2370054" cy="882845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9F82BF63-C272-4DB3-BBD7-AFD9ECF46897}"/>
              </a:ext>
            </a:extLst>
          </p:cNvPr>
          <p:cNvSpPr txBox="1"/>
          <p:nvPr/>
        </p:nvSpPr>
        <p:spPr>
          <a:xfrm>
            <a:off x="4157176" y="3003322"/>
            <a:ext cx="4146487" cy="40011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ФОРМЫ</a:t>
            </a: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ПРОВЕДЕНИЯ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37854" y="6073528"/>
            <a:ext cx="5142177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002060"/>
                </a:solidFill>
              </a:rPr>
              <a:t>обучающиеся очной, очно-заочной форм обучения, семейного образования</a:t>
            </a:r>
            <a:endParaRPr lang="ru-RU" sz="1600" b="1" dirty="0">
              <a:solidFill>
                <a:srgbClr val="00206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816068" y="5750362"/>
            <a:ext cx="5142177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002060"/>
                </a:solidFill>
              </a:rPr>
              <a:t>обучающиеся с ограниченными возможностями здоровья:</a:t>
            </a:r>
          </a:p>
          <a:p>
            <a:pPr algn="ctr"/>
            <a:r>
              <a:rPr lang="ru-RU" sz="1600" b="1" dirty="0" smtClean="0">
                <a:solidFill>
                  <a:srgbClr val="002060"/>
                </a:solidFill>
              </a:rPr>
              <a:t>-имеющие рекомендации ПМПК (1-7 вид)</a:t>
            </a:r>
          </a:p>
          <a:p>
            <a:pPr algn="ctr"/>
            <a:r>
              <a:rPr lang="ru-RU" sz="1600" b="1" dirty="0" smtClean="0">
                <a:solidFill>
                  <a:srgbClr val="002060"/>
                </a:solidFill>
              </a:rPr>
              <a:t>-дети-инвалиды, инвалиды (справка МСЭ)</a:t>
            </a:r>
            <a:endParaRPr lang="ru-RU" sz="1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73406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4FEA6A-58EC-49F7-9DFF-FE9A94F57B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643" y="390990"/>
            <a:ext cx="6880632" cy="341469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РАСПИСАНИЕ ОГЭ И ГВЭ ОСНОВНОГО ПЕРИОДА В 2026 г.</a:t>
            </a:r>
            <a:endParaRPr lang="ru-RU" dirty="0">
              <a:solidFill>
                <a:srgbClr val="C00000"/>
              </a:solidFill>
            </a:endParaRP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00E95894-B431-424A-A3D1-80974C711D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5055993"/>
              </p:ext>
            </p:extLst>
          </p:nvPr>
        </p:nvGraphicFramePr>
        <p:xfrm>
          <a:off x="108644" y="886372"/>
          <a:ext cx="6989273" cy="5478785"/>
        </p:xfrm>
        <a:graphic>
          <a:graphicData uri="http://schemas.openxmlformats.org/drawingml/2006/table">
            <a:tbl>
              <a:tblPr firstRow="1" firstCol="1" bandRow="1"/>
              <a:tblGrid>
                <a:gridCol w="1554254">
                  <a:extLst>
                    <a:ext uri="{9D8B030D-6E8A-4147-A177-3AD203B41FA5}">
                      <a16:colId xmlns:a16="http://schemas.microsoft.com/office/drawing/2014/main" val="3108881785"/>
                    </a:ext>
                  </a:extLst>
                </a:gridCol>
                <a:gridCol w="2676095">
                  <a:extLst>
                    <a:ext uri="{9D8B030D-6E8A-4147-A177-3AD203B41FA5}">
                      <a16:colId xmlns:a16="http://schemas.microsoft.com/office/drawing/2014/main" val="1107836942"/>
                    </a:ext>
                  </a:extLst>
                </a:gridCol>
                <a:gridCol w="2758924">
                  <a:extLst>
                    <a:ext uri="{9D8B030D-6E8A-4147-A177-3AD203B41FA5}">
                      <a16:colId xmlns:a16="http://schemas.microsoft.com/office/drawing/2014/main" val="2807764954"/>
                    </a:ext>
                  </a:extLst>
                </a:gridCol>
              </a:tblGrid>
              <a:tr h="130039"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ОСНОВНОЙ ПЕРИОД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2037472"/>
                  </a:ext>
                </a:extLst>
              </a:tr>
              <a:tr h="1300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июня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(вторник)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Математика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Математика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4392052"/>
                  </a:ext>
                </a:extLst>
              </a:tr>
              <a:tr h="2667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 июня</a:t>
                      </a: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(пятница)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 всем учебным предметам (кроме русского языка и математики)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 всем учебным предметам (кроме русского языка и математики)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3412644"/>
                  </a:ext>
                </a:extLst>
              </a:tr>
              <a:tr h="1300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 июня</a:t>
                      </a: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(суббота)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Иностранные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языки,</a:t>
                      </a:r>
                      <a:r>
                        <a:rPr lang="ru-RU" sz="14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информатика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3761112"/>
                  </a:ext>
                </a:extLst>
              </a:tr>
              <a:tr h="1300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 июня</a:t>
                      </a: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(вторник)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Русский язык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Русский язык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4900154"/>
                  </a:ext>
                </a:extLst>
              </a:tr>
              <a:tr h="2667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 июня</a:t>
                      </a: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(вторник)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 всем учебным предметам (кроме русского языка и математики)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 всем учебным предметам (кроме русского языка и математики)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8391256"/>
                  </a:ext>
                </a:extLst>
              </a:tr>
              <a:tr h="2667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 июня</a:t>
                      </a: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(пятница)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 всем учебным предметам (кроме русского языка и математики)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6821732"/>
                  </a:ext>
                </a:extLst>
              </a:tr>
              <a:tr h="130039"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Резервные дни основного периода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1679944"/>
                  </a:ext>
                </a:extLst>
              </a:tr>
              <a:tr h="2667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 июня</a:t>
                      </a: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(понедельник)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Математика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Математика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45532075"/>
                  </a:ext>
                </a:extLst>
              </a:tr>
              <a:tr h="1300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июля</a:t>
                      </a: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(четверг)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Русский язык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Русский язык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35999391"/>
                  </a:ext>
                </a:extLst>
              </a:tr>
              <a:tr h="2667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 июля</a:t>
                      </a: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(пятница)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 всем учебным предметам (кроме русского языка и математики)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 всем учебным предметам (кроме русского языка и математики)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821126"/>
                  </a:ext>
                </a:extLst>
              </a:tr>
              <a:tr h="2667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 июля</a:t>
                      </a: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(понедельник)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 всем учебным предметам (кроме русского языка и математики)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 всем учебным предметам (кроме русского языка и математики)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18665542"/>
                  </a:ext>
                </a:extLst>
              </a:tr>
            </a:tbl>
          </a:graphicData>
        </a:graphic>
      </p:graphicFrame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EEED808-8808-49F3-8B3C-9D1F232195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9883" y="6204462"/>
            <a:ext cx="1688034" cy="629216"/>
          </a:xfrm>
          <a:prstGeom prst="rect">
            <a:avLst/>
          </a:prstGeom>
        </p:spPr>
      </p:pic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2812598"/>
              </p:ext>
            </p:extLst>
          </p:nvPr>
        </p:nvGraphicFramePr>
        <p:xfrm>
          <a:off x="7260877" y="1205742"/>
          <a:ext cx="4931122" cy="563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5561">
                  <a:extLst>
                    <a:ext uri="{9D8B030D-6E8A-4147-A177-3AD203B41FA5}">
                      <a16:colId xmlns:a16="http://schemas.microsoft.com/office/drawing/2014/main" val="2553572901"/>
                    </a:ext>
                  </a:extLst>
                </a:gridCol>
                <a:gridCol w="2465561">
                  <a:extLst>
                    <a:ext uri="{9D8B030D-6E8A-4147-A177-3AD203B41FA5}">
                      <a16:colId xmlns:a16="http://schemas.microsoft.com/office/drawing/2014/main" val="765550078"/>
                    </a:ext>
                  </a:extLst>
                </a:gridCol>
              </a:tblGrid>
              <a:tr h="217460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ts val="1000"/>
                        <a:buFont typeface="Symbol" panose="05050102010706020507" pitchFamily="18" charset="2"/>
                        <a:buNone/>
                        <a:tabLst>
                          <a:tab pos="457200" algn="l"/>
                        </a:tabLst>
                        <a:defRPr/>
                      </a:pPr>
                      <a:r>
                        <a:rPr kumimoji="0" lang="ru-RU" sz="1400" b="1" i="0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поступление в колледж или техникум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ts val="1000"/>
                        <a:buFont typeface="Symbol" panose="05050102010706020507" pitchFamily="18" charset="2"/>
                        <a:buNone/>
                        <a:tabLst>
                          <a:tab pos="457200" algn="l"/>
                        </a:tabLst>
                        <a:defRPr/>
                      </a:pPr>
                      <a:endParaRPr kumimoji="0" lang="ru-RU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ts val="1000"/>
                        <a:buFont typeface="Symbol" panose="05050102010706020507" pitchFamily="18" charset="2"/>
                        <a:buNone/>
                        <a:tabLst>
                          <a:tab pos="457200" algn="l"/>
                        </a:tabLst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Зачисление в колледжи/техникумы обычно проходит по конкурсу аттестатов (средний балл). 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ts val="1000"/>
                        <a:buFont typeface="Symbol" panose="05050102010706020507" pitchFamily="18" charset="2"/>
                        <a:buNone/>
                        <a:tabLst>
                          <a:tab pos="457200" algn="l"/>
                        </a:tabLst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Однако для дальнейшего успешного обучения важны результаты профильных ОГЭ: т</a:t>
                      </a:r>
                      <a:r>
                        <a:rPr kumimoji="0" lang="ru-RU" sz="14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ехнические специальности: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физика, информатика;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ts val="1000"/>
                        <a:buFont typeface="Symbol" panose="05050102010706020507" pitchFamily="18" charset="2"/>
                        <a:buNone/>
                        <a:tabLst>
                          <a:tab pos="457200" algn="l"/>
                        </a:tabLst>
                        <a:defRPr/>
                      </a:pPr>
                      <a:r>
                        <a:rPr kumimoji="0" lang="ru-RU" sz="14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Медицина: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биология, химия.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ts val="1000"/>
                        <a:buFont typeface="Symbol" panose="05050102010706020507" pitchFamily="18" charset="2"/>
                        <a:buNone/>
                        <a:tabLst>
                          <a:tab pos="457200" algn="l"/>
                        </a:tabLst>
                        <a:defRPr/>
                      </a:pPr>
                      <a:r>
                        <a:rPr kumimoji="0" lang="ru-RU" sz="14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Творческие или гуманитарные направления: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ts val="1000"/>
                        <a:buFont typeface="Symbol" panose="05050102010706020507" pitchFamily="18" charset="2"/>
                        <a:buNone/>
                        <a:tabLst>
                          <a:tab pos="457200" algn="l"/>
                        </a:tabLst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литература, история, обществознание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kumimoji="0" lang="ru-RU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ru-RU" sz="1400" u="sng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поступление в профильный 10-й класс</a:t>
                      </a:r>
                    </a:p>
                    <a:p>
                      <a:pPr algn="r"/>
                      <a:endParaRPr lang="ru-RU" sz="1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Предметы ОГЭ =</a:t>
                      </a:r>
                      <a:r>
                        <a:rPr lang="ru-RU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Предметы ЕГЭ</a:t>
                      </a:r>
                      <a:endParaRPr lang="ru-RU" sz="1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just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Школы формируют профили на основе результатов ОГЭ. </a:t>
                      </a:r>
                    </a:p>
                    <a:p>
                      <a:pPr algn="r"/>
                      <a:endParaRPr lang="ru-RU" sz="1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Профили: </a:t>
                      </a:r>
                    </a:p>
                    <a:p>
                      <a:pPr algn="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Технологический: математика, физика, информатика.</a:t>
                      </a:r>
                    </a:p>
                    <a:p>
                      <a:pPr algn="l"/>
                      <a:endParaRPr lang="ru-RU" sz="1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Естественно-научный: биология, химия</a:t>
                      </a:r>
                    </a:p>
                    <a:p>
                      <a:pPr algn="l"/>
                      <a:endParaRPr lang="ru-RU" sz="1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Гуманитарный: литература, история, иностранный язык.</a:t>
                      </a:r>
                    </a:p>
                    <a:p>
                      <a:pPr algn="l"/>
                      <a:endParaRPr lang="ru-RU" sz="1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Социально-экономический: </a:t>
                      </a:r>
                    </a:p>
                    <a:p>
                      <a:pPr algn="l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обществознание, география, математика</a:t>
                      </a:r>
                    </a:p>
                    <a:p>
                      <a:pPr algn="r"/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9215807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7835824" y="547793"/>
            <a:ext cx="36213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Выбор после сдачи ОГЭ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07391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C17EE003-3878-4F77-8081-3F7B26688C86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81890" y="291127"/>
          <a:ext cx="3759882" cy="6558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1980">
                  <a:extLst>
                    <a:ext uri="{9D8B030D-6E8A-4147-A177-3AD203B41FA5}">
                      <a16:colId xmlns:a16="http://schemas.microsoft.com/office/drawing/2014/main" val="587982018"/>
                    </a:ext>
                  </a:extLst>
                </a:gridCol>
                <a:gridCol w="1025495">
                  <a:extLst>
                    <a:ext uri="{9D8B030D-6E8A-4147-A177-3AD203B41FA5}">
                      <a16:colId xmlns:a16="http://schemas.microsoft.com/office/drawing/2014/main" val="129084233"/>
                    </a:ext>
                  </a:extLst>
                </a:gridCol>
                <a:gridCol w="1102407">
                  <a:extLst>
                    <a:ext uri="{9D8B030D-6E8A-4147-A177-3AD203B41FA5}">
                      <a16:colId xmlns:a16="http://schemas.microsoft.com/office/drawing/2014/main" val="293066744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Предмет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Балл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Оценка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2160928"/>
                  </a:ext>
                </a:extLst>
              </a:tr>
              <a:tr h="370840">
                <a:tc rowSpan="4">
                  <a:txBody>
                    <a:bodyPr/>
                    <a:lstStyle/>
                    <a:p>
                      <a:pPr algn="ctr"/>
                      <a:r>
                        <a:rPr lang="ru-RU" b="1" i="1" dirty="0"/>
                        <a:t>Русский язык </a:t>
                      </a:r>
                    </a:p>
                    <a:p>
                      <a:pPr algn="ctr"/>
                      <a:r>
                        <a:rPr lang="ru-RU" sz="1200" b="1" i="1" dirty="0">
                          <a:solidFill>
                            <a:srgbClr val="0070C0"/>
                          </a:solidFill>
                        </a:rPr>
                        <a:t>(Рекомендуемый минимальный первичный балл для отбора в профильный класс – 28 баллов)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FF0000"/>
                          </a:solidFill>
                        </a:rPr>
                        <a:t>0-14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FF0000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905993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15-25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3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966907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26-32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4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8605947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00B050"/>
                          </a:solidFill>
                        </a:rPr>
                        <a:t>33-37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00B050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0581401"/>
                  </a:ext>
                </a:extLst>
              </a:tr>
              <a:tr h="370840">
                <a:tc rowSpan="4"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Математика</a:t>
                      </a:r>
                    </a:p>
                    <a:p>
                      <a:pPr algn="ctr"/>
                      <a:r>
                        <a:rPr kumimoji="0" lang="ru-RU" sz="12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(Рекомендуемый минимальный первичный балл для отбора в профильный класс – 18-19 баллов)</a:t>
                      </a:r>
                    </a:p>
                    <a:p>
                      <a:pPr algn="ctr"/>
                      <a:endParaRPr lang="ru-RU" b="1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FF0000"/>
                          </a:solidFill>
                        </a:rPr>
                        <a:t>0-7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FF0000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299272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8-14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3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944918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15-21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4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376105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00B050"/>
                          </a:solidFill>
                        </a:rPr>
                        <a:t>22-31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00B050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7507081"/>
                  </a:ext>
                </a:extLst>
              </a:tr>
              <a:tr h="370840">
                <a:tc rowSpan="4"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Химия</a:t>
                      </a:r>
                      <a:r>
                        <a:rPr kumimoji="0" lang="ru-RU" sz="18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(Рекомендуемый минимальный первичный балл для отбора в профильный класс – 27 баллов)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FF0000"/>
                          </a:solidFill>
                        </a:rPr>
                        <a:t>0-9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FF0000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7114317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tx1"/>
                          </a:solidFill>
                        </a:rPr>
                        <a:t>10-20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364840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tx1"/>
                          </a:solidFill>
                        </a:rPr>
                        <a:t>21-30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95751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00B050"/>
                          </a:solidFill>
                        </a:rPr>
                        <a:t>31-38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00B050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7298466"/>
                  </a:ext>
                </a:extLst>
              </a:tr>
              <a:tr h="370840"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/>
                        <a:t>Би</a:t>
                      </a:r>
                      <a:r>
                        <a:rPr kumimoji="0" lang="ru-RU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ология</a:t>
                      </a:r>
                      <a:endParaRPr kumimoji="0" lang="ru-RU" sz="18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(Рекомендуемый минимальный первичный балл для отбора в профильный класс – 33 балла)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FF0000"/>
                          </a:solidFill>
                        </a:rPr>
                        <a:t>0-12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FF0000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2439135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tx1"/>
                          </a:solidFill>
                        </a:rPr>
                        <a:t>13-25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206691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tx1"/>
                          </a:solidFill>
                        </a:rPr>
                        <a:t>26-37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607443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00B050"/>
                          </a:solidFill>
                        </a:rPr>
                        <a:t>38-48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00B050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0652336"/>
                  </a:ext>
                </a:extLst>
              </a:tr>
            </a:tbl>
          </a:graphicData>
        </a:graphic>
      </p:graphicFrame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5325C866-CC17-4A5F-B8F4-FB0F5F96BDD5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3938631" y="291127"/>
          <a:ext cx="4314738" cy="6375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4057">
                  <a:extLst>
                    <a:ext uri="{9D8B030D-6E8A-4147-A177-3AD203B41FA5}">
                      <a16:colId xmlns:a16="http://schemas.microsoft.com/office/drawing/2014/main" val="3513852309"/>
                    </a:ext>
                  </a:extLst>
                </a:gridCol>
                <a:gridCol w="1132514">
                  <a:extLst>
                    <a:ext uri="{9D8B030D-6E8A-4147-A177-3AD203B41FA5}">
                      <a16:colId xmlns:a16="http://schemas.microsoft.com/office/drawing/2014/main" val="299230268"/>
                    </a:ext>
                  </a:extLst>
                </a:gridCol>
                <a:gridCol w="1168167">
                  <a:extLst>
                    <a:ext uri="{9D8B030D-6E8A-4147-A177-3AD203B41FA5}">
                      <a16:colId xmlns:a16="http://schemas.microsoft.com/office/drawing/2014/main" val="12189526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Предмет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Балл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Оценка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857918"/>
                  </a:ext>
                </a:extLst>
              </a:tr>
              <a:tr h="370840">
                <a:tc rowSpan="4"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География</a:t>
                      </a:r>
                      <a:endParaRPr kumimoji="0" lang="ru-RU" sz="18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(Рекомендуемый минимальный первичный балл для отбора в профильный класс – 23 балла)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FF0000"/>
                          </a:solidFill>
                        </a:rPr>
                        <a:t>0-11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FF0000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757946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12-18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3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646178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19-25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4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900412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00B050"/>
                          </a:solidFill>
                        </a:rPr>
                        <a:t>26-31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00B050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7813552"/>
                  </a:ext>
                </a:extLst>
              </a:tr>
              <a:tr h="370840">
                <a:tc rowSpan="4"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Литература</a:t>
                      </a:r>
                      <a:endParaRPr kumimoji="0" lang="ru-RU" sz="18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(Рекомендуемый минимальный первичный балл для отбора в профильный класс – 27 баллов)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FF0000"/>
                          </a:solidFill>
                        </a:rPr>
                        <a:t>0-15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FF0000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80064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16-23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3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7100737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24-31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4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4893007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00B050"/>
                          </a:solidFill>
                        </a:rPr>
                        <a:t>32-37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00B050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9513825"/>
                  </a:ext>
                </a:extLst>
              </a:tr>
              <a:tr h="370840">
                <a:tc rowSpan="4"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Информатика</a:t>
                      </a:r>
                      <a:endParaRPr kumimoji="0" lang="ru-RU" sz="18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(Рекомендуемый минимальный первичный балл для отбора в профильный класс – 15 баллов)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FF0000"/>
                          </a:solidFill>
                        </a:rPr>
                        <a:t>0-4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FF0000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594663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5-10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3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0418297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11-16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4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513313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00B050"/>
                          </a:solidFill>
                        </a:rPr>
                        <a:t>17-21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00B050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4770707"/>
                  </a:ext>
                </a:extLst>
              </a:tr>
              <a:tr h="370840">
                <a:tc rowSpan="4"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Английский язык</a:t>
                      </a:r>
                      <a:endParaRPr kumimoji="0" lang="ru-RU" sz="18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(Рекомендуемый минимальный первичный балл для отбора в профильный класс – 55 баллов)</a:t>
                      </a:r>
                    </a:p>
                    <a:p>
                      <a:pPr algn="ctr"/>
                      <a:endParaRPr lang="ru-RU" b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FF0000"/>
                          </a:solidFill>
                        </a:rPr>
                        <a:t>0-28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FF0000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174605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29-45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3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080567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46-57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4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067398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00B050"/>
                          </a:solidFill>
                        </a:rPr>
                        <a:t>58-68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00B050"/>
                          </a:solidFill>
                        </a:rPr>
                        <a:t>5</a:t>
                      </a:r>
                      <a:endParaRPr lang="ru-RU" b="1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2040925"/>
                  </a:ext>
                </a:extLst>
              </a:tr>
            </a:tbl>
          </a:graphicData>
        </a:graphic>
      </p:graphicFrame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5EBEC460-C706-4170-86BD-BA55AE90A458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8350228" y="291127"/>
          <a:ext cx="3993473" cy="56303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3201">
                  <a:extLst>
                    <a:ext uri="{9D8B030D-6E8A-4147-A177-3AD203B41FA5}">
                      <a16:colId xmlns:a16="http://schemas.microsoft.com/office/drawing/2014/main" val="587982018"/>
                    </a:ext>
                  </a:extLst>
                </a:gridCol>
                <a:gridCol w="1059939">
                  <a:extLst>
                    <a:ext uri="{9D8B030D-6E8A-4147-A177-3AD203B41FA5}">
                      <a16:colId xmlns:a16="http://schemas.microsoft.com/office/drawing/2014/main" val="129084233"/>
                    </a:ext>
                  </a:extLst>
                </a:gridCol>
                <a:gridCol w="1230333">
                  <a:extLst>
                    <a:ext uri="{9D8B030D-6E8A-4147-A177-3AD203B41FA5}">
                      <a16:colId xmlns:a16="http://schemas.microsoft.com/office/drawing/2014/main" val="2930667445"/>
                    </a:ext>
                  </a:extLst>
                </a:gridCol>
              </a:tblGrid>
              <a:tr h="37627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Предмет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Балл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Оценка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2160928"/>
                  </a:ext>
                </a:extLst>
              </a:tr>
              <a:tr h="376270">
                <a:tc rowSpan="4"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Физика</a:t>
                      </a:r>
                      <a:endParaRPr kumimoji="0" lang="ru-RU" sz="18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(Рекомендуемый минимальный первичный балл для отбора в профильный класс – 26 баллов)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FF0000"/>
                          </a:solidFill>
                        </a:rPr>
                        <a:t>0-9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FF0000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9059934"/>
                  </a:ext>
                </a:extLst>
              </a:tr>
              <a:tr h="37627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10-19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3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9669076"/>
                  </a:ext>
                </a:extLst>
              </a:tr>
              <a:tr h="37627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20-29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4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8605947"/>
                  </a:ext>
                </a:extLst>
              </a:tr>
              <a:tr h="37627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00B050"/>
                          </a:solidFill>
                        </a:rPr>
                        <a:t>30-39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00B050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0581401"/>
                  </a:ext>
                </a:extLst>
              </a:tr>
              <a:tr h="376270">
                <a:tc rowSpan="4"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Обществознание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Физика</a:t>
                      </a:r>
                      <a:endParaRPr kumimoji="0" lang="ru-RU" sz="18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(Рекомендуемый минимальный первичный балл для отбора в профильный класс – 29 баллов)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FF0000"/>
                          </a:solidFill>
                        </a:rPr>
                        <a:t>0-13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FF0000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2992720"/>
                  </a:ext>
                </a:extLst>
              </a:tr>
              <a:tr h="37627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14-23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3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9449189"/>
                  </a:ext>
                </a:extLst>
              </a:tr>
              <a:tr h="37627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24-31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4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3761050"/>
                  </a:ext>
                </a:extLst>
              </a:tr>
              <a:tr h="37627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00B050"/>
                          </a:solidFill>
                        </a:rPr>
                        <a:t>32-37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00B050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7507081"/>
                  </a:ext>
                </a:extLst>
              </a:tr>
              <a:tr h="376270">
                <a:tc rowSpan="4"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История</a:t>
                      </a:r>
                      <a:endParaRPr kumimoji="0" lang="ru-RU" sz="18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(Рекомендуемый минимальный первичный балл для отбора в профильный класс – 26 баллов)</a:t>
                      </a:r>
                    </a:p>
                    <a:p>
                      <a:pPr algn="ctr"/>
                      <a:endParaRPr lang="ru-RU" b="1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FF0000"/>
                          </a:solidFill>
                        </a:rPr>
                        <a:t>0-10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FF0000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7114317"/>
                  </a:ext>
                </a:extLst>
              </a:tr>
              <a:tr h="37627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tx1"/>
                          </a:solidFill>
                        </a:rPr>
                        <a:t>11-20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3648400"/>
                  </a:ext>
                </a:extLst>
              </a:tr>
              <a:tr h="37627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tx1"/>
                          </a:solidFill>
                        </a:rPr>
                        <a:t>21-29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957519"/>
                  </a:ext>
                </a:extLst>
              </a:tr>
              <a:tr h="37627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00B050"/>
                          </a:solidFill>
                        </a:rPr>
                        <a:t>30-37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00B050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7298466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049DDFBD-B3E1-452E-92EA-FBAE9BE231C7}"/>
              </a:ext>
            </a:extLst>
          </p:cNvPr>
          <p:cNvSpPr txBox="1"/>
          <p:nvPr/>
        </p:nvSpPr>
        <p:spPr>
          <a:xfrm>
            <a:off x="145265" y="-60098"/>
            <a:ext cx="124702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Критерии оценивания ОГЭ по предметам и рекомендуемые баллы для поступления в профильный 10-й класс</a:t>
            </a:r>
          </a:p>
        </p:txBody>
      </p:sp>
    </p:spTree>
    <p:extLst>
      <p:ext uri="{BB962C8B-B14F-4D97-AF65-F5344CB8AC3E}">
        <p14:creationId xmlns:p14="http://schemas.microsoft.com/office/powerpoint/2010/main" val="205818758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1298</TotalTime>
  <Words>872</Words>
  <Application>Microsoft Office PowerPoint</Application>
  <PresentationFormat>Широкоэкранный</PresentationFormat>
  <Paragraphs>245</Paragraphs>
  <Slides>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Roboto</vt:lpstr>
      <vt:lpstr>Symbol</vt:lpstr>
      <vt:lpstr>Times New Roman</vt:lpstr>
      <vt:lpstr>Тема Office</vt:lpstr>
      <vt:lpstr>Презентация PowerPoint</vt:lpstr>
      <vt:lpstr>г</vt:lpstr>
      <vt:lpstr>Презентация PowerPoint</vt:lpstr>
      <vt:lpstr>Презентация PowerPoint</vt:lpstr>
      <vt:lpstr>РАСПИСАНИЕ ОГЭ И ГВЭ ОСНОВНОГО ПЕРИОДА В 2026 г.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Елена Н. Саввинова</dc:creator>
  <cp:lastModifiedBy>PC6</cp:lastModifiedBy>
  <cp:revision>161</cp:revision>
  <cp:lastPrinted>2026-02-26T07:28:25Z</cp:lastPrinted>
  <dcterms:created xsi:type="dcterms:W3CDTF">2025-01-13T06:34:18Z</dcterms:created>
  <dcterms:modified xsi:type="dcterms:W3CDTF">2026-02-26T08:36:08Z</dcterms:modified>
</cp:coreProperties>
</file>