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  <p:sldMasterId id="2147483769" r:id="rId2"/>
  </p:sldMasterIdLst>
  <p:sldIdLst>
    <p:sldId id="269" r:id="rId3"/>
    <p:sldId id="257" r:id="rId4"/>
    <p:sldId id="266" r:id="rId5"/>
    <p:sldId id="26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5848"/>
    <a:srgbClr val="1A3229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4406-F750-414A-95E3-C11AAA35EBB7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807B-5C8E-4BF5-AEFF-20BD1FB937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079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4406-F750-414A-95E3-C11AAA35EBB7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807B-5C8E-4BF5-AEFF-20BD1FB937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337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4406-F750-414A-95E3-C11AAA35EBB7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807B-5C8E-4BF5-AEFF-20BD1FB937E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399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4406-F750-414A-95E3-C11AAA35EBB7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807B-5C8E-4BF5-AEFF-20BD1FB937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465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4406-F750-414A-95E3-C11AAA35EBB7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807B-5C8E-4BF5-AEFF-20BD1FB937E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9869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4406-F750-414A-95E3-C11AAA35EBB7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807B-5C8E-4BF5-AEFF-20BD1FB937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6523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4406-F750-414A-95E3-C11AAA35EBB7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807B-5C8E-4BF5-AEFF-20BD1FB937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9171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4406-F750-414A-95E3-C11AAA35EBB7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807B-5C8E-4BF5-AEFF-20BD1FB937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3656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1" cy="16158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9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092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5544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8/29/2023</a:t>
            </a:fld>
            <a:endParaRPr kumimoji="0" lang="en-US" sz="109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ru-RU" sz="1092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5544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9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2411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66224" y="579702"/>
            <a:ext cx="4859552" cy="979820"/>
          </a:xfrm>
        </p:spPr>
        <p:txBody>
          <a:bodyPr lIns="0" tIns="0" rIns="0" bIns="0"/>
          <a:lstStyle>
            <a:lvl1pPr>
              <a:defRPr sz="6367" b="0" i="0">
                <a:solidFill>
                  <a:srgbClr val="524641"/>
                </a:solidFill>
                <a:latin typeface="Druk Cyr"/>
                <a:cs typeface="Druk Cy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9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092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5544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8/29/2023</a:t>
            </a:fld>
            <a:endParaRPr kumimoji="0" lang="en-US" sz="109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ru-RU" sz="1092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5544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9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95678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704431" y="2020638"/>
            <a:ext cx="487569" cy="1419074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94654"/>
            <a:ext cx="12137434" cy="6586765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1"/>
            <a:ext cx="6678524" cy="6838958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32129" y="590558"/>
            <a:ext cx="2844794" cy="1511189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" y="5565219"/>
            <a:ext cx="12191999" cy="1292299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" y="0"/>
            <a:ext cx="12191999" cy="685751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16978" y="504505"/>
            <a:ext cx="2844794" cy="151119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66224" y="579702"/>
            <a:ext cx="4859552" cy="979820"/>
          </a:xfrm>
        </p:spPr>
        <p:txBody>
          <a:bodyPr lIns="0" tIns="0" rIns="0" bIns="0"/>
          <a:lstStyle>
            <a:lvl1pPr>
              <a:defRPr sz="6367" b="0" i="0">
                <a:solidFill>
                  <a:srgbClr val="524641"/>
                </a:solidFill>
                <a:latin typeface="Druk Cyr"/>
                <a:cs typeface="Druk Cy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9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092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5544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8/29/2023</a:t>
            </a:fld>
            <a:endParaRPr kumimoji="0" lang="en-US" sz="109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ru-RU" sz="1092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5544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9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6429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4406-F750-414A-95E3-C11AAA35EBB7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807B-5C8E-4BF5-AEFF-20BD1FB937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8381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66224" y="579702"/>
            <a:ext cx="4859552" cy="979820"/>
          </a:xfrm>
        </p:spPr>
        <p:txBody>
          <a:bodyPr lIns="0" tIns="0" rIns="0" bIns="0"/>
          <a:lstStyle>
            <a:lvl1pPr>
              <a:defRPr sz="6367" b="0" i="0">
                <a:solidFill>
                  <a:srgbClr val="524641"/>
                </a:solidFill>
                <a:latin typeface="Druk Cyr"/>
                <a:cs typeface="Druk Cy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9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092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5544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8/29/2023</a:t>
            </a:fld>
            <a:endParaRPr kumimoji="0" lang="en-US" sz="109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ru-RU" sz="1092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5544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9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41561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9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092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5544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8/29/2023</a:t>
            </a:fld>
            <a:endParaRPr kumimoji="0" lang="en-US" sz="109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ru-RU" sz="1092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5544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9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0741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4406-F750-414A-95E3-C11AAA35EBB7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807B-5C8E-4BF5-AEFF-20BD1FB937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554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4406-F750-414A-95E3-C11AAA35EBB7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807B-5C8E-4BF5-AEFF-20BD1FB937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79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4406-F750-414A-95E3-C11AAA35EBB7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807B-5C8E-4BF5-AEFF-20BD1FB937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221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4406-F750-414A-95E3-C11AAA35EBB7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807B-5C8E-4BF5-AEFF-20BD1FB937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213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4406-F750-414A-95E3-C11AAA35EBB7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807B-5C8E-4BF5-AEFF-20BD1FB937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168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4406-F750-414A-95E3-C11AAA35EBB7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807B-5C8E-4BF5-AEFF-20BD1FB937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283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4406-F750-414A-95E3-C11AAA35EBB7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807B-5C8E-4BF5-AEFF-20BD1FB937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668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44406-F750-414A-95E3-C11AAA35EBB7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21D807B-5C8E-4BF5-AEFF-20BD1FB937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493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  <p:sldLayoutId id="2147483767" r:id="rId15"/>
    <p:sldLayoutId id="214748376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66224" y="579702"/>
            <a:ext cx="4859552" cy="16158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0" b="0" i="0">
                <a:solidFill>
                  <a:srgbClr val="524641"/>
                </a:solidFill>
                <a:latin typeface="Druk Cyr"/>
                <a:cs typeface="Druk Cy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1"/>
            <a:ext cx="3901440" cy="1680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9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1680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092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5544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8/29/2023</a:t>
            </a:fld>
            <a:endParaRPr kumimoji="0" lang="en-US" sz="109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1" y="6377941"/>
            <a:ext cx="2804160" cy="1680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ru-RU" sz="1092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5544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9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0947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522219" y="421631"/>
            <a:ext cx="45980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Августовское совещание работников образования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городского округа «город Якутск» 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EEECE1">
                  <a:lumMod val="1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4350" y="171450"/>
            <a:ext cx="1085138" cy="1085138"/>
          </a:xfrm>
          <a:prstGeom prst="rect">
            <a:avLst/>
          </a:prstGeom>
        </p:spPr>
      </p:pic>
      <p:pic>
        <p:nvPicPr>
          <p:cNvPr id="7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21769" y="2989385"/>
            <a:ext cx="5070231" cy="386861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11" t="21553" r="11348" b="18130"/>
          <a:stretch/>
        </p:blipFill>
        <p:spPr>
          <a:xfrm>
            <a:off x="296645" y="-86696"/>
            <a:ext cx="3013456" cy="187503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240866" y="2593236"/>
            <a:ext cx="1008605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 проекте «Математика. Качество+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6888" y="4822436"/>
            <a:ext cx="87657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Попова Анжелика Ивановна,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старший методист Городского центра профессиональных компетенций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МАНОУ «ДДТ им. Ф.И. Авдеевой» городского округа «город Якутск»</a:t>
            </a:r>
          </a:p>
        </p:txBody>
      </p:sp>
    </p:spTree>
    <p:extLst>
      <p:ext uri="{BB962C8B-B14F-4D97-AF65-F5344CB8AC3E}">
        <p14:creationId xmlns:p14="http://schemas.microsoft.com/office/powerpoint/2010/main" val="416198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773972" y="2176704"/>
            <a:ext cx="4787412" cy="13490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b="1" dirty="0" smtClean="0">
              <a:solidFill>
                <a:srgbClr val="2E5848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600" b="1" dirty="0" smtClean="0">
                <a:solidFill>
                  <a:srgbClr val="2E58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</a:p>
          <a:p>
            <a:pPr marL="0" indent="0" algn="ctr">
              <a:buNone/>
            </a:pPr>
            <a:r>
              <a:rPr lang="ru-RU" sz="2600" b="1" dirty="0" smtClean="0">
                <a:solidFill>
                  <a:srgbClr val="2E58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600" b="1" dirty="0">
                <a:solidFill>
                  <a:srgbClr val="2E58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Математика. Качество +»</a:t>
            </a:r>
            <a:endParaRPr lang="ru-RU" sz="2600" dirty="0">
              <a:solidFill>
                <a:srgbClr val="2E584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167553" y="4440719"/>
            <a:ext cx="225962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предметно-методологической компетенции учителя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математики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7192107" y="4211515"/>
            <a:ext cx="196947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путей достижения образовательных результатов и способов оценки результатов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/>
          <p:cNvCxnSpPr>
            <a:stCxn id="4" idx="2"/>
          </p:cNvCxnSpPr>
          <p:nvPr/>
        </p:nvCxnSpPr>
        <p:spPr>
          <a:xfrm>
            <a:off x="5167678" y="3525716"/>
            <a:ext cx="0" cy="9150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2508009" y="3529947"/>
            <a:ext cx="890218" cy="453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7011865" y="3525716"/>
            <a:ext cx="844063" cy="5802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3534508" y="483578"/>
            <a:ext cx="3112477" cy="183230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Участники проекта </a:t>
            </a:r>
            <a:endParaRPr lang="ru-RU" sz="14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18 школ города Якутск: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СОШ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№3, 5, 7, 9, 10, 16, 19, 21, 25, 27, 29, 30, 32, </a:t>
            </a:r>
            <a:r>
              <a:rPr lang="ru-RU" sz="1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Мархинская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СОШ №1, </a:t>
            </a:r>
            <a:r>
              <a:rPr lang="ru-RU" sz="1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Мархинская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СОШ №2, </a:t>
            </a:r>
            <a:r>
              <a:rPr lang="ru-RU" sz="1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Маганская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СОШ, </a:t>
            </a:r>
            <a:r>
              <a:rPr lang="ru-RU" sz="1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Тулагинская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СОШ, Гимназия «Центр глобального образования»</a:t>
            </a:r>
            <a:endParaRPr lang="ru-RU" sz="1400" b="1" dirty="0">
              <a:solidFill>
                <a:schemeClr val="bg1"/>
              </a:solidFill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 flipH="1">
            <a:off x="2277208" y="931985"/>
            <a:ext cx="1143000" cy="329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6761285" y="802141"/>
            <a:ext cx="1143001" cy="4589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993530" y="4222868"/>
            <a:ext cx="221455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 – педагогических условий для достижения образовательных результатов по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математике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26476" y="1380392"/>
            <a:ext cx="2343151" cy="6770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101 учитель математики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011865" y="1380393"/>
            <a:ext cx="2800351" cy="6770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классы – 2168 об-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5 - 9 классы -  9211 об-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7385" y="316227"/>
            <a:ext cx="1063869" cy="1063869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038" y="309145"/>
            <a:ext cx="1021693" cy="102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990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0877" y="624110"/>
            <a:ext cx="6594231" cy="4768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проекта в 2023 году 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43000" y="1943099"/>
            <a:ext cx="29981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Подготовительный этап: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94179" y="1100998"/>
            <a:ext cx="4809392" cy="170814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Круглые столы с руководителями ОУ (декабрь – январь)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сессия с руководителями МО учителей математики (январь)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Дорожной карты мероприятий проекта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43001" y="3490546"/>
            <a:ext cx="24618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Этап реализации: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154615" y="3015761"/>
            <a:ext cx="4809392" cy="174967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КПК для учителей – 48 часов (март – апрель)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Стажировки в НПСОШ №2, СОШ 31, СПЛ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Семинары для учителей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Экспресс-курсы для 9 классов (март)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Пробный экзамен в форме ОГЭ (апрель)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КПК в Ярославском ИРО (май)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204547" y="5292969"/>
            <a:ext cx="27871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Аналитический этап: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194180" y="4967654"/>
            <a:ext cx="4681905" cy="123092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ОГЭ и ЕГЭ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V="1">
            <a:off x="4325815" y="1652955"/>
            <a:ext cx="1556239" cy="4220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325815" y="2233193"/>
            <a:ext cx="1512277" cy="3836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4264269" y="3320288"/>
            <a:ext cx="1696915" cy="3269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264269" y="3833420"/>
            <a:ext cx="1696916" cy="3780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4325815" y="5222632"/>
            <a:ext cx="1635370" cy="2550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4325815" y="5556738"/>
            <a:ext cx="1635369" cy="1922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4321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мероприятия Дорожной карты проекта в  2023 – 2024 уч. году 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взаимообучающих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семинаров - практикумов среди учителей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во </a:t>
            </a:r>
            <a:r>
              <a:rPr lang="ru-RU" sz="2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всех школах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КПК для учителей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работе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мотивированными детьми (олимпиады, углубленное обучение, профильная подготовка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Распространение опыта эффективной управленческой и педагогической деятельности в школах, показавших положительную динамику результатов ОГЭ - СОШ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16, СОШ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21, </a:t>
            </a:r>
            <a:r>
              <a:rPr 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Мархинская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СОШ №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математического кружка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программе «Олимпиадная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математика» в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ДДТ им. Ф.И. Авдеевой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обучающихся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5-6 классов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 проекта 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Экспресс – курсы для выпускников 9 классов, претендующих на «5» и для </a:t>
            </a:r>
            <a:r>
              <a:rPr 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слабомотивированных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обучающихся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68946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Индикатор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903</TotalTime>
  <Words>350</Words>
  <Application>Microsoft Office PowerPoint</Application>
  <PresentationFormat>Широкоэкранный</PresentationFormat>
  <Paragraphs>38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12" baseType="lpstr">
      <vt:lpstr>Arial</vt:lpstr>
      <vt:lpstr>Calibri</vt:lpstr>
      <vt:lpstr>Druk Cyr</vt:lpstr>
      <vt:lpstr>Times New Roman</vt:lpstr>
      <vt:lpstr>Trebuchet MS</vt:lpstr>
      <vt:lpstr>Wingdings 3</vt:lpstr>
      <vt:lpstr>Аспект</vt:lpstr>
      <vt:lpstr>Office Theme</vt:lpstr>
      <vt:lpstr>Презентация PowerPoint</vt:lpstr>
      <vt:lpstr>Презентация PowerPoint</vt:lpstr>
      <vt:lpstr>Этапы проекта в 2023 году </vt:lpstr>
      <vt:lpstr>Основные мероприятия Дорожной карты проекта в  2023 – 2024 уч. году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Круглый стол «Управление качеством математического образования в социально-ориентированной школе: проблемы и подходы»</dc:title>
  <dc:creator>Анжелика И. Попова</dc:creator>
  <cp:lastModifiedBy>User</cp:lastModifiedBy>
  <cp:revision>71</cp:revision>
  <dcterms:created xsi:type="dcterms:W3CDTF">2023-08-02T05:01:47Z</dcterms:created>
  <dcterms:modified xsi:type="dcterms:W3CDTF">2023-08-29T09:37:12Z</dcterms:modified>
</cp:coreProperties>
</file>