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7" r:id="rId3"/>
    <p:sldId id="260" r:id="rId4"/>
    <p:sldId id="264" r:id="rId5"/>
    <p:sldId id="275" r:id="rId6"/>
    <p:sldId id="266" r:id="rId7"/>
    <p:sldId id="280" r:id="rId8"/>
  </p:sldIdLst>
  <p:sldSz cx="18288000" cy="10287000"/>
  <p:notesSz cx="6858000" cy="9144000"/>
  <p:embeddedFontLst>
    <p:embeddedFont>
      <p:font typeface="Rubik" panose="020B0604020202020204" charset="-79"/>
      <p:regular r:id="rId9"/>
    </p:embeddedFont>
    <p:embeddedFont>
      <p:font typeface="Century Schoolbook" panose="02040604050505020304" pitchFamily="18" charset="0"/>
      <p:regular r:id="rId10"/>
      <p:bold r:id="rId11"/>
      <p:italic r:id="rId12"/>
      <p:bold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79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5.gif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9.gif"/><Relationship Id="rId5" Type="http://schemas.openxmlformats.org/officeDocument/2006/relationships/image" Target="../media/image3.gif"/><Relationship Id="rId10" Type="http://schemas.openxmlformats.org/officeDocument/2006/relationships/image" Target="../media/image8.gif"/><Relationship Id="rId4" Type="http://schemas.openxmlformats.org/officeDocument/2006/relationships/image" Target="../media/image2.gif"/><Relationship Id="rId9" Type="http://schemas.openxmlformats.org/officeDocument/2006/relationships/image" Target="../media/image7.gif"/><Relationship Id="rId14" Type="http://schemas.openxmlformats.org/officeDocument/2006/relationships/image" Target="../media/image1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gif"/><Relationship Id="rId4" Type="http://schemas.openxmlformats.org/officeDocument/2006/relationships/image" Target="../media/image1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7" Type="http://schemas.openxmlformats.org/officeDocument/2006/relationships/image" Target="../media/image15.png"/><Relationship Id="rId12" Type="http://schemas.openxmlformats.org/officeDocument/2006/relationships/image" Target="../media/image1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11" Type="http://schemas.openxmlformats.org/officeDocument/2006/relationships/image" Target="../media/image17.png"/><Relationship Id="rId5" Type="http://schemas.openxmlformats.org/officeDocument/2006/relationships/image" Target="../media/image14.gif"/><Relationship Id="rId10" Type="http://schemas.openxmlformats.org/officeDocument/2006/relationships/image" Target="../media/image20.svg"/><Relationship Id="rId4" Type="http://schemas.openxmlformats.org/officeDocument/2006/relationships/image" Target="../media/image12.sv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image" Target="../media/image26.jpeg"/><Relationship Id="rId7" Type="http://schemas.openxmlformats.org/officeDocument/2006/relationships/image" Target="../media/image28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pmss.obr.sakha.gov.ru/tpmpk/zapis-na-pmpk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752192" y="1706380"/>
            <a:ext cx="14783617" cy="615536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626936" y="3842700"/>
            <a:ext cx="11034129" cy="1527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732"/>
              </a:lnSpc>
            </a:pPr>
            <a:r>
              <a:rPr lang="ru-RU" sz="9094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идём в 1 класс…</a:t>
            </a:r>
            <a:endParaRPr lang="en-US" sz="9094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72138" y="427808"/>
            <a:ext cx="2148298" cy="199791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0624122" y="260754"/>
            <a:ext cx="2316979" cy="212003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942810" y="7903815"/>
            <a:ext cx="2331761" cy="179545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 rot="4122777">
            <a:off x="447881" y="5047811"/>
            <a:ext cx="1596296" cy="223258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/>
          <a:srcRect l="108" r="108"/>
          <a:stretch>
            <a:fillRect/>
          </a:stretch>
        </p:blipFill>
        <p:spPr>
          <a:xfrm>
            <a:off x="5733618" y="312825"/>
            <a:ext cx="2440609" cy="241620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 cstate="print"/>
          <a:srcRect l="94" r="94"/>
          <a:stretch>
            <a:fillRect/>
          </a:stretch>
        </p:blipFill>
        <p:spPr>
          <a:xfrm>
            <a:off x="15625791" y="7666790"/>
            <a:ext cx="2190072" cy="226950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/>
          <a:srcRect t="68" b="68"/>
          <a:stretch>
            <a:fillRect/>
          </a:stretch>
        </p:blipFill>
        <p:spPr>
          <a:xfrm>
            <a:off x="15587045" y="148871"/>
            <a:ext cx="2402190" cy="227007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15601982" y="4754035"/>
            <a:ext cx="2165012" cy="232797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10636259">
            <a:off x="5147585" y="7573746"/>
            <a:ext cx="2893120" cy="274123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>
          <a:xfrm>
            <a:off x="3785072" y="260754"/>
            <a:ext cx="1771546" cy="178044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>
          <a:xfrm>
            <a:off x="-198366" y="3503412"/>
            <a:ext cx="1771546" cy="178044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>
          <a:xfrm>
            <a:off x="1028700" y="8893560"/>
            <a:ext cx="1771546" cy="178044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>
          <a:xfrm>
            <a:off x="6151762" y="8155847"/>
            <a:ext cx="1771546" cy="1780448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>
          <a:xfrm>
            <a:off x="13586796" y="9258300"/>
            <a:ext cx="1771546" cy="178044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>
          <a:xfrm>
            <a:off x="13122076" y="-185354"/>
            <a:ext cx="1771546" cy="178044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>
          <a:xfrm>
            <a:off x="8174227" y="704870"/>
            <a:ext cx="1771546" cy="1780448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>
          <a:xfrm>
            <a:off x="16881221" y="3234702"/>
            <a:ext cx="1771546" cy="1780448"/>
          </a:xfrm>
          <a:prstGeom prst="rect">
            <a:avLst/>
          </a:prstGeom>
        </p:spPr>
      </p:pic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8216711" y="8036727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руководитель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ТПМПК № 1 г. Якутска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Попова Ирина Константиновна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679301" y="1198926"/>
            <a:ext cx="1771546" cy="178044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-1212123" y="3489435"/>
            <a:ext cx="1771546" cy="178044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2594062" y="890224"/>
            <a:ext cx="1771546" cy="178044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7647323" y="0"/>
            <a:ext cx="1771546" cy="178044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6115251" y="7192123"/>
            <a:ext cx="1771546" cy="1780448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665111" y="2395841"/>
            <a:ext cx="5386306" cy="7605445"/>
            <a:chOff x="0" y="-57150"/>
            <a:chExt cx="1418616" cy="158151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18616" cy="1524369"/>
            </a:xfrm>
            <a:custGeom>
              <a:avLst/>
              <a:gdLst/>
              <a:ahLst/>
              <a:cxnLst/>
              <a:rect l="l" t="t" r="r" b="b"/>
              <a:pathLst>
                <a:path w="1418616" h="1407397">
                  <a:moveTo>
                    <a:pt x="0" y="0"/>
                  </a:moveTo>
                  <a:lnTo>
                    <a:pt x="1418616" y="0"/>
                  </a:lnTo>
                  <a:lnTo>
                    <a:pt x="1418616" y="1407397"/>
                  </a:lnTo>
                  <a:lnTo>
                    <a:pt x="0" y="1407397"/>
                  </a:lnTo>
                  <a:close/>
                </a:path>
              </a:pathLst>
            </a:custGeom>
            <a:solidFill>
              <a:srgbClr val="F89FA1"/>
            </a:solidFill>
          </p:spPr>
          <p:txBody>
            <a:bodyPr/>
            <a:lstStyle/>
            <a:p>
              <a:r>
                <a:rPr lang="ru-RU" b="1" i="1" dirty="0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Будущий первоклассник должен знать и уметь:</a:t>
              </a:r>
            </a:p>
            <a:p>
              <a:endParaRPr lang="ru-RU" b="1" dirty="0" smtClean="0"/>
            </a:p>
            <a:p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Общая осведомленность:</a:t>
              </a:r>
              <a:endParaRPr lang="ru-RU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1. Свое  ФИО, возраст, дату рождения;</a:t>
              </a:r>
            </a:p>
            <a:p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3. Где он живет (Адрес);</a:t>
              </a:r>
            </a:p>
            <a:p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4. Как зовут родителей, кем они работают;</a:t>
              </a:r>
            </a:p>
            <a:p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6. Знать обобщающие понятия: овощи, фрукты;</a:t>
              </a:r>
            </a:p>
            <a:p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7. Основные профессии.</a:t>
              </a:r>
            </a:p>
            <a:p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8. Домашних и основных диких животных.</a:t>
              </a:r>
            </a:p>
            <a:p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9. Детенышей животных.</a:t>
              </a:r>
            </a:p>
            <a:p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10. Виды транспорта.</a:t>
              </a:r>
            </a:p>
            <a:p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11. Основные цвета, формы.</a:t>
              </a:r>
            </a:p>
            <a:p>
              <a:endParaRPr lang="ru-RU" b="1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Пространственная и временная ориентировка:</a:t>
              </a:r>
              <a:endParaRPr lang="ru-RU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1. Понятия «право – лево».</a:t>
              </a:r>
            </a:p>
            <a:p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2. Ориентироваться в частях лица и  тела;</a:t>
              </a:r>
            </a:p>
            <a:p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3. Уметь ориентироваться на бумаге; </a:t>
              </a:r>
            </a:p>
            <a:p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4. Дни недели, времена суток.</a:t>
              </a:r>
            </a:p>
            <a:p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5. Времена года.</a:t>
              </a:r>
            </a:p>
            <a:p>
              <a:endParaRPr lang="ru-RU" b="1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Математические        представления:</a:t>
              </a:r>
              <a:endParaRPr lang="ru-RU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1. Прямой и обратный счет: от 0-10 </a:t>
              </a:r>
            </a:p>
            <a:p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и от 10 – 0, пересчет предметов.</a:t>
              </a:r>
            </a:p>
            <a:p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2. Знать понятия «больше – меньше, поровну», «большой – маленький», «высокий – низкий», «широкий – узкий».</a:t>
              </a:r>
            </a:p>
            <a:p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 </a:t>
              </a:r>
            </a:p>
            <a:p>
              <a:endParaRPr lang="ru-RU" dirty="0" smtClean="0"/>
            </a:p>
            <a:p>
              <a:r>
                <a:rPr lang="ru-RU" dirty="0" smtClean="0"/>
                <a:t> </a:t>
              </a:r>
            </a:p>
            <a:p>
              <a:endPara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812229" y="1337426"/>
            <a:ext cx="2652814" cy="1136176"/>
          </a:xfrm>
          <a:custGeom>
            <a:avLst/>
            <a:gdLst/>
            <a:ahLst/>
            <a:cxnLst/>
            <a:rect l="l" t="t" r="r" b="b"/>
            <a:pathLst>
              <a:path w="698683" h="231174">
                <a:moveTo>
                  <a:pt x="0" y="0"/>
                </a:moveTo>
                <a:lnTo>
                  <a:pt x="698683" y="0"/>
                </a:lnTo>
                <a:lnTo>
                  <a:pt x="698683" y="231174"/>
                </a:lnTo>
                <a:lnTo>
                  <a:pt x="0" y="231174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Советы дефектолога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12168336" y="2562317"/>
            <a:ext cx="5454554" cy="7367527"/>
            <a:chOff x="0" y="-57150"/>
            <a:chExt cx="1418616" cy="156913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418616" cy="1511985"/>
            </a:xfrm>
            <a:custGeom>
              <a:avLst/>
              <a:gdLst/>
              <a:ahLst/>
              <a:cxnLst/>
              <a:rect l="l" t="t" r="r" b="b"/>
              <a:pathLst>
                <a:path w="1418616" h="1407397">
                  <a:moveTo>
                    <a:pt x="0" y="0"/>
                  </a:moveTo>
                  <a:lnTo>
                    <a:pt x="1418616" y="0"/>
                  </a:lnTo>
                  <a:lnTo>
                    <a:pt x="1418616" y="1407397"/>
                  </a:lnTo>
                  <a:lnTo>
                    <a:pt x="0" y="1407397"/>
                  </a:lnTo>
                  <a:close/>
                </a:path>
              </a:pathLst>
            </a:custGeom>
            <a:solidFill>
              <a:srgbClr val="F89FA1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13511770" y="2049331"/>
            <a:ext cx="3769134" cy="621340"/>
          </a:xfrm>
          <a:custGeom>
            <a:avLst/>
            <a:gdLst/>
            <a:ahLst/>
            <a:cxnLst/>
            <a:rect l="l" t="t" r="r" b="b"/>
            <a:pathLst>
              <a:path w="698683" h="231174">
                <a:moveTo>
                  <a:pt x="0" y="0"/>
                </a:moveTo>
                <a:lnTo>
                  <a:pt x="698683" y="0"/>
                </a:lnTo>
                <a:lnTo>
                  <a:pt x="698683" y="231174"/>
                </a:lnTo>
                <a:lnTo>
                  <a:pt x="0" y="231174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Советы психолога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20"/>
          <p:cNvGrpSpPr/>
          <p:nvPr/>
        </p:nvGrpSpPr>
        <p:grpSpPr>
          <a:xfrm>
            <a:off x="6254453" y="2055574"/>
            <a:ext cx="5386306" cy="7945710"/>
            <a:chOff x="0" y="-1897529"/>
            <a:chExt cx="7181741" cy="9844265"/>
          </a:xfrm>
        </p:grpSpPr>
        <p:grpSp>
          <p:nvGrpSpPr>
            <p:cNvPr id="21" name="Group 21"/>
            <p:cNvGrpSpPr/>
            <p:nvPr/>
          </p:nvGrpSpPr>
          <p:grpSpPr>
            <a:xfrm>
              <a:off x="0" y="-864093"/>
              <a:ext cx="7181741" cy="8810829"/>
              <a:chOff x="0" y="-286272"/>
              <a:chExt cx="1418616" cy="1740411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-286272"/>
                <a:ext cx="1418616" cy="1740411"/>
              </a:xfrm>
              <a:custGeom>
                <a:avLst/>
                <a:gdLst/>
                <a:ahLst/>
                <a:cxnLst/>
                <a:rect l="l" t="t" r="r" b="b"/>
                <a:pathLst>
                  <a:path w="1418616" h="1407397">
                    <a:moveTo>
                      <a:pt x="0" y="0"/>
                    </a:moveTo>
                    <a:lnTo>
                      <a:pt x="1418616" y="0"/>
                    </a:lnTo>
                    <a:lnTo>
                      <a:pt x="1418616" y="1407397"/>
                    </a:lnTo>
                    <a:lnTo>
                      <a:pt x="0" y="1407397"/>
                    </a:lnTo>
                    <a:close/>
                  </a:path>
                </a:pathLst>
              </a:custGeom>
              <a:solidFill>
                <a:srgbClr val="F89FA1"/>
              </a:solidFill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20"/>
                  </a:lnSpc>
                </a:pPr>
                <a:endParaRPr/>
              </a:p>
            </p:txBody>
          </p:sp>
        </p:grpSp>
        <p:sp>
          <p:nvSpPr>
            <p:cNvPr id="25" name="Freeform 25"/>
            <p:cNvSpPr/>
            <p:nvPr/>
          </p:nvSpPr>
          <p:spPr>
            <a:xfrm>
              <a:off x="1316211" y="-1897529"/>
              <a:ext cx="4488861" cy="820129"/>
            </a:xfrm>
            <a:custGeom>
              <a:avLst/>
              <a:gdLst/>
              <a:ahLst/>
              <a:cxnLst/>
              <a:rect l="l" t="t" r="r" b="b"/>
              <a:pathLst>
                <a:path w="698683" h="231174">
                  <a:moveTo>
                    <a:pt x="0" y="0"/>
                  </a:moveTo>
                  <a:lnTo>
                    <a:pt x="698683" y="0"/>
                  </a:lnTo>
                  <a:lnTo>
                    <a:pt x="698683" y="231174"/>
                  </a:lnTo>
                  <a:lnTo>
                    <a:pt x="0" y="231174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</p:spPr>
          <p:txBody>
            <a:bodyPr/>
            <a:lstStyle/>
            <a:p>
              <a:r>
                <a:rPr lang="ru-RU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Советы логопеда</a:t>
              </a:r>
              <a:endPara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2622072" y="-260272"/>
            <a:ext cx="8754176" cy="12567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9799"/>
              </a:lnSpc>
              <a:spcBef>
                <a:spcPct val="0"/>
              </a:spcBef>
            </a:pPr>
            <a:r>
              <a:rPr lang="ru-RU" sz="4000" dirty="0" smtClean="0">
                <a:solidFill>
                  <a:srgbClr val="202F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 ли Ваш ребёнок к школе?</a:t>
            </a:r>
            <a:endParaRPr lang="en-US" sz="4000" dirty="0">
              <a:solidFill>
                <a:srgbClr val="202F5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7746758" y="984293"/>
            <a:ext cx="10541242" cy="7872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220"/>
              </a:lnSpc>
              <a:spcBef>
                <a:spcPct val="0"/>
              </a:spcBef>
            </a:pPr>
            <a:r>
              <a:rPr lang="ru-RU" sz="23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«Быть готовым к школе-не значит уметь читать, писать, считать, </a:t>
            </a:r>
          </a:p>
          <a:p>
            <a:pPr marL="0" lvl="0" indent="0" algn="ctr">
              <a:lnSpc>
                <a:spcPts val="3220"/>
              </a:lnSpc>
              <a:spcBef>
                <a:spcPct val="0"/>
              </a:spcBef>
            </a:pPr>
            <a:r>
              <a:rPr lang="ru-RU" sz="23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значит быть готовым всему этому научиться».            </a:t>
            </a:r>
            <a:r>
              <a:rPr lang="ru-RU" sz="23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Л.А.Венгер</a:t>
            </a:r>
            <a:endParaRPr lang="en-US" sz="23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8647305">
            <a:off x="17037264" y="8342476"/>
            <a:ext cx="1544947" cy="1572465"/>
          </a:xfrm>
          <a:prstGeom prst="rect">
            <a:avLst/>
          </a:prstGeom>
        </p:spPr>
      </p:pic>
      <p:pic>
        <p:nvPicPr>
          <p:cNvPr id="31" name="Picture 10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37273" y="0"/>
            <a:ext cx="1836844" cy="1708265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6357918" y="3000360"/>
            <a:ext cx="5357851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Будущий первоклассник должен знать и уметь: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чётко произносить  все звуки, иметь хорошую артикуляцию;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Владеть звуковым анализом слова: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А) различать гласные и согласные звуки;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Б) разделять слова на слоги;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В) определять количество и последовательность звуков в словах типа: мак, дом.;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Г) выделять определённый звук в слове интонационно;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Д) определять место звука в слове: в начале, середине, конце;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Выразительно рассказывать  небольшое стихотворение;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Пересказывать небольшие рассказы и сказки. Составлять рассказ по картине и серии картин. Для развития этого умения просите пересказать мультфильм,  сказку, спрашивайте как прошёл день ребёнка,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Ясно и последовательно излагать свои мысли.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Всегда отвечайте на вопросы ребёнка, объясняйте непонятные ему слова.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 Читайте вместе художественную литературу.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8. Своевременно до поступления в школу устраняйте недостатки речи у ребёнка!</a:t>
            </a:r>
          </a:p>
          <a:p>
            <a:r>
              <a:rPr lang="ru-RU" dirty="0" smtClean="0"/>
              <a:t> </a:t>
            </a:r>
          </a:p>
          <a:p>
            <a:endParaRPr lang="ru-RU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2144396" y="2786046"/>
            <a:ext cx="5429288" cy="874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Психологическая готовность к школе: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А) Интеллектуальная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должен быть сформирован запас знаний. Развитие памяти, внимания, мышления должны соответствовать возрасту ребёнка.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Б)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Социальная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-ребёнок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должен быть общительным,  уметь искать выход из проблемной ситуации, адекватно реагировать на критику, понимать что хорошо, что плохо, уметь слушать и оценивать свою работу объективно.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В)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Эмоциональная-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понимать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важность учения, иметь интерес к учению, иметь развитую усидчивость выполнять задания до конца ,не отвлекаться</a:t>
            </a:r>
            <a:r>
              <a:rPr lang="ru-RU" dirty="0" smtClean="0"/>
              <a:t>.</a:t>
            </a:r>
          </a:p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Советы психолога</a:t>
            </a:r>
          </a:p>
          <a:p>
            <a:r>
              <a:rPr lang="ru-RU" dirty="0" smtClean="0"/>
              <a:t>1. 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Давайте о школе позитивную информацию,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 Развивайте навыки культурного поведения личным примером.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 Развивайте умение слушать не перебивая.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 Создавайте атмосферу доверия в общении с ребёнком, чтобы он мог говорить о своих проблемах открыто и безбоязненно.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 Способствуйте повышению уровня самооценки ребёнка путём создания ситуации успеха.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  Не стесняйтесь признавать свои ошибки, извиняйтесь перед детьми.</a:t>
            </a:r>
          </a:p>
          <a:p>
            <a:r>
              <a:rPr lang="ru-RU" dirty="0" smtClean="0"/>
              <a:t> 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Schoolbook" pitchFamily="18" charset="0"/>
                <a:cs typeface="Arial" pitchFamily="34" charset="0"/>
              </a:rPr>
              <a:t> 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Schoolbook" pitchFamily="18" charset="0"/>
                <a:cs typeface="Arial" pitchFamily="34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1809349">
            <a:off x="5852824" y="601053"/>
            <a:ext cx="2067638" cy="195908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13930346" y="0"/>
            <a:ext cx="2098561" cy="2109106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2928894" y="500030"/>
            <a:ext cx="11287204" cy="12567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9799"/>
              </a:lnSpc>
              <a:spcBef>
                <a:spcPct val="0"/>
              </a:spcBef>
            </a:pPr>
            <a:r>
              <a:rPr lang="ru-RU" sz="4000" u="none" dirty="0" smtClean="0">
                <a:solidFill>
                  <a:srgbClr val="202F5A"/>
                </a:solidFill>
                <a:latin typeface="Times New Roman" pitchFamily="18" charset="0"/>
                <a:cs typeface="Times New Roman" pitchFamily="18" charset="0"/>
              </a:rPr>
              <a:t>         Физиологическая готовность ребёнка к школе </a:t>
            </a:r>
            <a:endParaRPr lang="en-US" sz="4000" u="none" dirty="0">
              <a:solidFill>
                <a:srgbClr val="202F5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5942573" y="2558976"/>
            <a:ext cx="1771546" cy="178044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2786018" y="4143368"/>
            <a:ext cx="1771546" cy="1780448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694592" y="9258300"/>
            <a:ext cx="1771546" cy="178044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17647323" y="0"/>
            <a:ext cx="1771546" cy="178044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12692270" y="9117237"/>
            <a:ext cx="1771546" cy="1780448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5390908" y="8506552"/>
            <a:ext cx="1771546" cy="1780448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11653656" y="2773462"/>
            <a:ext cx="1771546" cy="1780448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4403161">
            <a:off x="16410054" y="-47806"/>
            <a:ext cx="1439088" cy="146472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6798003" y="8429648"/>
            <a:ext cx="1489997" cy="1696684"/>
          </a:xfrm>
          <a:prstGeom prst="rect">
            <a:avLst/>
          </a:prstGeom>
        </p:spPr>
      </p:pic>
      <p:sp>
        <p:nvSpPr>
          <p:cNvPr id="27" name="TextBox 27"/>
          <p:cNvSpPr txBox="1"/>
          <p:nvPr/>
        </p:nvSpPr>
        <p:spPr>
          <a:xfrm>
            <a:off x="571440" y="2428856"/>
            <a:ext cx="10501386" cy="77970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Педиатры считают, что ребенок с точки зрения физиологии является достаточно зрелым для школы, если он: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легко дотягивается сзади рукой до верхушки противоположного уха «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полуростовой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 скачок»;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имеет сформированные коленные чашечки и суставы пальцев, хорошо выраженную арку стопы;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начал терять молочные зубы (иметь не менее 4-х «постоянных» зубов);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умеет прыгать на одной ноге, с легкостью ловит и бросает мяч;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отводит большой палец при рукопожатии.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отношении развития следует также учитывать уровень развития мелкой моторики: умение резать ножницами, работать с пластилином, застегивать молнию и шнуровать ботинки.</a:t>
            </a:r>
          </a:p>
          <a:p>
            <a:pPr marL="0" lvl="0" indent="0" algn="ctr">
              <a:lnSpc>
                <a:spcPts val="3220"/>
              </a:lnSpc>
              <a:spcBef>
                <a:spcPct val="0"/>
              </a:spcBef>
            </a:pPr>
            <a:endParaRPr lang="en-US" sz="2300" u="none" dirty="0">
              <a:solidFill>
                <a:srgbClr val="202F5A"/>
              </a:solidFill>
              <a:latin typeface="Rubik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11358578" y="3000360"/>
            <a:ext cx="6715172" cy="48013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Важным фактором является и общее состояние здоровья. Часто ли ребенок болеет (часто – это 8 и более раз в году)? Есть ли у него хронические заболевания? </a:t>
            </a:r>
          </a:p>
          <a:p>
            <a:pPr lvl="0" algn="just">
              <a:spcBef>
                <a:spcPct val="0"/>
              </a:spcBef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Лечащий врач посоветует, стоит ли повременить с учебой, если есть такая возможность. </a:t>
            </a:r>
          </a:p>
          <a:p>
            <a:pPr lvl="0" algn="just">
              <a:spcBef>
                <a:spcPct val="0"/>
              </a:spcBef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ct val="0"/>
              </a:spcBef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Каким бы не было здоровье ребенка, перед началом школьной жизни необходимо заняться его укреплением: провести лето на природе, съездить на море, внимательнее отнестись к качеству питания, вплотную заняться  лечением хронических болезней, если они имеются.</a:t>
            </a:r>
            <a:endParaRPr lang="en-US" sz="2400" u="none" dirty="0">
              <a:solidFill>
                <a:srgbClr val="202F5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42878" y="428592"/>
            <a:ext cx="3020259" cy="180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0" name="Picture 2" descr="14343648-illustration-featuring-a-smiley-with-a-raised-index-finger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3001652" y="1714476"/>
            <a:ext cx="1253114" cy="114300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235843" y="7590968"/>
            <a:ext cx="1771546" cy="178044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-1212123" y="3489435"/>
            <a:ext cx="1771546" cy="178044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327314" y="7477852"/>
            <a:ext cx="1771546" cy="178044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7647323" y="0"/>
            <a:ext cx="1771546" cy="178044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6115251" y="7192123"/>
            <a:ext cx="1771546" cy="178044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705007" y="423422"/>
            <a:ext cx="1771546" cy="1780448"/>
          </a:xfrm>
          <a:prstGeom prst="rect">
            <a:avLst/>
          </a:prstGeom>
        </p:spPr>
      </p:pic>
      <p:grpSp>
        <p:nvGrpSpPr>
          <p:cNvPr id="8" name="Group 8"/>
          <p:cNvGrpSpPr>
            <a:grpSpLocks noChangeAspect="1"/>
          </p:cNvGrpSpPr>
          <p:nvPr/>
        </p:nvGrpSpPr>
        <p:grpSpPr>
          <a:xfrm rot="-506509">
            <a:off x="196048" y="7229878"/>
            <a:ext cx="2729873" cy="2872302"/>
            <a:chOff x="0" y="0"/>
            <a:chExt cx="5842000" cy="6146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842000" cy="6146800"/>
            </a:xfrm>
            <a:custGeom>
              <a:avLst/>
              <a:gdLst/>
              <a:ahLst/>
              <a:cxnLst/>
              <a:rect l="l" t="t" r="r" b="b"/>
              <a:pathLst>
                <a:path w="5842000" h="6146800">
                  <a:moveTo>
                    <a:pt x="5842000" y="6146800"/>
                  </a:moveTo>
                  <a:lnTo>
                    <a:pt x="0" y="6146800"/>
                  </a:lnTo>
                  <a:lnTo>
                    <a:pt x="0" y="0"/>
                  </a:lnTo>
                  <a:lnTo>
                    <a:pt x="5842000" y="0"/>
                  </a:lnTo>
                  <a:lnTo>
                    <a:pt x="5842000" y="6146800"/>
                  </a:lnTo>
                  <a:close/>
                </a:path>
              </a:pathLst>
            </a:custGeom>
            <a:blipFill>
              <a:blip r:embed="rId3" cstate="print"/>
              <a:stretch>
                <a:fillRect l="-28814" r="-28814"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5842000" cy="6146800"/>
            </a:xfrm>
            <a:custGeom>
              <a:avLst/>
              <a:gdLst/>
              <a:ahLst/>
              <a:cxnLst/>
              <a:rect l="l" t="t" r="r" b="b"/>
              <a:pathLst>
                <a:path w="5842000" h="6146800">
                  <a:moveTo>
                    <a:pt x="5842000" y="6146800"/>
                  </a:moveTo>
                  <a:lnTo>
                    <a:pt x="0" y="6146800"/>
                  </a:lnTo>
                  <a:lnTo>
                    <a:pt x="0" y="0"/>
                  </a:lnTo>
                  <a:lnTo>
                    <a:pt x="5842000" y="0"/>
                  </a:lnTo>
                  <a:lnTo>
                    <a:pt x="5842000" y="6146800"/>
                  </a:lnTo>
                  <a:close/>
                </a:path>
              </a:pathLst>
            </a:custGeom>
            <a:blipFill>
              <a:blip r:embed="rId4"/>
              <a:stretch>
                <a:fillRect t="-286" b="-286"/>
              </a:stretch>
            </a:blipFill>
          </p:spPr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 rot="-274224">
            <a:off x="98425" y="2450568"/>
            <a:ext cx="2440442" cy="2567770"/>
            <a:chOff x="0" y="0"/>
            <a:chExt cx="5842000" cy="6146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842000" cy="6146800"/>
            </a:xfrm>
            <a:custGeom>
              <a:avLst/>
              <a:gdLst/>
              <a:ahLst/>
              <a:cxnLst/>
              <a:rect l="l" t="t" r="r" b="b"/>
              <a:pathLst>
                <a:path w="5842000" h="6146800">
                  <a:moveTo>
                    <a:pt x="5842000" y="6146800"/>
                  </a:moveTo>
                  <a:lnTo>
                    <a:pt x="0" y="6146800"/>
                  </a:lnTo>
                  <a:lnTo>
                    <a:pt x="0" y="0"/>
                  </a:lnTo>
                  <a:lnTo>
                    <a:pt x="5842000" y="0"/>
                  </a:lnTo>
                  <a:lnTo>
                    <a:pt x="5842000" y="6146800"/>
                  </a:lnTo>
                  <a:close/>
                </a:path>
              </a:pathLst>
            </a:custGeom>
            <a:blipFill>
              <a:blip r:embed="rId5" cstate="print"/>
              <a:stretch>
                <a:fillRect l="-57880" r="-44"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0" y="0"/>
              <a:ext cx="5842000" cy="6146800"/>
            </a:xfrm>
            <a:custGeom>
              <a:avLst/>
              <a:gdLst/>
              <a:ahLst/>
              <a:cxnLst/>
              <a:rect l="l" t="t" r="r" b="b"/>
              <a:pathLst>
                <a:path w="5842000" h="6146800">
                  <a:moveTo>
                    <a:pt x="5842000" y="6146800"/>
                  </a:moveTo>
                  <a:lnTo>
                    <a:pt x="0" y="6146800"/>
                  </a:lnTo>
                  <a:lnTo>
                    <a:pt x="0" y="0"/>
                  </a:lnTo>
                  <a:lnTo>
                    <a:pt x="5842000" y="0"/>
                  </a:lnTo>
                  <a:lnTo>
                    <a:pt x="5842000" y="6146800"/>
                  </a:lnTo>
                  <a:close/>
                </a:path>
              </a:pathLst>
            </a:custGeom>
            <a:blipFill>
              <a:blip r:embed="rId4"/>
              <a:stretch>
                <a:fillRect t="-286" b="-286"/>
              </a:stretch>
            </a:blipFill>
          </p:spPr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 rot="307829">
            <a:off x="2118487" y="4898197"/>
            <a:ext cx="2626162" cy="2763179"/>
            <a:chOff x="0" y="0"/>
            <a:chExt cx="5842000" cy="6146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842000" cy="6146800"/>
            </a:xfrm>
            <a:custGeom>
              <a:avLst/>
              <a:gdLst/>
              <a:ahLst/>
              <a:cxnLst/>
              <a:rect l="l" t="t" r="r" b="b"/>
              <a:pathLst>
                <a:path w="5842000" h="6146800">
                  <a:moveTo>
                    <a:pt x="5842000" y="6146800"/>
                  </a:moveTo>
                  <a:lnTo>
                    <a:pt x="0" y="6146800"/>
                  </a:lnTo>
                  <a:lnTo>
                    <a:pt x="0" y="0"/>
                  </a:lnTo>
                  <a:lnTo>
                    <a:pt x="5842000" y="0"/>
                  </a:lnTo>
                  <a:lnTo>
                    <a:pt x="5842000" y="6146800"/>
                  </a:lnTo>
                  <a:close/>
                </a:path>
              </a:pathLst>
            </a:custGeom>
            <a:blipFill>
              <a:blip r:embed="rId6" cstate="print"/>
              <a:stretch>
                <a:fillRect l="-27508" r="-27508"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5842000" cy="6146800"/>
            </a:xfrm>
            <a:custGeom>
              <a:avLst/>
              <a:gdLst/>
              <a:ahLst/>
              <a:cxnLst/>
              <a:rect l="l" t="t" r="r" b="b"/>
              <a:pathLst>
                <a:path w="5842000" h="6146800">
                  <a:moveTo>
                    <a:pt x="5842000" y="6146800"/>
                  </a:moveTo>
                  <a:lnTo>
                    <a:pt x="0" y="6146800"/>
                  </a:lnTo>
                  <a:lnTo>
                    <a:pt x="0" y="0"/>
                  </a:lnTo>
                  <a:lnTo>
                    <a:pt x="5842000" y="0"/>
                  </a:lnTo>
                  <a:lnTo>
                    <a:pt x="5842000" y="6146800"/>
                  </a:lnTo>
                  <a:close/>
                </a:path>
              </a:pathLst>
            </a:custGeom>
            <a:blipFill>
              <a:blip r:embed="rId4"/>
              <a:stretch>
                <a:fillRect t="-286" b="-286"/>
              </a:stretch>
            </a:blip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7" cstate="print"/>
          <a:srcRect l="266" r="266"/>
          <a:stretch>
            <a:fillRect/>
          </a:stretch>
        </p:blipFill>
        <p:spPr>
          <a:xfrm>
            <a:off x="8072430" y="7643830"/>
            <a:ext cx="1307957" cy="1002767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714316" y="642906"/>
            <a:ext cx="5500726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spcBef>
                <a:spcPct val="0"/>
              </a:spcBef>
            </a:pPr>
            <a:r>
              <a:rPr lang="ru-RU" sz="3600" u="none" dirty="0" smtClean="0">
                <a:solidFill>
                  <a:srgbClr val="202F5A"/>
                </a:solidFill>
                <a:latin typeface="Times New Roman" pitchFamily="18" charset="0"/>
                <a:cs typeface="Times New Roman" pitchFamily="18" charset="0"/>
              </a:rPr>
              <a:t>В каких случаях лучше повременить с поступлением в 1 класс?</a:t>
            </a:r>
            <a:endParaRPr lang="en-US" sz="3600" u="none" dirty="0">
              <a:solidFill>
                <a:srgbClr val="202F5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3260616" y="971550"/>
            <a:ext cx="3998684" cy="3824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20"/>
              </a:lnSpc>
              <a:spcBef>
                <a:spcPct val="0"/>
              </a:spcBef>
            </a:pPr>
            <a:endParaRPr lang="en-US" sz="2300" u="none" dirty="0">
              <a:solidFill>
                <a:srgbClr val="202F5A"/>
              </a:solidFill>
              <a:latin typeface="Rubik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5000596" y="4571996"/>
            <a:ext cx="7358114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Социальные: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большое количество взрослых, участвующих в жизни ребенка (это чревато излишним прессингом на малыша);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выбор родителями для обучения гимназии, частной школы или лицея с высокими требованиями программы, необходимостью ежедневных (возможно, длительных) поездок туда и обратно.</a:t>
            </a:r>
            <a:endParaRPr lang="en-US" sz="2400" u="none" dirty="0">
              <a:solidFill>
                <a:srgbClr val="202F5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5857852" y="142840"/>
            <a:ext cx="11858708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buNone/>
            </a:pP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Существует ряд «противопоказаний» для начала учебы ранее 7 лет: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2215834" y="7858144"/>
            <a:ext cx="5429288" cy="20518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3220"/>
              </a:lnSpc>
              <a:spcBef>
                <a:spcPct val="0"/>
              </a:spcBef>
            </a:pPr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Никто не может знать своего  ребенка лучше, чем  сами  родители – окончательное решение о приеме в школу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остается за родителями!!!</a:t>
            </a:r>
            <a:endParaRPr lang="en-US" sz="2800" i="1" u="none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9"/>
          <p:cNvSpPr txBox="1"/>
          <p:nvPr/>
        </p:nvSpPr>
        <p:spPr>
          <a:xfrm>
            <a:off x="3357522" y="8143896"/>
            <a:ext cx="8572560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202F5A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Медицинские: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психические заболевания;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недавно перенесенные травмы головного мозга, позвоночника;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хронические болезни; слабый иммунитет. 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143208" y="2357418"/>
            <a:ext cx="90726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Психологические:</a:t>
            </a:r>
          </a:p>
          <a:p>
            <a:pPr lvl="0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отсутствие мотивации к учебе, явное предпочтение игры обучению;</a:t>
            </a:r>
          </a:p>
          <a:p>
            <a:pPr lvl="0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появление в доме новорожденного одновременно с поступлением ребенка в 1 класс;</a:t>
            </a:r>
          </a:p>
          <a:p>
            <a:pPr lvl="0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тяжелый период в жизни семьи (ссоры, развод, безденежье и др.).</a:t>
            </a:r>
          </a:p>
        </p:txBody>
      </p:sp>
      <p:pic>
        <p:nvPicPr>
          <p:cNvPr id="26" name="Picture 2" descr="14343648-illustration-featuring-a-smiley-with-a-raised-index-finge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430676" y="9154190"/>
            <a:ext cx="928694" cy="84709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18433" name="Прямоугольник 5"/>
          <p:cNvSpPr>
            <a:spLocks noChangeArrowheads="1"/>
          </p:cNvSpPr>
          <p:nvPr/>
        </p:nvSpPr>
        <p:spPr bwMode="auto">
          <a:xfrm>
            <a:off x="12573024" y="1214410"/>
            <a:ext cx="5429287" cy="6143668"/>
          </a:xfrm>
          <a:prstGeom prst="rect">
            <a:avLst/>
          </a:prstGeom>
          <a:solidFill>
            <a:srgbClr val="FFFFFF"/>
          </a:solidFill>
          <a:ln w="12700">
            <a:solidFill>
              <a:srgbClr val="70AD47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Закон РФ «Об образовании в РФ» от 29.12.2012 г. №273-РФ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Статья 67. Организация приема на обучение по основным общеобразовательным программам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1. Получение дошкольного образования в образовательных организациях может начинаться по достижении детьми возраста двух месяцев. Получение начального общего образования в образовательных организациях начинается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по достижении детьми возраста шести лет и шести месяцев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при отсутствии противопоказаний по состоянию здоровья, но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не позже достижения ими возраста восьми лет.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По заявлению родителей (законных представителей) детей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учредитель образовательной организации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вправе разрешить прием детей в образовательную организацию на обучение по образовательным программам начального общего образования в более раннем или более позднем возрасте.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Рисунок 27"/>
          <p:cNvPicPr/>
          <p:nvPr/>
        </p:nvPicPr>
        <p:blipFill>
          <a:blip r:embed="rId9"/>
          <a:srcRect t="9091" r="9142"/>
          <a:stretch>
            <a:fillRect/>
          </a:stretch>
        </p:blipFill>
        <p:spPr bwMode="auto">
          <a:xfrm>
            <a:off x="16502114" y="6500822"/>
            <a:ext cx="128588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11572892" y="3143236"/>
            <a:ext cx="5857916" cy="621510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-1212123" y="3489435"/>
            <a:ext cx="1771546" cy="178044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94592" y="9258300"/>
            <a:ext cx="1771546" cy="178044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7647323" y="0"/>
            <a:ext cx="1771546" cy="178044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439392" y="9258300"/>
            <a:ext cx="1771546" cy="178044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3666340" y="537146"/>
            <a:ext cx="1771546" cy="1780448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786018" y="-500102"/>
            <a:ext cx="12287336" cy="21031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6441"/>
              </a:lnSpc>
              <a:spcBef>
                <a:spcPct val="0"/>
              </a:spcBef>
            </a:pPr>
            <a:r>
              <a:rPr lang="ru-RU" sz="3600" dirty="0" smtClean="0">
                <a:solidFill>
                  <a:srgbClr val="202F5A"/>
                </a:solidFill>
                <a:latin typeface="Times New Roman" pitchFamily="18" charset="0"/>
                <a:cs typeface="Times New Roman" pitchFamily="18" charset="0"/>
              </a:rPr>
              <a:t>Проходить ли ПМПК перед 1 классом?</a:t>
            </a:r>
            <a:endParaRPr lang="en-US" sz="3600" dirty="0">
              <a:solidFill>
                <a:srgbClr val="202F5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85754" y="2143104"/>
            <a:ext cx="8643998" cy="50629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Если Ваш ребёнок посещал группу компенсирующей  (логопедическую) направленности в ДОУ, если врачами  уже поставлен  диагноз «детский аутизм», «задержка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психоречевого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развития», отмечаются нарушения слуха, речи, зрения, «ДЦП» —то необходимо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обязательно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пройти ПМПК перед поступлением в 1 класс.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ПМПК порекомендует ребенку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специальные условия для обучения: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специальную программу, учебники, дополнительные коррекционные  занятия с логопедом, дефектологом;  психологом (при необходимости), услуги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тьютора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или ассистента и мн.др.</a:t>
            </a:r>
            <a:endParaRPr lang="ru-RU" sz="2400" dirty="0" smtClean="0"/>
          </a:p>
          <a:p>
            <a:r>
              <a:rPr lang="ru-RU" sz="4000" dirty="0" smtClean="0"/>
              <a:t> </a:t>
            </a:r>
          </a:p>
          <a:p>
            <a:pPr marL="0" lvl="0" indent="0" algn="l">
              <a:lnSpc>
                <a:spcPts val="5402"/>
              </a:lnSpc>
              <a:spcBef>
                <a:spcPct val="0"/>
              </a:spcBef>
            </a:pPr>
            <a:endParaRPr lang="en-US" sz="3859" u="none" dirty="0">
              <a:solidFill>
                <a:srgbClr val="202F5A"/>
              </a:solidFill>
              <a:latin typeface="Rubik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357126" y="142841"/>
            <a:ext cx="2214578" cy="2143140"/>
          </a:xfrm>
          <a:custGeom>
            <a:avLst/>
            <a:gdLst/>
            <a:ahLst/>
            <a:cxnLst/>
            <a:rect l="l" t="t" r="r" b="b"/>
            <a:pathLst>
              <a:path w="809173" h="81280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FFF4EC"/>
          </a:solidFill>
        </p:spPr>
      </p:sp>
      <p:pic>
        <p:nvPicPr>
          <p:cNvPr id="8194" name="Picture 2" descr="C:\Users\user\Desktop\Эмблема ПМПК —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689" y="214278"/>
            <a:ext cx="2214578" cy="20442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85688" y="7358078"/>
            <a:ext cx="1836844" cy="1708265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0644198" y="785782"/>
            <a:ext cx="56436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Сайт Центра: </a:t>
            </a:r>
            <a:r>
              <a:rPr lang="en-US" sz="2400" b="1" dirty="0" smtClean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cpmss.obr.sakha.gov.ru</a:t>
            </a:r>
            <a:r>
              <a:rPr lang="ru-RU" sz="2400" b="1" dirty="0" smtClean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5"/>
          <a:srcRect b="39882"/>
          <a:stretch>
            <a:fillRect/>
          </a:stretch>
        </p:blipFill>
        <p:spPr bwMode="auto">
          <a:xfrm>
            <a:off x="10001256" y="1285848"/>
            <a:ext cx="600079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11572892" y="3286112"/>
          <a:ext cx="5786478" cy="6118860"/>
        </p:xfrm>
        <a:graphic>
          <a:graphicData uri="http://schemas.openxmlformats.org/drawingml/2006/table">
            <a:tbl>
              <a:tblPr/>
              <a:tblGrid>
                <a:gridCol w="57864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1543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ОРИГИНАЛЫ ДОКУМЕНТОВ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524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Наименование документа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2603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1. Направление </a:t>
                      </a: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образовательной или медицинской организации. </a:t>
                      </a:r>
                      <a:r>
                        <a:rPr lang="ru-RU" sz="1100" i="1">
                          <a:latin typeface="Times New Roman"/>
                          <a:ea typeface="Calibri"/>
                          <a:cs typeface="Times New Roman"/>
                        </a:rPr>
                        <a:t>  В направлении должно быть указано: с какой целью ребёнок направляется на  обследование на ПМПК; должен стоять штамп учреждения, печать, дата, подписи.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sng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6"/>
                        </a:rPr>
                        <a:t>2. Выписка </a:t>
                      </a:r>
                      <a:r>
                        <a:rPr lang="ru-RU" sz="1100" u="sng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6"/>
                        </a:rPr>
                        <a:t>из истории развития (из медицинской карты) ребенка с заключениями врачей: </a:t>
                      </a:r>
                      <a:r>
                        <a:rPr lang="ru-RU" sz="1100" b="1" u="sng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6"/>
                        </a:rPr>
                        <a:t>психиатра, невролога, отоларинголога, офтальмолога, педиатра.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latin typeface="Times New Roman"/>
                          <a:ea typeface="Calibri"/>
                          <a:cs typeface="Times New Roman"/>
                        </a:rPr>
                        <a:t>Заключение других</a:t>
                      </a:r>
                      <a:r>
                        <a:rPr lang="ru-RU" sz="1100" i="1" dirty="0">
                          <a:latin typeface="Times New Roman"/>
                          <a:ea typeface="Calibri"/>
                          <a:cs typeface="Times New Roman"/>
                        </a:rPr>
                        <a:t> врачей предоставляются в случае, если ребёнок стоит у них на учёте.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Symbol"/>
                        <a:buChar char="-"/>
                        <a:tabLst>
                          <a:tab pos="191770" algn="l"/>
                        </a:tabLst>
                      </a:pPr>
                      <a:r>
                        <a:rPr lang="ru-RU" sz="1100" i="1" u="none" strike="noStrike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</a:rPr>
                        <a:t>На выписке обязательно должен быть штамп учреждения, печати врачей, дата, подписи. </a:t>
                      </a:r>
                      <a:endParaRPr lang="ru-RU" sz="1100" u="none" strike="noStrike" dirty="0"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Symbol"/>
                        <a:buChar char="-"/>
                        <a:tabLst>
                          <a:tab pos="191770" algn="l"/>
                        </a:tabLst>
                      </a:pPr>
                      <a:r>
                        <a:rPr lang="ru-RU" sz="1100" i="1" u="none" strike="noStrike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</a:rPr>
                        <a:t>В выписке должны быть указаны анамнестические данные ребёнка.</a:t>
                      </a:r>
                      <a:endParaRPr lang="ru-RU" sz="1100" u="none" strike="noStrike" dirty="0"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Symbol"/>
                        <a:buChar char="-"/>
                        <a:tabLst>
                          <a:tab pos="191770" algn="l"/>
                        </a:tabLst>
                      </a:pPr>
                      <a:r>
                        <a:rPr lang="ru-RU" sz="1100" i="1" u="none" strike="noStrike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</a:rPr>
                        <a:t>В заключении </a:t>
                      </a:r>
                      <a:r>
                        <a:rPr lang="ru-RU" sz="1100" i="1" u="none" strike="noStrike" dirty="0" err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</a:rPr>
                        <a:t>офтальмолога,кроме</a:t>
                      </a:r>
                      <a:r>
                        <a:rPr lang="ru-RU" sz="1100" i="1" u="none" strike="noStrike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</a:rPr>
                        <a:t> диагноза (при его наличии у ребёнка), должен быть указан </a:t>
                      </a:r>
                      <a:r>
                        <a:rPr lang="ru-RU" sz="1100" b="1" i="1" u="none" strike="noStrike" dirty="0" err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</a:rPr>
                        <a:t>Visus</a:t>
                      </a:r>
                      <a:r>
                        <a:rPr lang="ru-RU" sz="1100" i="1" u="none" strike="noStrike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</a:rPr>
                        <a:t> (острота зрения в очках и без очков). </a:t>
                      </a:r>
                      <a:endParaRPr lang="ru-RU" sz="1100" u="none" strike="noStrike" dirty="0"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Symbol"/>
                        <a:buChar char="-"/>
                        <a:tabLst>
                          <a:tab pos="191770" algn="l"/>
                        </a:tabLst>
                      </a:pPr>
                      <a:r>
                        <a:rPr lang="ru-RU" sz="1100" i="1" u="none" strike="noStrike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</a:rPr>
                        <a:t>В заключении психиатра наряду с диагнозом (при его наличии у ребёнка) должен быть указан </a:t>
                      </a:r>
                      <a:r>
                        <a:rPr lang="ru-RU" sz="1100" b="1" i="1" u="none" strike="noStrike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</a:rPr>
                        <a:t>уровень интеллекта</a:t>
                      </a:r>
                      <a:r>
                        <a:rPr lang="ru-RU" sz="1100" i="1" u="none" strike="noStrike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100" u="none" strike="noStrike" dirty="0"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3.Представление психолого-педагогического консилиума на ПМПК из детского сада.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ru-RU" sz="1100" i="1">
                          <a:latin typeface="Times New Roman"/>
                          <a:ea typeface="Calibri"/>
                          <a:cs typeface="Times New Roman"/>
                        </a:rPr>
                        <a:t>На представлении обязательно должен быть штамп учреждения, печать, дата, подписи</a:t>
                      </a:r>
                      <a:r>
                        <a:rPr lang="ru-RU" sz="1100" b="1" i="1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4. Самостоятельные работы </a:t>
                      </a: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(рисунки, выполненные карандашами или другие свидетельства самостоятельной продуктивной деятельности ребенка).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5. Заявление родителя/законного представителя</a:t>
                      </a: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 о проведении обследования ребёнка в ПМПК.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676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КОПИИ ДОКУМЕНТОВ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676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Наименование документа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6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1. Копия свидетельства о рождении ребёнка.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6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2. Копия паспорта родителя/законного представителя.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3. Копии документов, подтверждающих полномочия законного представителя</a:t>
                      </a:r>
                      <a:r>
                        <a:rPr lang="ru-RU" sz="1100" i="1">
                          <a:latin typeface="Times New Roman"/>
                          <a:ea typeface="Calibri"/>
                          <a:cs typeface="Times New Roman"/>
                        </a:rPr>
                        <a:t>(в случае, если интересы ребёнка представляет опекун или другой законный представитель):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6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постановление об опеке, удостоверение опекуна, нотариально заверенная доверенность и т.д.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6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4. Копияпредыдущегозаключения психолого-медико-педагогической комиссии</a:t>
                      </a: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 (если ребёнок ранее проходил обследование на ПМПК).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6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5. Копия справки МСЭ </a:t>
                      </a:r>
                      <a:r>
                        <a:rPr lang="ru-RU" sz="1100" i="1">
                          <a:latin typeface="Times New Roman"/>
                          <a:ea typeface="Calibri"/>
                          <a:cs typeface="Times New Roman"/>
                        </a:rPr>
                        <a:t>(при наличии инвалидности у ребёнка).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6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6. Копия ИПРА </a:t>
                      </a:r>
                      <a:r>
                        <a:rPr lang="ru-RU" sz="1100" i="1" dirty="0">
                          <a:latin typeface="Times New Roman"/>
                          <a:ea typeface="Calibri"/>
                          <a:cs typeface="Times New Roman"/>
                        </a:rPr>
                        <a:t>(при наличии инвалидности у ребёнка).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714580" y="6858013"/>
            <a:ext cx="8501122" cy="32932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ТПМПК № 1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(руководитель Попова Ирина Константиновна),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 Адрес: г. Якутск, ул. 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Сергеляхская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10/2 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Студгородок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Проезд: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авт.№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17,18,100 до остановки с/к  «Триумф» (со стороны ул.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Ойунского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или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авт.№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5,41,35 до остановки «КФЕН» (со стороны ул. Кулаковского).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Телефон для справок: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31-65-01.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Приём документов на запись строго в указанное время: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Понедельник: 09:00–12:00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Четверг: 14:00–17:00</a:t>
            </a:r>
            <a:r>
              <a:rPr lang="ru-RU" b="1" dirty="0" smtClean="0"/>
              <a:t>           Запись по телефону не производится!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2088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Рисунок 21" descr="C:\Users\user\Desktop\Куар код ЦПМСС 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287800" y="357154"/>
            <a:ext cx="1775790" cy="2053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501190" y="8643962"/>
            <a:ext cx="1313972" cy="1202285"/>
          </a:xfrm>
          <a:prstGeom prst="rect">
            <a:avLst/>
          </a:prstGeom>
        </p:spPr>
      </p:pic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2643142" y="6286508"/>
            <a:ext cx="7715304" cy="400110"/>
          </a:xfrm>
          <a:prstGeom prst="rect">
            <a:avLst/>
          </a:prstGeom>
          <a:solidFill>
            <a:srgbClr val="FBFBFB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Запись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будущих первоклассников на ПМПК по адресу: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999420" y="537146"/>
            <a:ext cx="1771546" cy="178044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-1212123" y="3489435"/>
            <a:ext cx="1771546" cy="178044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94592" y="9258300"/>
            <a:ext cx="1771546" cy="178044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7647323" y="0"/>
            <a:ext cx="1771546" cy="178044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439392" y="9258300"/>
            <a:ext cx="1771546" cy="178044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3666340" y="537146"/>
            <a:ext cx="1771546" cy="1780448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3000332" y="357154"/>
            <a:ext cx="14716228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spcBef>
                <a:spcPct val="0"/>
              </a:spcBef>
            </a:pPr>
            <a:r>
              <a:rPr lang="ru-RU" sz="3600" dirty="0" smtClean="0">
                <a:solidFill>
                  <a:srgbClr val="202F5A"/>
                </a:solidFill>
                <a:latin typeface="Times New Roman" pitchFamily="18" charset="0"/>
                <a:cs typeface="Times New Roman" pitchFamily="18" charset="0"/>
              </a:rPr>
              <a:t>Как выбрать образовательный маршрут для ребенка  с ОВЗ</a:t>
            </a:r>
            <a:endParaRPr lang="en-US" sz="3600" dirty="0">
              <a:solidFill>
                <a:srgbClr val="202F5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71440" y="285716"/>
            <a:ext cx="1313431" cy="3071834"/>
          </a:xfrm>
          <a:prstGeom prst="rect">
            <a:avLst/>
          </a:prstGeom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00" y="1071533"/>
            <a:ext cx="13716096" cy="918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Рисунок 1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3422" y="285716"/>
            <a:ext cx="1857452" cy="178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-135896" y="4593616"/>
            <a:ext cx="1771546" cy="178044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135200" y="-357859"/>
            <a:ext cx="1771546" cy="178044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6516454" y="3789000"/>
            <a:ext cx="1771546" cy="1780448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1605259" y="428592"/>
            <a:ext cx="11396393" cy="1643074"/>
            <a:chOff x="0" y="-2264618"/>
            <a:chExt cx="34210001" cy="5820192"/>
          </a:xfrm>
        </p:grpSpPr>
        <p:sp>
          <p:nvSpPr>
            <p:cNvPr id="9" name="TextBox 9"/>
            <p:cNvSpPr txBox="1"/>
            <p:nvPr/>
          </p:nvSpPr>
          <p:spPr>
            <a:xfrm>
              <a:off x="336087" y="-2264618"/>
              <a:ext cx="16618567" cy="167567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ts val="9799"/>
                </a:lnSpc>
                <a:spcBef>
                  <a:spcPct val="0"/>
                </a:spcBef>
              </a:pPr>
              <a:r>
                <a:rPr lang="ru-RU" sz="4800" dirty="0" smtClean="0">
                  <a:solidFill>
                    <a:srgbClr val="202F5A"/>
                  </a:solidFill>
                  <a:latin typeface="Times New Roman" pitchFamily="18" charset="0"/>
                  <a:cs typeface="Times New Roman" pitchFamily="18" charset="0"/>
                </a:rPr>
                <a:t>Какой Вы родитель?</a:t>
              </a:r>
              <a:endParaRPr lang="en-US" sz="4800" u="none" dirty="0">
                <a:solidFill>
                  <a:srgbClr val="202F5A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2853929"/>
              <a:ext cx="8919584" cy="7016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4480"/>
                </a:lnSpc>
                <a:spcBef>
                  <a:spcPct val="0"/>
                </a:spcBef>
              </a:pPr>
              <a:endParaRPr lang="en-US" sz="3200" u="none" dirty="0">
                <a:solidFill>
                  <a:srgbClr val="202F5A"/>
                </a:solidFill>
                <a:latin typeface="Anton Bold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25290417" y="-1788365"/>
              <a:ext cx="8919584" cy="6979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480"/>
                </a:lnSpc>
                <a:spcBef>
                  <a:spcPct val="0"/>
                </a:spcBef>
              </a:pPr>
              <a:endParaRPr lang="en-US" sz="3200" u="none" dirty="0">
                <a:solidFill>
                  <a:srgbClr val="202F5A"/>
                </a:solidFill>
                <a:latin typeface="Anton Bold"/>
              </a:endParaRPr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6430676" y="0"/>
            <a:ext cx="1643823" cy="1528756"/>
          </a:xfrm>
          <a:prstGeom prst="rect">
            <a:avLst/>
          </a:prstGeom>
        </p:spPr>
      </p:pic>
      <p:sp>
        <p:nvSpPr>
          <p:cNvPr id="18" name="TextBox 11"/>
          <p:cNvSpPr txBox="1"/>
          <p:nvPr/>
        </p:nvSpPr>
        <p:spPr>
          <a:xfrm>
            <a:off x="1605259" y="6195865"/>
            <a:ext cx="6689688" cy="3824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220"/>
              </a:lnSpc>
              <a:spcBef>
                <a:spcPct val="0"/>
              </a:spcBef>
            </a:pPr>
            <a:endParaRPr lang="en-US" sz="2300" u="none" dirty="0">
              <a:solidFill>
                <a:srgbClr val="202F5A"/>
              </a:solidFill>
              <a:latin typeface="Rubik"/>
            </a:endParaRPr>
          </a:p>
        </p:txBody>
      </p:sp>
      <p:pic>
        <p:nvPicPr>
          <p:cNvPr id="19" name="Рисунок 18" descr="-3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" t="-1418" r="3714"/>
          <a:stretch/>
        </p:blipFill>
        <p:spPr bwMode="auto">
          <a:xfrm>
            <a:off x="1142944" y="1500162"/>
            <a:ext cx="7358114" cy="8215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122169" y="1123121"/>
            <a:ext cx="1771546" cy="1780448"/>
          </a:xfrm>
          <a:prstGeom prst="rect">
            <a:avLst/>
          </a:prstGeom>
        </p:spPr>
      </p:pic>
      <p:sp>
        <p:nvSpPr>
          <p:cNvPr id="37" name="Прямоугольник 36"/>
          <p:cNvSpPr/>
          <p:nvPr/>
        </p:nvSpPr>
        <p:spPr>
          <a:xfrm>
            <a:off x="8858248" y="1142972"/>
            <a:ext cx="9144000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Что вы выбрали, расшифровываем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Вы правильный родитель. Или очень стремитесь быть правильным во всём, что касается вашего ребенка.</a:t>
            </a:r>
          </a:p>
          <a:p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2. Энергичный родитель. Хотите всё успеть. Часто делаете несколько дел одновременно, и у вас это неплохо получается.</a:t>
            </a:r>
          </a:p>
          <a:p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3. Не хотите выставлять эмоции и чувства напоказ. Редко говорите о любви к ребенку.</a:t>
            </a:r>
          </a:p>
          <a:p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4. Вы добрый и позитивный родитель. С вами всегда приятно иметь дело.</a:t>
            </a:r>
          </a:p>
          <a:p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5. Непредсказуемый родитель. У вас много хлопот, много идей и мыслей, которые вы стараетесь воплотить внутри семьи. Но с вами точно не скучно.</a:t>
            </a:r>
          </a:p>
          <a:p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6. Весёлый родитель. Позитив, юмор, оптимистичный взгляд - это про вас.</a:t>
            </a:r>
          </a:p>
          <a:p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7. Скромный родитель. Много раз подумаете, прежде чем примите какое-то решение по отношению к ребенку.</a:t>
            </a:r>
          </a:p>
          <a:p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8. Любящий родитель. Окружаете детей заботой, теплом и любовью.</a:t>
            </a:r>
          </a:p>
          <a:p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9. Мудрый родитель. Много читали и многое знаете о воспитании и развитии ребенка. Часто гордитесь собой и своим ребенком.</a:t>
            </a:r>
            <a:endParaRPr lang="ru-RU" sz="24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1389</Words>
  <Application>Microsoft Office PowerPoint</Application>
  <PresentationFormat>Произвольный</PresentationFormat>
  <Paragraphs>149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6" baseType="lpstr">
      <vt:lpstr>Anton Bold</vt:lpstr>
      <vt:lpstr>Rubik</vt:lpstr>
      <vt:lpstr>Times New Roman</vt:lpstr>
      <vt:lpstr>Arial</vt:lpstr>
      <vt:lpstr>Symbol</vt:lpstr>
      <vt:lpstr>Century Schoolbook</vt:lpstr>
      <vt:lpstr>Calibri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Copia de Animated Mind Maps for Class Pink and Blue Cute Education Presention</dc:title>
  <dc:creator>user</dc:creator>
  <cp:lastModifiedBy>PC6</cp:lastModifiedBy>
  <cp:revision>26</cp:revision>
  <dcterms:created xsi:type="dcterms:W3CDTF">2006-08-16T00:00:00Z</dcterms:created>
  <dcterms:modified xsi:type="dcterms:W3CDTF">2026-02-25T05:45:44Z</dcterms:modified>
  <dc:identifier>DAFcyCt0fS0</dc:identifier>
</cp:coreProperties>
</file>