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56" r:id="rId2"/>
    <p:sldId id="258" r:id="rId3"/>
    <p:sldId id="271" r:id="rId4"/>
    <p:sldId id="260" r:id="rId5"/>
    <p:sldId id="280" r:id="rId6"/>
    <p:sldId id="281" r:id="rId7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035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538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2088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407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5676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52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103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32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93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76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1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12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457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53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6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2/26/2026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76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5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1168910"/>
            <a:ext cx="8593282" cy="2774373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приема </a:t>
            </a:r>
            <a:b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1 классы </a:t>
            </a:r>
            <a:b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 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2026-202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7</a:t>
            </a:r>
            <a:r>
              <a:rPr lang="en-US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учебный год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9448800" cy="758535"/>
          </a:xfrm>
        </p:spPr>
        <p:txBody>
          <a:bodyPr/>
          <a:lstStyle/>
          <a:p>
            <a:r>
              <a:rPr lang="ru-RU" dirty="0"/>
              <a:t>     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95" y="453241"/>
            <a:ext cx="1580196" cy="158019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5288" y="6488668"/>
            <a:ext cx="20148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Якутск,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9170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4078" y="1893118"/>
            <a:ext cx="10973577" cy="414260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algn="just">
              <a:lnSpc>
                <a:spcPct val="115000"/>
              </a:lnSpc>
              <a:tabLst>
                <a:tab pos="630555" algn="l"/>
              </a:tabLst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Первый этап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—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1 апреля по 30 июня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2026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Предназначен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детей, имеющих внеочередное, первоочередное или преимущественное право зачисления в школы, а также для детей, проживающих на закрепленной за школой территории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городского округа «город Якутск.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tabLst>
                <a:tab pos="630555" algn="l"/>
              </a:tabLst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Второй этап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—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6 июля до момента заполнения свободных мест, но не позднее 5 сентября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2026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Предназначен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детей, не проживающих на закрепленной за школой территории и не имеющих регистрацию в г.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Якутске, т.е.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подать заявление в любую школу, на свободные места.</a:t>
            </a: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Госуслугах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форма записи в 1 класс для граждан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откроется 20 марта 2026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года (заранее родители могут подготовить черновик заявления). 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5876" y="452603"/>
            <a:ext cx="7710054" cy="697603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приема детей в 1 класс на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2026-2027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год</a:t>
            </a:r>
            <a:endParaRPr lang="ru-RU" sz="2200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78" y="336892"/>
            <a:ext cx="1428571" cy="1428571"/>
          </a:xfrm>
        </p:spPr>
      </p:pic>
    </p:spTree>
    <p:extLst>
      <p:ext uri="{BB962C8B-B14F-4D97-AF65-F5344CB8AC3E}">
        <p14:creationId xmlns:p14="http://schemas.microsoft.com/office/powerpoint/2010/main" val="826009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4142" y="593587"/>
            <a:ext cx="8053431" cy="847413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Очередность приема льготников </a:t>
            </a:r>
            <a:b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приему детей в первые классы на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2026-2027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год</a:t>
            </a:r>
            <a:endParaRPr lang="ru-RU" sz="2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558" y="303009"/>
            <a:ext cx="1428571" cy="1428571"/>
          </a:xfrm>
          <a:prstGeom prst="rect">
            <a:avLst/>
          </a:prstGeom>
        </p:spPr>
      </p:pic>
      <p:sp>
        <p:nvSpPr>
          <p:cNvPr id="14" name="Скругленный прямоугольник 13"/>
          <p:cNvSpPr/>
          <p:nvPr/>
        </p:nvSpPr>
        <p:spPr>
          <a:xfrm>
            <a:off x="532922" y="2240734"/>
            <a:ext cx="7260260" cy="3807341"/>
          </a:xfrm>
          <a:prstGeom prst="roundRect">
            <a:avLst>
              <a:gd name="adj" fmla="val 8711"/>
            </a:avLst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в первую </a:t>
            </a: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очередь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мобилизованных и военнослужащих, проходящих военную службу по контракту,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 сотрудников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полиции (ч.6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46 Федерального закона от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07.02.2011 № 3-ФЗ);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 сотрудников органов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внутренних дел;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сотрудников органов уголовно-исполнительной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системы,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противопожарной службы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госпожнадзора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таможенных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(в </a:t>
            </a:r>
            <a:r>
              <a:rPr lang="ru-RU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3 Федерального закона от 30.12.2012 №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283-ФЗ).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228763" y="2561923"/>
            <a:ext cx="3741563" cy="3486152"/>
          </a:xfrm>
          <a:prstGeom prst="round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с преимущественным правом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братья и сестры учеников, которые уже обучаются в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школе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– в том числе усыновленные и удочеренные дети, находящиеся под опекой или попечительством в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семье.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12563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3203863" y="2813310"/>
            <a:ext cx="8811492" cy="3597881"/>
          </a:xfrm>
          <a:prstGeom prst="roundRect">
            <a:avLst>
              <a:gd name="adj" fmla="val 22518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о регистрации ребенка по месту жительства или по месту пребывания на закрепленной территории или справку о приеме документов для оформления регистрации по месту жительства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2"/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документа, подтверждающего отсутствие противопоказаний по состоянию здоровья ребенка; (Психолого-педагогическое представление на воспитанника, выписка из медицинской карты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2"/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на обработку персональных данных по форме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44" y="254757"/>
            <a:ext cx="1428571" cy="1428571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306782" y="444567"/>
            <a:ext cx="6740240" cy="849548"/>
          </a:xfrm>
          <a:prstGeom prst="roundRect">
            <a:avLst>
              <a:gd name="adj" fmla="val 25269"/>
            </a:avLst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зачислении ребенка в возрасте до 6,6 или старше 8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29826" y="1592092"/>
            <a:ext cx="8157538" cy="9232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ФЗ № 273 Управление образования вправе разрешить приём детей в школу в более раннем или более позднем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возрасте: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7089" y="3665758"/>
            <a:ext cx="3534252" cy="14443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0" fontAlgn="base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None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Обращаться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отдел общего образования (ул. Лермонтова, 79,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101) для подачи заявления. 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0" fontAlgn="base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None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Вместе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заявлением родители предоставляют документы:</a:t>
            </a:r>
          </a:p>
        </p:txBody>
      </p:sp>
    </p:spTree>
    <p:extLst>
      <p:ext uri="{BB962C8B-B14F-4D97-AF65-F5344CB8AC3E}">
        <p14:creationId xmlns:p14="http://schemas.microsoft.com/office/powerpoint/2010/main" val="777102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97" y="349886"/>
            <a:ext cx="1428571" cy="1428571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1215915" y="1901537"/>
            <a:ext cx="10380728" cy="3096490"/>
          </a:xfrm>
          <a:prstGeom prst="roundRect">
            <a:avLst>
              <a:gd name="adj" fmla="val 26903"/>
            </a:avLst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о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бязательное прохождение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тестирования на знание русского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языка;</a:t>
            </a:r>
          </a:p>
          <a:p>
            <a:pPr marL="285750" indent="-285750" algn="just"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подтверждение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законности пребывания в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РФ</a:t>
            </a:r>
          </a:p>
          <a:p>
            <a:pPr algn="just"/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(без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успешной сдачи теста, подтверждающего способность осваивать общеобразовательную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программу на русском языке,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зачисление в школу не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производится)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810651" y="785522"/>
            <a:ext cx="6447649" cy="557297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иностранных граждан 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16012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97" y="349886"/>
            <a:ext cx="1428571" cy="142857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2780" y="2760517"/>
            <a:ext cx="6326139" cy="66848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0249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2870</TotalTime>
  <Words>279</Words>
  <Application>Microsoft Office PowerPoint</Application>
  <PresentationFormat>Широкоэкранный</PresentationFormat>
  <Paragraphs>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Организация приема  в 1 классы  на 2026-2027 учебный год</vt:lpstr>
      <vt:lpstr>Этапы приема детей в 1 класс на 2026-2027 учебный год</vt:lpstr>
      <vt:lpstr>Очередность приема льготников  по приему детей в первые классы на 2026-2027 учебный год</vt:lpstr>
      <vt:lpstr>Презентация PowerPoint</vt:lpstr>
      <vt:lpstr>Прием детей иностранных граждан  в 1 класс 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совещание в режиме ВКС  по приему в 1 классы на 2022-2023 учебный год</dc:title>
  <dc:creator>Мария Р. Суздалова</dc:creator>
  <cp:lastModifiedBy>PC6</cp:lastModifiedBy>
  <cp:revision>219</cp:revision>
  <cp:lastPrinted>2026-02-26T05:05:35Z</cp:lastPrinted>
  <dcterms:created xsi:type="dcterms:W3CDTF">2023-03-21T00:10:16Z</dcterms:created>
  <dcterms:modified xsi:type="dcterms:W3CDTF">2026-02-26T09:25:24Z</dcterms:modified>
</cp:coreProperties>
</file>