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6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2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5B98"/>
    <a:srgbClr val="2F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1B43DC-481D-4583-A4EE-E69092400463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52911-9823-45DA-B725-9F27AA2BA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340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52911-9823-45DA-B725-9F27AA2BA3E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176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edu.e-yakutia.ru/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Административный регламент по предоставлению муниципальной услуги «Постановка на учет и направление детей в образовательные учреждения, реализующие образовательные программы дошкольного образования» </a:t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новой редакции 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755576" y="378904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</a:pPr>
            <a:r>
              <a:rPr lang="ru-RU" sz="1600" dirty="0" smtClean="0">
                <a:solidFill>
                  <a:srgbClr val="2F6B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Постановления  Окружной администрации г.Якутска от 24.01.2022 г. №6п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2F6BB3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23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792088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Как правильно выбрать дошкольную </a:t>
            </a:r>
            <a:r>
              <a:rPr lang="ru-RU" sz="2000" dirty="0" smtClean="0">
                <a:solidFill>
                  <a:srgbClr val="FF0000"/>
                </a:solidFill>
              </a:rPr>
              <a:t>организацию? 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*</a:t>
            </a:r>
            <a:r>
              <a:rPr lang="ru-RU" sz="2000" i="1" dirty="0" smtClean="0">
                <a:solidFill>
                  <a:srgbClr val="2F6BB3"/>
                </a:solidFill>
              </a:rPr>
              <a:t>информация с </a:t>
            </a:r>
            <a:r>
              <a:rPr lang="ru-RU" sz="2000" i="1" dirty="0" err="1" smtClean="0">
                <a:solidFill>
                  <a:srgbClr val="2F6BB3"/>
                </a:solidFill>
              </a:rPr>
              <a:t>госуслуг</a:t>
            </a:r>
            <a:r>
              <a:rPr lang="ru-RU" sz="2000" i="1" dirty="0" smtClean="0">
                <a:solidFill>
                  <a:srgbClr val="2F6BB3"/>
                </a:solidFill>
              </a:rPr>
              <a:t> для  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544" y="1844824"/>
            <a:ext cx="8003232" cy="460851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solidFill>
                  <a:srgbClr val="2F6BB3"/>
                </a:solidFill>
              </a:rPr>
              <a:t>Найдите </a:t>
            </a:r>
            <a:r>
              <a:rPr lang="ru-RU" dirty="0">
                <a:solidFill>
                  <a:srgbClr val="2F6BB3"/>
                </a:solidFill>
              </a:rPr>
              <a:t>дошкольные организации рядом с домом. Дошкольные организации предоставляют по месту жительства ребёнка. Это можно подтвердить свидетельством о регистрации, договором найма или купли-продажи жилого помещения.</a:t>
            </a:r>
          </a:p>
          <a:p>
            <a:pPr algn="just"/>
            <a:r>
              <a:rPr lang="ru-RU" dirty="0">
                <a:solidFill>
                  <a:srgbClr val="2F6BB3"/>
                </a:solidFill>
              </a:rPr>
              <a:t>Выберите дошкольные организации, где есть группы подходящей направленности, например, компенсирующие или оздоровительные.</a:t>
            </a:r>
          </a:p>
          <a:p>
            <a:pPr algn="just"/>
            <a:r>
              <a:rPr lang="ru-RU" dirty="0">
                <a:solidFill>
                  <a:srgbClr val="2F6BB3"/>
                </a:solidFill>
              </a:rPr>
              <a:t>Проверьте, что в выбранные дошкольные организации берут детей с нужного вам возраста. Не во всех дошкольных организациях есть ясельные группы.</a:t>
            </a:r>
          </a:p>
          <a:p>
            <a:pPr algn="just"/>
            <a:r>
              <a:rPr lang="ru-RU" dirty="0">
                <a:solidFill>
                  <a:srgbClr val="2F6BB3"/>
                </a:solidFill>
              </a:rPr>
              <a:t>Проверьте, что вам подходит режим работы дошкольной организации.</a:t>
            </a:r>
          </a:p>
          <a:p>
            <a:pPr algn="just"/>
            <a:r>
              <a:rPr lang="ru-RU" dirty="0">
                <a:solidFill>
                  <a:srgbClr val="2F6BB3"/>
                </a:solidFill>
              </a:rPr>
              <a:t>Узнайте больше о выбранных дошкольных организациях — на сайтах, в местном органе управления образованием</a:t>
            </a:r>
            <a:r>
              <a:rPr lang="ru-RU" dirty="0" smtClean="0">
                <a:solidFill>
                  <a:srgbClr val="2F6BB3"/>
                </a:solidFill>
              </a:rPr>
              <a:t>.</a:t>
            </a:r>
          </a:p>
          <a:p>
            <a:pPr algn="just"/>
            <a:r>
              <a:rPr lang="ru-RU" dirty="0">
                <a:solidFill>
                  <a:srgbClr val="2F6BB3"/>
                </a:solidFill>
              </a:rPr>
              <a:t>Расставьте выбранные дошкольные организации в порядке приоритета. Можно выбрать несколько. Максимальное количество зависит от того, где вы живёте.</a:t>
            </a:r>
          </a:p>
          <a:p>
            <a:pPr algn="just"/>
            <a:r>
              <a:rPr lang="ru-RU" dirty="0">
                <a:solidFill>
                  <a:srgbClr val="2F6BB3"/>
                </a:solidFill>
              </a:rPr>
              <a:t>Поставьте первой в списке дошкольную организацию, которая больше всего вам подходит. Если у вас уже есть ребенок, который получает дошкольное образование, выберите в качестве приоритетной дошкольную организацию, который он посещает</a:t>
            </a:r>
            <a:r>
              <a:rPr lang="ru-RU" dirty="0" smtClean="0">
                <a:solidFill>
                  <a:srgbClr val="2F6BB3"/>
                </a:solidFill>
              </a:rPr>
              <a:t>.</a:t>
            </a:r>
            <a:endParaRPr lang="ru-RU" dirty="0">
              <a:solidFill>
                <a:srgbClr val="2F6BB3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45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2F6BB3"/>
                </a:solidFill>
              </a:rPr>
              <a:t>Как происходит автоматическое распределение мест? </a:t>
            </a:r>
            <a:br>
              <a:rPr lang="ru-RU" sz="2000" b="1" dirty="0" smtClean="0">
                <a:solidFill>
                  <a:srgbClr val="2F6BB3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Регламент п. 2.3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sz="half" idx="1"/>
          </p:nvPr>
        </p:nvSpPr>
        <p:spPr>
          <a:xfrm>
            <a:off x="395536" y="1268760"/>
            <a:ext cx="8352928" cy="485313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dirty="0" smtClean="0">
                <a:solidFill>
                  <a:srgbClr val="2F6BB3"/>
                </a:solidFill>
              </a:rPr>
              <a:t>Направление </a:t>
            </a:r>
            <a:r>
              <a:rPr lang="ru-RU" sz="1400" dirty="0">
                <a:solidFill>
                  <a:srgbClr val="2F6BB3"/>
                </a:solidFill>
              </a:rPr>
              <a:t>(комплектование) в ДОУ осуществляется </a:t>
            </a:r>
            <a:r>
              <a:rPr lang="ru-RU" sz="1400" dirty="0" smtClean="0">
                <a:solidFill>
                  <a:srgbClr val="2F6BB3"/>
                </a:solidFill>
              </a:rPr>
              <a:t>Управлением образования </a:t>
            </a:r>
            <a:r>
              <a:rPr lang="ru-RU" sz="1400" dirty="0">
                <a:solidFill>
                  <a:srgbClr val="2F6BB3"/>
                </a:solidFill>
              </a:rPr>
              <a:t>в автоматическом режиме посредством АИС «Е-Услуги. Образование». На основании Заявлений Заявителей формируется единый электронный реестр Заявлений по каждому ДОУ по учебным годам с учетом следующих данных:</a:t>
            </a:r>
          </a:p>
          <a:p>
            <a:pPr algn="just">
              <a:buFontTx/>
              <a:buChar char="-"/>
            </a:pPr>
            <a:r>
              <a:rPr lang="ru-RU" sz="1400" dirty="0" smtClean="0">
                <a:solidFill>
                  <a:srgbClr val="2F6BB3"/>
                </a:solidFill>
              </a:rPr>
              <a:t>даты </a:t>
            </a:r>
            <a:r>
              <a:rPr lang="ru-RU" sz="1400" dirty="0">
                <a:solidFill>
                  <a:srgbClr val="2F6BB3"/>
                </a:solidFill>
              </a:rPr>
              <a:t>желаемого поступления ребенка в ДОУ, заявленной на начало учебного года (1 сентября желаемого года поступления</a:t>
            </a:r>
            <a:r>
              <a:rPr lang="ru-RU" sz="1400" dirty="0" smtClean="0">
                <a:solidFill>
                  <a:srgbClr val="2F6BB3"/>
                </a:solidFill>
              </a:rPr>
              <a:t>);</a:t>
            </a:r>
          </a:p>
          <a:p>
            <a:pPr algn="just">
              <a:buFontTx/>
              <a:buChar char="-"/>
            </a:pPr>
            <a:r>
              <a:rPr lang="ru-RU" sz="1400" dirty="0" smtClean="0">
                <a:solidFill>
                  <a:srgbClr val="2F6BB3"/>
                </a:solidFill>
              </a:rPr>
              <a:t>возрастных </a:t>
            </a:r>
            <a:r>
              <a:rPr lang="ru-RU" sz="1400" dirty="0">
                <a:solidFill>
                  <a:srgbClr val="2F6BB3"/>
                </a:solidFill>
              </a:rPr>
              <a:t>категорий детей и возрастных групп на начало учебного года (для детей от 6 (шести) до 7 (семи) лет, от 5 (пяти) до 6 (шести) лет, от 4 (четырех) до 5 (пяти) лет, от 3 (трех)  до 4 (четырех) лет, от 2 (двух)  до 3 (трех)  лет, от 1,5 (полутора) до 3 (трех)  лет и другие</a:t>
            </a:r>
            <a:r>
              <a:rPr lang="ru-RU" sz="1400" dirty="0" smtClean="0">
                <a:solidFill>
                  <a:srgbClr val="2F6BB3"/>
                </a:solidFill>
              </a:rPr>
              <a:t>);</a:t>
            </a:r>
          </a:p>
          <a:p>
            <a:pPr algn="just">
              <a:buFontTx/>
              <a:buChar char="-"/>
            </a:pPr>
            <a:r>
              <a:rPr lang="ru-RU" sz="1400" dirty="0" smtClean="0">
                <a:solidFill>
                  <a:srgbClr val="2F6BB3"/>
                </a:solidFill>
              </a:rPr>
              <a:t>даты </a:t>
            </a:r>
            <a:r>
              <a:rPr lang="ru-RU" sz="1400" dirty="0">
                <a:solidFill>
                  <a:srgbClr val="2F6BB3"/>
                </a:solidFill>
              </a:rPr>
              <a:t>постановки на учет ребенка для поступления в ДОУ</a:t>
            </a:r>
            <a:r>
              <a:rPr lang="ru-RU" sz="1400" dirty="0" smtClean="0">
                <a:solidFill>
                  <a:srgbClr val="2F6BB3"/>
                </a:solidFill>
              </a:rPr>
              <a:t>;</a:t>
            </a:r>
          </a:p>
          <a:p>
            <a:pPr algn="just">
              <a:buFontTx/>
              <a:buChar char="-"/>
            </a:pPr>
            <a:r>
              <a:rPr lang="ru-RU" sz="1400" dirty="0" smtClean="0">
                <a:solidFill>
                  <a:srgbClr val="2F6BB3"/>
                </a:solidFill>
              </a:rPr>
              <a:t>наличие </a:t>
            </a:r>
            <a:r>
              <a:rPr lang="ru-RU" sz="1400" dirty="0">
                <a:solidFill>
                  <a:srgbClr val="2F6BB3"/>
                </a:solidFill>
              </a:rPr>
              <a:t>льготы для получения Муниципальной услуги</a:t>
            </a:r>
            <a:r>
              <a:rPr lang="ru-RU" sz="1400" dirty="0" smtClean="0">
                <a:solidFill>
                  <a:srgbClr val="2F6BB3"/>
                </a:solidFill>
              </a:rPr>
              <a:t>;</a:t>
            </a:r>
          </a:p>
          <a:p>
            <a:pPr algn="just">
              <a:buFontTx/>
              <a:buChar char="-"/>
            </a:pPr>
            <a:r>
              <a:rPr lang="ru-RU" sz="1400" dirty="0" smtClean="0">
                <a:solidFill>
                  <a:srgbClr val="2F6BB3"/>
                </a:solidFill>
              </a:rPr>
              <a:t>наличие </a:t>
            </a:r>
            <a:r>
              <a:rPr lang="ru-RU" sz="1400" dirty="0">
                <a:solidFill>
                  <a:srgbClr val="2F6BB3"/>
                </a:solidFill>
              </a:rPr>
              <a:t>свободных мест в ДОУ для каждой возрастной категории детей в соответствующей возрастной </a:t>
            </a:r>
            <a:r>
              <a:rPr lang="ru-RU" sz="1400" dirty="0" smtClean="0">
                <a:solidFill>
                  <a:srgbClr val="2F6BB3"/>
                </a:solidFill>
              </a:rPr>
              <a:t>группе;</a:t>
            </a:r>
          </a:p>
          <a:p>
            <a:pPr algn="just">
              <a:buFontTx/>
              <a:buChar char="-"/>
            </a:pPr>
            <a:r>
              <a:rPr lang="ru-RU" sz="1400" dirty="0" smtClean="0">
                <a:solidFill>
                  <a:srgbClr val="2F6BB3"/>
                </a:solidFill>
              </a:rPr>
              <a:t>регистрации </a:t>
            </a:r>
            <a:r>
              <a:rPr lang="ru-RU" sz="1400" dirty="0">
                <a:solidFill>
                  <a:srgbClr val="2F6BB3"/>
                </a:solidFill>
              </a:rPr>
              <a:t>по месту жительства на территории, закрепленного за ДОУ городского округа «город Якутск</a:t>
            </a:r>
            <a:r>
              <a:rPr lang="ru-RU" sz="1400" dirty="0" smtClean="0">
                <a:solidFill>
                  <a:srgbClr val="2F6BB3"/>
                </a:solidFill>
              </a:rPr>
              <a:t>»;</a:t>
            </a:r>
          </a:p>
          <a:p>
            <a:pPr algn="just">
              <a:buFontTx/>
              <a:buChar char="-"/>
            </a:pPr>
            <a:r>
              <a:rPr lang="ru-RU" sz="1400" dirty="0" smtClean="0">
                <a:solidFill>
                  <a:srgbClr val="2F6BB3"/>
                </a:solidFill>
              </a:rPr>
              <a:t>при </a:t>
            </a:r>
            <a:r>
              <a:rPr lang="ru-RU" sz="1400" dirty="0">
                <a:solidFill>
                  <a:srgbClr val="2F6BB3"/>
                </a:solidFill>
              </a:rPr>
              <a:t>комплектовании ДОУ соблюдается следующая норма: количество мест в учреждении, предоставленных для льготных категорий детей, не может превышать количество мест, предоставленных для детей не льготных </a:t>
            </a:r>
            <a:r>
              <a:rPr lang="ru-RU" sz="1400" dirty="0" smtClean="0">
                <a:solidFill>
                  <a:srgbClr val="2F6BB3"/>
                </a:solidFill>
              </a:rPr>
              <a:t>категорий;</a:t>
            </a:r>
          </a:p>
          <a:p>
            <a:pPr algn="just">
              <a:buFontTx/>
              <a:buChar char="-"/>
            </a:pPr>
            <a:r>
              <a:rPr lang="ru-RU" sz="1400" dirty="0" smtClean="0">
                <a:solidFill>
                  <a:srgbClr val="2F6BB3"/>
                </a:solidFill>
              </a:rPr>
              <a:t>заявитель </a:t>
            </a:r>
            <a:r>
              <a:rPr lang="ru-RU" sz="1400" dirty="0">
                <a:solidFill>
                  <a:srgbClr val="2F6BB3"/>
                </a:solidFill>
              </a:rPr>
              <a:t>уведомляется о направлении ребенка в ДОУ в течение 1 (одного) рабочего дня после проведения Автоматического комплектования. Направление в ДОУ действительно в течение 30 (Тридцати) календарных дней с даты </a:t>
            </a:r>
            <a:r>
              <a:rPr lang="ru-RU" sz="1400" dirty="0" smtClean="0">
                <a:solidFill>
                  <a:srgbClr val="2F6BB3"/>
                </a:solidFill>
              </a:rPr>
              <a:t>получения уведомления;</a:t>
            </a:r>
          </a:p>
          <a:p>
            <a:pPr algn="just">
              <a:buFontTx/>
              <a:buChar char="-"/>
            </a:pPr>
            <a:r>
              <a:rPr lang="ru-RU" sz="1400" dirty="0" smtClean="0">
                <a:solidFill>
                  <a:srgbClr val="2F6BB3"/>
                </a:solidFill>
              </a:rPr>
              <a:t>уведомление </a:t>
            </a:r>
            <a:r>
              <a:rPr lang="ru-RU" sz="1400" dirty="0">
                <a:solidFill>
                  <a:srgbClr val="2F6BB3"/>
                </a:solidFill>
              </a:rPr>
              <a:t>об изменении статуса Заявления направляется Заявителю в Личный кабинет на ЕПГУ или РПГУ (в зависимости от способа обращения).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140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Действия заявителя после проведения автоматического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 распределения мест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988840"/>
            <a:ext cx="8219256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285B98"/>
                </a:solidFill>
              </a:rPr>
              <a:t>Результатом проведения автоматического комплектования </a:t>
            </a:r>
            <a:r>
              <a:rPr lang="ru-RU" dirty="0">
                <a:solidFill>
                  <a:srgbClr val="285B98"/>
                </a:solidFill>
              </a:rPr>
              <a:t>является </a:t>
            </a:r>
            <a:r>
              <a:rPr lang="ru-RU" dirty="0" smtClean="0">
                <a:solidFill>
                  <a:srgbClr val="285B98"/>
                </a:solidFill>
              </a:rPr>
              <a:t>уведомление </a:t>
            </a:r>
            <a:r>
              <a:rPr lang="ru-RU" dirty="0">
                <a:solidFill>
                  <a:srgbClr val="285B98"/>
                </a:solidFill>
              </a:rPr>
              <a:t>заявителя о Направлении в ДОУ с предложением «согласиться» либо «отказаться» в течении 30 календарных дней с момента получения уведомления отображается в личном кабинете заявителя в ЕПГУ и/или РПГУ с присвоение статуса «Направлен».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57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76872"/>
            <a:ext cx="8648700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49006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Не пришло уведомление?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1560" y="1052736"/>
            <a:ext cx="8532440" cy="93610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285B98"/>
                </a:solidFill>
              </a:rPr>
              <a:t>Проверьте ваше заявление через портал образовательных услуг РС(Я) </a:t>
            </a:r>
            <a:r>
              <a:rPr lang="en-US" dirty="0" smtClean="0">
                <a:solidFill>
                  <a:srgbClr val="FF0000"/>
                </a:solidFill>
              </a:rPr>
              <a:t>edu.e-yakutia.ru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55576" y="2060848"/>
            <a:ext cx="7903353" cy="7920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rgbClr val="2F6BB3"/>
                </a:solidFill>
              </a:rPr>
              <a:t>В случае если ваш ребенок получил направление в ДОУ, статус </a:t>
            </a:r>
            <a:r>
              <a:rPr lang="ru-RU" sz="2000" dirty="0" smtClean="0"/>
              <a:t>изменится</a:t>
            </a:r>
            <a:endParaRPr lang="ru-RU" sz="2000" dirty="0"/>
          </a:p>
        </p:txBody>
      </p:sp>
      <p:sp>
        <p:nvSpPr>
          <p:cNvPr id="5" name="Овал 4"/>
          <p:cNvSpPr/>
          <p:nvPr/>
        </p:nvSpPr>
        <p:spPr>
          <a:xfrm>
            <a:off x="1475656" y="5301208"/>
            <a:ext cx="4176464" cy="1468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596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Действия заявителя в случае получения направления посредством автоматического распределения мест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55576" y="2348880"/>
            <a:ext cx="7931224" cy="3052936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285B98"/>
                </a:solidFill>
              </a:rPr>
              <a:t>Если ваш статус изменился на статус «</a:t>
            </a:r>
            <a:r>
              <a:rPr lang="ru-RU" b="1" dirty="0" smtClean="0">
                <a:solidFill>
                  <a:srgbClr val="285B98"/>
                </a:solidFill>
              </a:rPr>
              <a:t>Направлен</a:t>
            </a:r>
            <a:r>
              <a:rPr lang="ru-RU" dirty="0" smtClean="0">
                <a:solidFill>
                  <a:srgbClr val="285B98"/>
                </a:solidFill>
              </a:rPr>
              <a:t>» и вы </a:t>
            </a:r>
            <a:r>
              <a:rPr lang="ru-RU" b="1" dirty="0" smtClean="0">
                <a:solidFill>
                  <a:srgbClr val="285B98"/>
                </a:solidFill>
              </a:rPr>
              <a:t>согласны</a:t>
            </a:r>
            <a:r>
              <a:rPr lang="ru-RU" dirty="0" smtClean="0">
                <a:solidFill>
                  <a:srgbClr val="285B98"/>
                </a:solidFill>
              </a:rPr>
              <a:t> с этим направлением Вам необходимо:</a:t>
            </a:r>
          </a:p>
          <a:p>
            <a:pPr algn="just"/>
            <a:r>
              <a:rPr lang="ru-RU" dirty="0" smtClean="0">
                <a:solidFill>
                  <a:srgbClr val="285B98"/>
                </a:solidFill>
              </a:rPr>
              <a:t>в </a:t>
            </a:r>
            <a:r>
              <a:rPr lang="ru-RU" dirty="0">
                <a:solidFill>
                  <a:srgbClr val="285B98"/>
                </a:solidFill>
              </a:rPr>
              <a:t>срок, не превышающий 30 (тридцати) календарных дней </a:t>
            </a:r>
            <a:r>
              <a:rPr lang="ru-RU" dirty="0" smtClean="0">
                <a:solidFill>
                  <a:srgbClr val="285B98"/>
                </a:solidFill>
              </a:rPr>
              <a:t>обратиться в тот детский сад куда направлен ребенок. При себе иметь оригиналы </a:t>
            </a:r>
            <a:r>
              <a:rPr lang="ru-RU" dirty="0">
                <a:solidFill>
                  <a:srgbClr val="285B98"/>
                </a:solidFill>
              </a:rPr>
              <a:t>документов, подтверждающих право на внеочередное, первоочередное, преимущественное получение Муниципальной услуги, а так же </a:t>
            </a:r>
            <a:r>
              <a:rPr lang="ru-RU" dirty="0" smtClean="0">
                <a:solidFill>
                  <a:srgbClr val="285B98"/>
                </a:solidFill>
              </a:rPr>
              <a:t>с документы,  </a:t>
            </a:r>
            <a:r>
              <a:rPr lang="ru-RU" dirty="0">
                <a:solidFill>
                  <a:srgbClr val="285B98"/>
                </a:solidFill>
              </a:rPr>
              <a:t>подтверждающие проживание семьи по закрепленной за ДОУ </a:t>
            </a:r>
            <a:r>
              <a:rPr lang="ru-RU" dirty="0" smtClean="0">
                <a:solidFill>
                  <a:srgbClr val="285B98"/>
                </a:solidFill>
              </a:rPr>
              <a:t>территории.</a:t>
            </a:r>
            <a:endParaRPr lang="ru-RU" dirty="0">
              <a:solidFill>
                <a:srgbClr val="285B98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702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268760"/>
            <a:ext cx="4038600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285B98"/>
                </a:solidFill>
              </a:rPr>
              <a:t>В детском саду родители (законные представители) подтверждают оригиналами документов прописку и льготу, заполняют заявление о приеме ребенка в детский сад на новый учебный год. Заявление переводится в статус «Заявление о приеме поступило».</a:t>
            </a:r>
            <a:endParaRPr lang="ru-RU" dirty="0">
              <a:solidFill>
                <a:srgbClr val="285B98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60032" y="1268760"/>
            <a:ext cx="4038600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285B98"/>
                </a:solidFill>
              </a:rPr>
              <a:t>В случае НЕ подтверждения данных по регистрации или льготе, Заявление переводится в статус «Отказ».</a:t>
            </a:r>
          </a:p>
          <a:p>
            <a:r>
              <a:rPr lang="ru-RU" dirty="0" smtClean="0">
                <a:solidFill>
                  <a:srgbClr val="285B98"/>
                </a:solidFill>
              </a:rPr>
              <a:t>В случае не явки в детский сад в течении 30 календарных дней, Заявление переводится в статус «Потребность в получении места не подтверждена».</a:t>
            </a:r>
            <a:endParaRPr lang="ru-RU" dirty="0">
              <a:solidFill>
                <a:srgbClr val="285B98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145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Если заявитель не согласен с предоставленным местом?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124745"/>
            <a:ext cx="4038600" cy="3600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rgbClr val="285B98"/>
                </a:solidFill>
              </a:rPr>
              <a:t>При </a:t>
            </a:r>
            <a:r>
              <a:rPr lang="ru-RU" sz="1800" dirty="0">
                <a:solidFill>
                  <a:srgbClr val="285B98"/>
                </a:solidFill>
              </a:rPr>
              <a:t>отказе заявителя, в его личный кабинет в ЕПГУ или РПГУ направляется уведомление «Действия по заявлению приостановлены по причине Вашего отказа от предоставленного места. Вам необходимо изменить заявление либо отозвать его». Заявитель вносит комментарий о причинах отказа. В системе АИС «Е-Услуги. Образование» заявление переводится в статус «Заявитель отказался от предоставленного места».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124745"/>
            <a:ext cx="4038600" cy="3600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rgbClr val="285B98"/>
                </a:solidFill>
              </a:rPr>
              <a:t>Заявитель может подать заявление в Управление в течение 30 (тридцати) календарных дней о возврате его в очередь с изменением статуса Заявления </a:t>
            </a:r>
            <a:r>
              <a:rPr lang="ru-RU" sz="1800" dirty="0" smtClean="0">
                <a:solidFill>
                  <a:srgbClr val="285B98"/>
                </a:solidFill>
              </a:rPr>
              <a:t>на </a:t>
            </a:r>
            <a:r>
              <a:rPr lang="ru-RU" sz="1800" dirty="0">
                <a:solidFill>
                  <a:srgbClr val="285B98"/>
                </a:solidFill>
              </a:rPr>
              <a:t>«Очередник». В данном случае сохраняется первоначальная дата постановки на учет, а дата желаемого зачисления в ДОУ переносится на 1 сентября следующего учебного года.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39552" y="5157192"/>
            <a:ext cx="8229600" cy="114300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285B98"/>
                </a:solidFill>
              </a:rPr>
              <a:t>Для восстановления заявления на получение места в ДОУ Заявителю необходимо обратиться в Управление в течение 30 (тридцати) календарных дней с момента получения уведомления об Отказе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006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Выбор языка обучения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2060848"/>
            <a:ext cx="4038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i="1" dirty="0" smtClean="0">
                <a:solidFill>
                  <a:srgbClr val="2F6BB3"/>
                </a:solidFill>
              </a:rPr>
              <a:t>Заявитель может указать в заявлении предпочитаемый язык обучения в детском саду: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rgbClr val="2F6BB3"/>
                </a:solidFill>
              </a:rPr>
              <a:t>- русский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rgbClr val="2F6BB3"/>
                </a:solidFill>
              </a:rPr>
              <a:t>- якутский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99992" y="1556792"/>
            <a:ext cx="4330824" cy="4525963"/>
          </a:xfr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2F6BB3"/>
                </a:solidFill>
              </a:rPr>
              <a:t>В ходе автоматического комплектования </a:t>
            </a:r>
            <a:r>
              <a:rPr lang="ru-RU" dirty="0">
                <a:solidFill>
                  <a:srgbClr val="2F6BB3"/>
                </a:solidFill>
              </a:rPr>
              <a:t>система АИС «Е-Услуги. Образование» будет </a:t>
            </a:r>
            <a:r>
              <a:rPr lang="ru-RU" dirty="0" smtClean="0">
                <a:solidFill>
                  <a:srgbClr val="2F6BB3"/>
                </a:solidFill>
              </a:rPr>
              <a:t>учитывать предпочитаемый параметры заявления.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2F6BB3"/>
                </a:solidFill>
              </a:rPr>
              <a:t>Обращаем внимание заявителей! В том случае если заявитель указал «язык обучения якутский», но не убедился о наборе детей в выбранных ДОУ, то в случае отсутствия таких мест ребенок останется в статусе «очередник» </a:t>
            </a:r>
            <a:r>
              <a:rPr lang="ru-RU" b="1" u="sng" dirty="0" smtClean="0">
                <a:solidFill>
                  <a:srgbClr val="2F6BB3"/>
                </a:solidFill>
              </a:rPr>
              <a:t>в виду отсутствия мест в выбранных ДОУ с желаемым языком обучения</a:t>
            </a:r>
            <a:r>
              <a:rPr lang="ru-RU" dirty="0" smtClean="0">
                <a:solidFill>
                  <a:srgbClr val="2F6BB3"/>
                </a:solidFill>
              </a:rPr>
              <a:t>.</a:t>
            </a:r>
            <a:endParaRPr lang="ru-RU" dirty="0">
              <a:solidFill>
                <a:srgbClr val="2F6BB3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72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Как проходит зачисление в группы комбинированной, компенсирующей направленности, а так же группы кратковременного пребывания?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285B98"/>
                </a:solidFill>
              </a:rPr>
              <a:t>Зачисление </a:t>
            </a:r>
            <a:r>
              <a:rPr lang="ru-RU" dirty="0">
                <a:solidFill>
                  <a:srgbClr val="285B98"/>
                </a:solidFill>
              </a:rPr>
              <a:t>в группы комбинированной, компенсирующей </a:t>
            </a:r>
            <a:r>
              <a:rPr lang="ru-RU" dirty="0" smtClean="0">
                <a:solidFill>
                  <a:srgbClr val="285B98"/>
                </a:solidFill>
              </a:rPr>
              <a:t>направленности производится по заключению </a:t>
            </a:r>
            <a:r>
              <a:rPr lang="ru-RU" dirty="0">
                <a:solidFill>
                  <a:srgbClr val="285B98"/>
                </a:solidFill>
              </a:rPr>
              <a:t>психолого-медико-педагогической комиссии </a:t>
            </a:r>
            <a:r>
              <a:rPr lang="ru-RU" dirty="0" smtClean="0">
                <a:solidFill>
                  <a:srgbClr val="285B98"/>
                </a:solidFill>
              </a:rPr>
              <a:t>и постановки </a:t>
            </a:r>
            <a:r>
              <a:rPr lang="ru-RU" dirty="0">
                <a:solidFill>
                  <a:srgbClr val="285B98"/>
                </a:solidFill>
              </a:rPr>
              <a:t>на </a:t>
            </a:r>
            <a:r>
              <a:rPr lang="ru-RU" dirty="0" smtClean="0">
                <a:solidFill>
                  <a:srgbClr val="285B98"/>
                </a:solidFill>
              </a:rPr>
              <a:t>учет с </a:t>
            </a:r>
            <a:r>
              <a:rPr lang="ru-RU" dirty="0">
                <a:solidFill>
                  <a:srgbClr val="285B98"/>
                </a:solidFill>
              </a:rPr>
              <a:t>1 июля по 31 </a:t>
            </a:r>
            <a:r>
              <a:rPr lang="ru-RU" dirty="0" smtClean="0">
                <a:solidFill>
                  <a:srgbClr val="285B98"/>
                </a:solidFill>
              </a:rPr>
              <a:t>августа.</a:t>
            </a:r>
            <a:endParaRPr lang="ru-RU" dirty="0">
              <a:solidFill>
                <a:srgbClr val="285B98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285B98"/>
                </a:solidFill>
              </a:rPr>
              <a:t>Зачисление в группы кратковременного пребывания на новый учебный год производится на основании личного приема/заявления в отделе дошкольного образования с 1 июля по 31 августа с учетом даты постановки в очередь.</a:t>
            </a:r>
            <a:endParaRPr lang="ru-RU" dirty="0">
              <a:solidFill>
                <a:srgbClr val="285B98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91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Как узнать какой детский сад относится территориально и какие группы в нем ведут набор детей?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9552" y="1600200"/>
            <a:ext cx="8147248" cy="47811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rgbClr val="285B98"/>
                </a:solidFill>
              </a:rPr>
              <a:t>Информация </a:t>
            </a:r>
            <a:r>
              <a:rPr lang="ru-RU" sz="1600" dirty="0" smtClean="0">
                <a:solidFill>
                  <a:srgbClr val="285B98"/>
                </a:solidFill>
              </a:rPr>
              <a:t>о комплектовании групп на новый учебный год размещается </a:t>
            </a:r>
            <a:r>
              <a:rPr lang="ru-RU" sz="1600" dirty="0">
                <a:solidFill>
                  <a:srgbClr val="285B98"/>
                </a:solidFill>
              </a:rPr>
              <a:t>на сайте Управления образования не </a:t>
            </a:r>
            <a:r>
              <a:rPr lang="ru-RU" sz="1600" dirty="0" smtClean="0">
                <a:solidFill>
                  <a:srgbClr val="285B98"/>
                </a:solidFill>
              </a:rPr>
              <a:t>позднее 18 февраля текущего года.</a:t>
            </a:r>
            <a:endParaRPr lang="ru-RU" sz="1600" dirty="0">
              <a:solidFill>
                <a:srgbClr val="285B98"/>
              </a:solidFill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rgbClr val="285B98"/>
                </a:solidFill>
              </a:rPr>
              <a:t> Информация содержит следующие сведения:</a:t>
            </a:r>
          </a:p>
          <a:p>
            <a:pPr>
              <a:buFontTx/>
              <a:buChar char="-"/>
            </a:pPr>
            <a:endParaRPr lang="ru-RU" sz="1600" dirty="0" smtClean="0">
              <a:solidFill>
                <a:srgbClr val="285B98"/>
              </a:solidFill>
            </a:endParaRP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285B98"/>
                </a:solidFill>
              </a:rPr>
              <a:t>Сведения о наборе детей с </a:t>
            </a:r>
            <a:r>
              <a:rPr lang="ru-RU" sz="1600" dirty="0">
                <a:solidFill>
                  <a:srgbClr val="285B98"/>
                </a:solidFill>
              </a:rPr>
              <a:t>учетом возрастных групп (например наличие ясельных группы</a:t>
            </a:r>
            <a:r>
              <a:rPr lang="ru-RU" sz="1600" dirty="0" smtClean="0">
                <a:solidFill>
                  <a:srgbClr val="285B98"/>
                </a:solidFill>
              </a:rPr>
              <a:t>);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285B98"/>
                </a:solidFill>
              </a:rPr>
              <a:t>по направленности групп (компенсирующие, комбинированные, оздоровительные, кратковременные);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285B98"/>
                </a:solidFill>
              </a:rPr>
              <a:t>по языкам обучения (русский/якутский);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285B98"/>
                </a:solidFill>
              </a:rPr>
              <a:t>сведения о режиме </a:t>
            </a:r>
            <a:r>
              <a:rPr lang="ru-RU" sz="1600" dirty="0">
                <a:solidFill>
                  <a:srgbClr val="285B98"/>
                </a:solidFill>
              </a:rPr>
              <a:t>работы </a:t>
            </a:r>
            <a:r>
              <a:rPr lang="ru-RU" sz="1600" dirty="0" smtClean="0">
                <a:solidFill>
                  <a:srgbClr val="285B98"/>
                </a:solidFill>
              </a:rPr>
              <a:t>дошкольных организаций.</a:t>
            </a:r>
          </a:p>
          <a:p>
            <a:pPr>
              <a:buFontTx/>
              <a:buChar char="-"/>
            </a:pPr>
            <a:endParaRPr lang="ru-RU" sz="1600" dirty="0">
              <a:solidFill>
                <a:srgbClr val="285B98"/>
              </a:solidFill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rgbClr val="285B98"/>
                </a:solidFill>
              </a:rPr>
              <a:t>Расставьте </a:t>
            </a:r>
            <a:r>
              <a:rPr lang="ru-RU" sz="1600" dirty="0">
                <a:solidFill>
                  <a:srgbClr val="285B98"/>
                </a:solidFill>
              </a:rPr>
              <a:t>выбранные дошкольные организации в порядке приоритета. Можно выбрать несколько. </a:t>
            </a:r>
            <a:r>
              <a:rPr lang="ru-RU" sz="1600" dirty="0" smtClean="0">
                <a:solidFill>
                  <a:srgbClr val="285B98"/>
                </a:solidFill>
              </a:rPr>
              <a:t>Поставьте </a:t>
            </a:r>
            <a:r>
              <a:rPr lang="ru-RU" sz="1600" dirty="0">
                <a:solidFill>
                  <a:srgbClr val="285B98"/>
                </a:solidFill>
              </a:rPr>
              <a:t>первой в списке дошкольную организацию, которая больше всего вам подходит. Если у вас уже есть ребенок, который получает дошкольное образование, выберите в качестве приоритетной дошкольную организацию, который он посещает.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285B98"/>
                </a:solidFill>
              </a:rPr>
              <a:t>Постановление о территориальном закреплении ДОУ размещается на сайте Управления Образования.</a:t>
            </a:r>
            <a:endParaRPr lang="ru-RU" sz="1600" dirty="0">
              <a:solidFill>
                <a:srgbClr val="285B98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23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1412776"/>
            <a:ext cx="3816424" cy="792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1600" b="1" dirty="0" smtClean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  <a:p>
            <a:pPr lvl="0" algn="ctr"/>
            <a:endParaRPr lang="ru-RU" sz="1600" b="1" dirty="0" smtClean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  <a:p>
            <a:pPr lvl="0" algn="ctr"/>
            <a:r>
              <a:rPr lang="ru-RU" sz="1400" b="1" dirty="0" smtClean="0">
                <a:solidFill>
                  <a:srgbClr val="2F6BB3"/>
                </a:solidFill>
                <a:latin typeface="Calibri" pitchFamily="34" charset="0"/>
                <a:cs typeface="Arial" pitchFamily="34" charset="0"/>
              </a:rPr>
              <a:t>Постановка ребенка на учет путем</a:t>
            </a:r>
          </a:p>
          <a:p>
            <a:pPr algn="ctr"/>
            <a:r>
              <a:rPr lang="ru-RU" sz="1400" b="1" dirty="0" smtClean="0">
                <a:solidFill>
                  <a:srgbClr val="2F6BB3"/>
                </a:solidFill>
                <a:latin typeface="Calibri" pitchFamily="34" charset="0"/>
                <a:cs typeface="Arial" pitchFamily="34" charset="0"/>
              </a:rPr>
              <a:t>регистрации заявления в электронном реестре </a:t>
            </a:r>
            <a:endParaRPr lang="ru-RU" sz="1400" dirty="0" smtClean="0">
              <a:solidFill>
                <a:srgbClr val="2F6BB3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b="1" dirty="0" smtClean="0">
                <a:solidFill>
                  <a:srgbClr val="2F6BB3"/>
                </a:solidFill>
                <a:latin typeface="Calibri" pitchFamily="34" charset="0"/>
                <a:cs typeface="Arial" pitchFamily="34" charset="0"/>
              </a:rPr>
              <a:t> </a:t>
            </a:r>
            <a:endParaRPr lang="ru-RU" sz="4000" dirty="0" smtClean="0">
              <a:solidFill>
                <a:srgbClr val="2F6BB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260648"/>
            <a:ext cx="734481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algn="ctr"/>
            <a:endParaRPr lang="ru-RU" b="1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Регистрация заявления о постановке на учет через Портал государственных и муниципальных услуг</a:t>
            </a:r>
          </a:p>
          <a:p>
            <a:pPr lvl="0" algn="ctr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endParaRPr lang="ru-RU" sz="4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76056" y="1412776"/>
            <a:ext cx="3816424" cy="792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1600" b="1" dirty="0" smtClean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  <a:p>
            <a:pPr lvl="0" algn="ctr"/>
            <a:endParaRPr lang="ru-RU" sz="1600" b="1" dirty="0" smtClean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2F6BB3"/>
                </a:solidFill>
                <a:latin typeface="Times New Roman" pitchFamily="18" charset="0"/>
                <a:cs typeface="Arial" pitchFamily="34" charset="0"/>
              </a:rPr>
              <a:t>Снятие ребенка с учета в </a:t>
            </a:r>
            <a:r>
              <a:rPr lang="ru-RU" sz="1400" b="1" dirty="0" smtClean="0">
                <a:solidFill>
                  <a:srgbClr val="2F6BB3"/>
                </a:solidFill>
                <a:latin typeface="Calibri" pitchFamily="34" charset="0"/>
                <a:cs typeface="Arial" pitchFamily="34" charset="0"/>
              </a:rPr>
              <a:t> электронном реестре</a:t>
            </a:r>
            <a:r>
              <a:rPr lang="ru-RU" sz="1400" b="1" dirty="0" smtClean="0">
                <a:solidFill>
                  <a:srgbClr val="2F6BB3"/>
                </a:solidFill>
                <a:latin typeface="Times New Roman" pitchFamily="18" charset="0"/>
                <a:cs typeface="Arial" pitchFamily="34" charset="0"/>
              </a:rPr>
              <a:t> </a:t>
            </a:r>
            <a:endParaRPr lang="ru-RU" sz="1400" b="1" dirty="0" smtClean="0">
              <a:solidFill>
                <a:srgbClr val="2F6BB3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</a:t>
            </a:r>
            <a:endParaRPr lang="ru-RU" sz="4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2564904"/>
            <a:ext cx="3528392" cy="792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1600" b="1" dirty="0" smtClean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  <a:p>
            <a:pPr lvl="0" algn="ctr"/>
            <a:endParaRPr lang="ru-RU" sz="1600" b="1" dirty="0" smtClean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2F6BB3"/>
                </a:solidFill>
                <a:latin typeface="Times New Roman" pitchFamily="18" charset="0"/>
                <a:cs typeface="Arial" pitchFamily="34" charset="0"/>
              </a:rPr>
              <a:t>Внесение изменений (уточнений)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2F6BB3"/>
                </a:solidFill>
                <a:latin typeface="Times New Roman" pitchFamily="18" charset="0"/>
                <a:cs typeface="Arial" pitchFamily="34" charset="0"/>
              </a:rPr>
              <a:t> в сведения, содержащиеся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2F6BB3"/>
                </a:solidFill>
                <a:latin typeface="Calibri" pitchFamily="34" charset="0"/>
                <a:cs typeface="Arial" pitchFamily="34" charset="0"/>
              </a:rPr>
              <a:t>в электронном реестре </a:t>
            </a:r>
            <a:endParaRPr lang="ru-RU" sz="1400" b="1" dirty="0" smtClean="0">
              <a:solidFill>
                <a:srgbClr val="2F6BB3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</a:t>
            </a:r>
            <a:endParaRPr lang="ru-RU" sz="4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76056" y="2348880"/>
            <a:ext cx="3816424" cy="1008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1400" dirty="0" smtClean="0">
              <a:solidFill>
                <a:schemeClr val="bg1"/>
              </a:solidFill>
              <a:cs typeface="Arial" pitchFamily="34" charset="0"/>
            </a:endParaRPr>
          </a:p>
          <a:p>
            <a:pPr lvl="0" algn="ctr"/>
            <a:endParaRPr lang="ru-RU" sz="1400" dirty="0" smtClean="0">
              <a:solidFill>
                <a:schemeClr val="bg1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chemeClr val="bg1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chemeClr val="bg1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chemeClr val="bg1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chemeClr val="bg1"/>
              </a:solidFill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2F6BB3"/>
                </a:solidFill>
                <a:cs typeface="Arial" pitchFamily="34" charset="0"/>
              </a:rPr>
              <a:t>Прием, проверка документов, постановка на учет путем регистрации ребенка в электронном реестре для перевода в другое ДОУ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4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</a:t>
            </a:r>
            <a:endParaRPr lang="ru-RU" sz="4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23728" y="3717032"/>
            <a:ext cx="4536504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1600" b="1" dirty="0" smtClean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  <a:p>
            <a:pPr lvl="0" algn="ctr"/>
            <a:endParaRPr lang="ru-RU" sz="1600" b="1" dirty="0" smtClean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2F6BB3"/>
                </a:solidFill>
                <a:cs typeface="Arial" pitchFamily="34" charset="0"/>
              </a:rPr>
              <a:t>Распределение свободных мест в МДОУ и ЧДОУ 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</a:t>
            </a:r>
            <a:endParaRPr lang="ru-RU" sz="4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2267745" y="1052736"/>
            <a:ext cx="144016" cy="360040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4139952" y="1844824"/>
            <a:ext cx="936104" cy="21602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2267744" y="2204864"/>
            <a:ext cx="144016" cy="360040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2267744" y="3356992"/>
            <a:ext cx="144016" cy="360040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Соединительная линия уступом 15"/>
          <p:cNvCxnSpPr>
            <a:endCxn id="10" idx="0"/>
          </p:cNvCxnSpPr>
          <p:nvPr/>
        </p:nvCxnSpPr>
        <p:spPr>
          <a:xfrm rot="16200000" flipH="1">
            <a:off x="3473878" y="2798930"/>
            <a:ext cx="1512168" cy="324036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763688" y="4509120"/>
            <a:ext cx="5256584" cy="5760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1600" b="1" dirty="0" smtClean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  <a:p>
            <a:pPr lvl="0" algn="ctr"/>
            <a:endParaRPr lang="ru-RU" sz="1600" b="1" dirty="0" smtClean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2F6BB3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2F6BB3"/>
              </a:solidFill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2F6BB3"/>
              </a:solidFill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2F6BB3"/>
                </a:solidFill>
                <a:cs typeface="Arial" pitchFamily="34" charset="0"/>
              </a:rPr>
              <a:t>Подтверждение Заявителем своего согласия (несогласия)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2F6BB3"/>
                </a:solidFill>
                <a:cs typeface="Arial" pitchFamily="34" charset="0"/>
              </a:rPr>
              <a:t>с  предоставленным местом для ребенка в ДОУ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4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</a:t>
            </a:r>
            <a:endParaRPr lang="ru-RU" sz="4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21" name="Прямая со стрелкой 20"/>
          <p:cNvCxnSpPr>
            <a:stCxn id="10" idx="2"/>
            <a:endCxn id="19" idx="0"/>
          </p:cNvCxnSpPr>
          <p:nvPr/>
        </p:nvCxnSpPr>
        <p:spPr>
          <a:xfrm>
            <a:off x="4391980" y="414908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1835696" y="5445224"/>
            <a:ext cx="5256584" cy="5760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1600" b="1" dirty="0" smtClean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  <a:p>
            <a:pPr lvl="0" algn="ctr"/>
            <a:endParaRPr lang="ru-RU" sz="1600" b="1" dirty="0" smtClean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2F6BB3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2F6BB3"/>
              </a:solidFill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2F6BB3"/>
              </a:solidFill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2F6BB3"/>
              </a:solidFill>
              <a:latin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2F6BB3"/>
              </a:solidFill>
              <a:latin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2F6BB3"/>
              </a:solidFill>
              <a:latin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2F6BB3"/>
              </a:solidFill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2F6BB3"/>
                </a:solidFill>
                <a:cs typeface="Arial" pitchFamily="34" charset="0"/>
              </a:rPr>
              <a:t>Прием от  Заявителя и рассмотрение заявления и документов, необходимых для зачисления ребенка  в ДОУ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4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endParaRPr lang="ru-RU" sz="4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4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</a:t>
            </a:r>
            <a:endParaRPr lang="ru-RU" sz="4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835696" y="6381328"/>
            <a:ext cx="5256584" cy="2160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1600" b="1" dirty="0" smtClean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  <a:p>
            <a:pPr lvl="0" algn="ctr"/>
            <a:endParaRPr lang="ru-RU" sz="1600" b="1" dirty="0" smtClean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2F6BB3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2F6BB3"/>
              </a:solidFill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2F6BB3"/>
              </a:solidFill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2F6BB3"/>
                </a:solidFill>
                <a:cs typeface="Arial" pitchFamily="34" charset="0"/>
              </a:rPr>
              <a:t>Зачисление ребенка в ДОУ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4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</a:t>
            </a:r>
            <a:endParaRPr lang="ru-RU" sz="4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4427984" y="508518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4427984" y="6021288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" name="Стрелка вниз 35"/>
          <p:cNvSpPr/>
          <p:nvPr/>
        </p:nvSpPr>
        <p:spPr>
          <a:xfrm>
            <a:off x="5940152" y="3356992"/>
            <a:ext cx="144016" cy="360040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Двойная стрелка влево/вверх 44"/>
          <p:cNvSpPr/>
          <p:nvPr/>
        </p:nvSpPr>
        <p:spPr>
          <a:xfrm>
            <a:off x="7164288" y="3429000"/>
            <a:ext cx="360040" cy="3168352"/>
          </a:xfrm>
          <a:prstGeom prst="leftUp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143000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апреля 2022 года </a:t>
            </a:r>
            <a:r>
              <a:rPr lang="ru-RU" sz="1600" dirty="0" smtClean="0">
                <a:solidFill>
                  <a:srgbClr val="2F6B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 мест в муниципальные детские сады будет проходить в </a:t>
            </a:r>
            <a:r>
              <a:rPr lang="ru-RU" sz="1600" b="1" u="sng" dirty="0" smtClean="0">
                <a:solidFill>
                  <a:srgbClr val="2F6B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автоматическом</a:t>
            </a:r>
            <a:r>
              <a:rPr lang="ru-RU" sz="1600" dirty="0" smtClean="0">
                <a:solidFill>
                  <a:srgbClr val="2F6B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режиме посредством </a:t>
            </a:r>
            <a:r>
              <a:rPr lang="ru-RU" sz="1600" dirty="0">
                <a:solidFill>
                  <a:srgbClr val="2F6B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АИС «Е-услуги. </a:t>
            </a:r>
            <a:r>
              <a:rPr lang="ru-RU" sz="1600" dirty="0" smtClean="0">
                <a:solidFill>
                  <a:srgbClr val="2F6B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Образование»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67544" y="3140968"/>
            <a:ext cx="8147248" cy="1224136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solidFill>
                  <a:srgbClr val="285B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ходе автоматического распределения, система будет направлять на вакантные места в МДОУ указанные заявителем в качестве предпочитаемого согласно продвижению очереди с учетом вакантных мест и льготной категории.</a:t>
            </a:r>
            <a:endParaRPr lang="ru-RU" sz="1800" dirty="0">
              <a:solidFill>
                <a:srgbClr val="285B9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3780" t="19840" r="34090" b="63360"/>
          <a:stretch>
            <a:fillRect/>
          </a:stretch>
        </p:blipFill>
        <p:spPr bwMode="auto">
          <a:xfrm>
            <a:off x="4139952" y="1628800"/>
            <a:ext cx="440689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79712" y="2132856"/>
            <a:ext cx="1637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eu.e-yakutia.ru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6741368"/>
            <a:ext cx="9144000" cy="116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11560" y="436510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Сроки проведения комплектования на новый 2022-2023 учебный год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"/>
          </p:nvPr>
        </p:nvSpPr>
        <p:spPr>
          <a:xfrm>
            <a:off x="899592" y="5029200"/>
            <a:ext cx="7499176" cy="182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rgbClr val="2F6B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Апрель 2022 в автоматическом режиме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2F6B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Июнь    2022 в автоматическом режиме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2F6B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Июль     2022 в группы комбинированной, компенсирующей направленности а также в группы кратковременного пребывания </a:t>
            </a:r>
            <a:endParaRPr lang="ru-RU" sz="1800" dirty="0">
              <a:solidFill>
                <a:srgbClr val="2F6B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20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критерии для успешного проведения распределения мест (комплектования)</a:t>
            </a:r>
            <a:endParaRPr lang="ru-RU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484784"/>
            <a:ext cx="8219256" cy="26928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700" dirty="0" smtClean="0">
                <a:solidFill>
                  <a:srgbClr val="2F6B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автоматически распределяет заявления имеющие следующие критерии:</a:t>
            </a:r>
          </a:p>
          <a:p>
            <a:r>
              <a:rPr lang="ru-RU" sz="1700" dirty="0" smtClean="0">
                <a:solidFill>
                  <a:srgbClr val="2F6B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Статус «</a:t>
            </a:r>
            <a:r>
              <a:rPr lang="ru-RU" sz="1700" b="1" dirty="0" smtClean="0">
                <a:solidFill>
                  <a:srgbClr val="2F6B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Очередник</a:t>
            </a:r>
            <a:r>
              <a:rPr lang="ru-RU" sz="1700" dirty="0" smtClean="0">
                <a:solidFill>
                  <a:srgbClr val="2F6B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или «</a:t>
            </a:r>
            <a:r>
              <a:rPr lang="ru-RU" sz="1700" b="1" dirty="0" smtClean="0">
                <a:solidFill>
                  <a:srgbClr val="2F6B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 временно</a:t>
            </a:r>
            <a:r>
              <a:rPr lang="ru-RU" sz="1700" dirty="0" smtClean="0">
                <a:solidFill>
                  <a:srgbClr val="2F6B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(иные статусы </a:t>
            </a:r>
            <a:r>
              <a:rPr lang="ru-RU" sz="1700" b="1" dirty="0" smtClean="0">
                <a:solidFill>
                  <a:srgbClr val="2F6B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участвуют</a:t>
            </a:r>
            <a:r>
              <a:rPr lang="ru-RU" sz="1700" dirty="0" smtClean="0">
                <a:solidFill>
                  <a:srgbClr val="2F6B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автоматическом распределении);</a:t>
            </a:r>
          </a:p>
          <a:p>
            <a:r>
              <a:rPr lang="ru-RU" sz="1700" dirty="0" smtClean="0">
                <a:solidFill>
                  <a:srgbClr val="2F6B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Желаемая дата зачисления не ранее 1 сентября будущего учебного года (01.09.2022);</a:t>
            </a:r>
          </a:p>
          <a:p>
            <a:r>
              <a:rPr lang="ru-RU" sz="1700" dirty="0" smtClean="0">
                <a:solidFill>
                  <a:srgbClr val="2F6B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Указан 1 и более предпочитаемых МДОУ согласно закрепленной территории (см. Постановление о территориальном закреплении МДОУ);</a:t>
            </a:r>
          </a:p>
          <a:p>
            <a:r>
              <a:rPr lang="ru-RU" sz="1700" dirty="0" smtClean="0">
                <a:solidFill>
                  <a:srgbClr val="2F6B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Внесены </a:t>
            </a:r>
            <a:r>
              <a:rPr lang="ru-RU" sz="1700" b="1" u="sng" dirty="0" smtClean="0">
                <a:solidFill>
                  <a:srgbClr val="2F6B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ВСЕ*</a:t>
            </a:r>
            <a:r>
              <a:rPr lang="ru-RU" sz="1700" dirty="0" smtClean="0">
                <a:solidFill>
                  <a:srgbClr val="2F6B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сведения для льготной категории граждан в разделе «Документ подтверждающий льготу» (Серия, Номер документа, Название документа, Кем выдан, Дата выдачи, Действителен до).</a:t>
            </a:r>
            <a:endParaRPr lang="ru-RU" sz="1700" dirty="0">
              <a:solidFill>
                <a:srgbClr val="2F6B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2123728" y="4941168"/>
            <a:ext cx="6408712" cy="1357611"/>
          </a:xfr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marL="0" indent="0" algn="just">
              <a:lnSpc>
                <a:spcPct val="145000"/>
              </a:lnSpc>
              <a:spcBef>
                <a:spcPts val="0"/>
              </a:spcBef>
              <a:buNone/>
            </a:pPr>
            <a:r>
              <a:rPr lang="ru-RU" dirty="0" smtClean="0"/>
              <a:t>* Заявления поступившие до 01.10.2021 обладающие правом льготного зачисления не имели технической возможности внесения сведений по данному разделу, в связи с чем заявителям необходимо внести данные сведения самостоятельно через портал </a:t>
            </a:r>
            <a:r>
              <a:rPr lang="ru-RU" dirty="0" err="1" smtClean="0"/>
              <a:t>госулуги.ру</a:t>
            </a:r>
            <a:r>
              <a:rPr lang="ru-RU" dirty="0" smtClean="0"/>
              <a:t> либо повторно </a:t>
            </a:r>
            <a:r>
              <a:rPr lang="ru-RU" dirty="0" err="1" smtClean="0"/>
              <a:t>довнести</a:t>
            </a:r>
            <a:r>
              <a:rPr lang="ru-RU" dirty="0" smtClean="0"/>
              <a:t> сведения о льготе </a:t>
            </a:r>
            <a:r>
              <a:rPr lang="ru-RU" b="1" dirty="0" smtClean="0">
                <a:solidFill>
                  <a:srgbClr val="FF0000"/>
                </a:solidFill>
              </a:rPr>
              <a:t>ДО НАЧАЛА АВТОМАТИЧЕСКОГО КОМПЛЕКТОВАНИЯ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03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Действия заявителя ДО начала комплектования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484784"/>
            <a:ext cx="8219256" cy="370100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000" dirty="0" smtClean="0">
                <a:solidFill>
                  <a:srgbClr val="285B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Проверить наличие заявления в </a:t>
            </a:r>
            <a:r>
              <a:rPr lang="ru-RU" sz="2000" dirty="0">
                <a:solidFill>
                  <a:srgbClr val="285B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реестре АИС «Е-услуги. Образование</a:t>
            </a:r>
            <a:r>
              <a:rPr lang="ru-RU" sz="2000" dirty="0" smtClean="0">
                <a:solidFill>
                  <a:srgbClr val="285B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</a:p>
          <a:p>
            <a:pPr marL="514350" indent="-514350">
              <a:buAutoNum type="arabicPeriod"/>
            </a:pPr>
            <a:r>
              <a:rPr lang="ru-RU" sz="2000" dirty="0" smtClean="0">
                <a:solidFill>
                  <a:srgbClr val="285B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Убедиться что заявление находится в статусе «Очередник» либо «Распределен временно» (для направленных в ЧДОУ);</a:t>
            </a:r>
          </a:p>
          <a:p>
            <a:pPr marL="514350" indent="-514350">
              <a:buAutoNum type="arabicPeriod"/>
            </a:pPr>
            <a:r>
              <a:rPr lang="ru-RU" sz="2000" dirty="0" smtClean="0">
                <a:solidFill>
                  <a:srgbClr val="285B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Убедиться в том, что желаемая дата зачисления указана не ранее 01.09.2022;</a:t>
            </a:r>
          </a:p>
          <a:p>
            <a:pPr marL="514350" indent="-514350">
              <a:buAutoNum type="arabicPeriod"/>
            </a:pPr>
            <a:r>
              <a:rPr lang="ru-RU" sz="2000" dirty="0" smtClean="0">
                <a:solidFill>
                  <a:srgbClr val="285B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Убедиться в том, что предпочитаемые МДОУ соответствуют территориальному закреплению;</a:t>
            </a:r>
          </a:p>
          <a:p>
            <a:pPr marL="514350" indent="-514350">
              <a:buAutoNum type="arabicPeriod"/>
            </a:pPr>
            <a:r>
              <a:rPr lang="ru-RU" sz="2000" dirty="0" smtClean="0">
                <a:solidFill>
                  <a:srgbClr val="285B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Убедиться о наличии льготной категории.</a:t>
            </a:r>
          </a:p>
          <a:p>
            <a:pPr marL="514350" indent="-514350">
              <a:buAutoNum type="arabicPeriod"/>
            </a:pPr>
            <a:endParaRPr lang="ru-RU" sz="2000" dirty="0" smtClean="0">
              <a:solidFill>
                <a:srgbClr val="285B9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endParaRPr lang="ru-RU" sz="2000" dirty="0">
              <a:solidFill>
                <a:srgbClr val="285B9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50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Как проверить заявление?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755576" y="548680"/>
            <a:ext cx="8074223" cy="639762"/>
          </a:xfrm>
        </p:spPr>
        <p:txBody>
          <a:bodyPr>
            <a:normAutofit/>
          </a:bodyPr>
          <a:lstStyle/>
          <a:p>
            <a:r>
              <a:rPr lang="ru-RU" sz="1900" dirty="0">
                <a:solidFill>
                  <a:srgbClr val="2F6B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всех </a:t>
            </a:r>
            <a:r>
              <a:rPr lang="ru-RU" sz="1900" dirty="0" smtClean="0">
                <a:solidFill>
                  <a:srgbClr val="2F6B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заявлений не зависимо от способа подачи заявления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>
          <a:xfrm>
            <a:off x="683568" y="1340768"/>
            <a:ext cx="8123164" cy="24844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портал образовательных услуг РС(Я)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://edu.e-yakutia.ru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i="1" dirty="0" smtClean="0">
                <a:solidFill>
                  <a:srgbClr val="285B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Поиск заявления осуществляется следующим образом:</a:t>
            </a:r>
          </a:p>
          <a:p>
            <a:r>
              <a:rPr lang="ru-RU" sz="1600" dirty="0" smtClean="0">
                <a:solidFill>
                  <a:srgbClr val="285B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Регистрация и вход в личный кабинет не обязательна!</a:t>
            </a:r>
          </a:p>
          <a:p>
            <a:r>
              <a:rPr lang="ru-RU" sz="1600" dirty="0" smtClean="0">
                <a:solidFill>
                  <a:srgbClr val="285B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Выберите вкладку «Поиск заявления»;</a:t>
            </a:r>
          </a:p>
          <a:p>
            <a:r>
              <a:rPr lang="ru-RU" sz="1600" dirty="0" smtClean="0">
                <a:solidFill>
                  <a:srgbClr val="285B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Выберите раздел «Поиск по документу ребенка»;</a:t>
            </a:r>
          </a:p>
          <a:p>
            <a:r>
              <a:rPr lang="ru-RU" sz="1600" dirty="0" smtClean="0">
                <a:solidFill>
                  <a:srgbClr val="285B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Внесите серию и номер свидетельства о рождении Например: </a:t>
            </a:r>
            <a:r>
              <a:rPr lang="en-US" sz="1600" dirty="0" smtClean="0">
                <a:solidFill>
                  <a:srgbClr val="285B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– CH</a:t>
            </a:r>
            <a:r>
              <a:rPr lang="ru-RU" sz="1600" dirty="0" smtClean="0">
                <a:solidFill>
                  <a:srgbClr val="285B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555555</a:t>
            </a:r>
            <a:r>
              <a:rPr lang="en-US" sz="1600" dirty="0" smtClean="0">
                <a:solidFill>
                  <a:srgbClr val="285B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ru-RU" sz="1600" dirty="0" smtClean="0">
                <a:solidFill>
                  <a:srgbClr val="285B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</a:t>
            </a:r>
            <a:r>
              <a:rPr lang="en-US" sz="1600" dirty="0" smtClean="0">
                <a:solidFill>
                  <a:srgbClr val="285B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ru-RU" sz="1600" dirty="0" smtClean="0">
                <a:solidFill>
                  <a:srgbClr val="285B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на латинице, СН – на кириллице)</a:t>
            </a:r>
            <a:endParaRPr lang="ru-RU" sz="1600" dirty="0">
              <a:solidFill>
                <a:srgbClr val="285B9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" t="4834" r="4112" b="12814"/>
          <a:stretch/>
        </p:blipFill>
        <p:spPr bwMode="auto">
          <a:xfrm>
            <a:off x="1763688" y="3822567"/>
            <a:ext cx="5688632" cy="28094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12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285B98"/>
                </a:solidFill>
              </a:rPr>
              <a:t>Правильный результат поиска заявления </a:t>
            </a:r>
            <a:br>
              <a:rPr lang="ru-RU" sz="2000" dirty="0" smtClean="0">
                <a:solidFill>
                  <a:srgbClr val="285B98"/>
                </a:solidFill>
              </a:rPr>
            </a:br>
            <a:r>
              <a:rPr lang="ru-RU" sz="2000" dirty="0" smtClean="0">
                <a:solidFill>
                  <a:srgbClr val="285B98"/>
                </a:solidFill>
              </a:rPr>
              <a:t>на портале </a:t>
            </a:r>
            <a:r>
              <a:rPr lang="ru-RU" sz="2000" dirty="0">
                <a:solidFill>
                  <a:srgbClr val="285B98"/>
                </a:solidFill>
              </a:rPr>
              <a:t>образовательных услуг РС(Я) </a:t>
            </a:r>
            <a:r>
              <a:rPr lang="ru-RU" sz="2000" dirty="0" smtClean="0">
                <a:solidFill>
                  <a:srgbClr val="285B98"/>
                </a:solidFill>
              </a:rPr>
              <a:t/>
            </a:r>
            <a:br>
              <a:rPr lang="ru-RU" sz="2000" dirty="0" smtClean="0">
                <a:solidFill>
                  <a:srgbClr val="285B98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edu.e-yakutia.ru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45" b="91797" l="73" r="99561">
                        <a14:foregroundMark x1="146" y1="9245" x2="99561" y2="15104"/>
                        <a14:foregroundMark x1="98902" y1="15104" x2="99195" y2="91797"/>
                        <a14:foregroundMark x1="366" y1="90365" x2="293" y2="9766"/>
                        <a14:foregroundMark x1="3807" y1="13281" x2="39092" y2="13021"/>
                        <a14:foregroundMark x1="4319" y1="13411" x2="43411" y2="21615"/>
                        <a14:foregroundMark x1="17057" y1="14583" x2="36896" y2="14323"/>
                        <a14:foregroundMark x1="87189" y1="10417" x2="97731" y2="10026"/>
                        <a14:foregroundMark x1="42899" y1="23438" x2="21010" y2="23177"/>
                        <a14:foregroundMark x1="23719" y1="24089" x2="24012" y2="28776"/>
                        <a14:foregroundMark x1="28551" y1="35938" x2="28551" y2="35938"/>
                        <a14:backgroundMark x1="24671" y1="24609" x2="42387" y2="24349"/>
                        <a14:backgroundMark x1="42387" y1="24349" x2="42240" y2="27604"/>
                        <a14:backgroundMark x1="42240" y1="27604" x2="24378" y2="276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356" b="6505"/>
          <a:stretch/>
        </p:blipFill>
        <p:spPr bwMode="auto">
          <a:xfrm>
            <a:off x="467544" y="2060848"/>
            <a:ext cx="8352928" cy="3951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 6"/>
          <p:cNvSpPr/>
          <p:nvPr/>
        </p:nvSpPr>
        <p:spPr>
          <a:xfrm>
            <a:off x="2699792" y="3356992"/>
            <a:ext cx="648072" cy="1402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699792" y="3717032"/>
            <a:ext cx="648072" cy="1402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586555" y="5157192"/>
            <a:ext cx="648072" cy="1402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639438" y="3933056"/>
            <a:ext cx="150051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2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573016"/>
            <a:ext cx="55435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FF0000"/>
                </a:solidFill>
              </a:rPr>
              <a:t>Как внести изменения в заявление?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980728"/>
            <a:ext cx="8003232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solidFill>
                  <a:srgbClr val="285B98"/>
                </a:solidFill>
              </a:rPr>
              <a:t>Для заявлений направленных через портал </a:t>
            </a:r>
            <a:r>
              <a:rPr lang="ru-RU" dirty="0" err="1" smtClean="0">
                <a:solidFill>
                  <a:srgbClr val="285B98"/>
                </a:solidFill>
              </a:rPr>
              <a:t>госуслуг</a:t>
            </a:r>
            <a:r>
              <a:rPr lang="ru-RU" dirty="0" smtClean="0">
                <a:solidFill>
                  <a:srgbClr val="285B98"/>
                </a:solidFill>
              </a:rPr>
              <a:t> </a:t>
            </a:r>
            <a:r>
              <a:rPr lang="en-US" dirty="0" smtClean="0">
                <a:solidFill>
                  <a:srgbClr val="285B98"/>
                </a:solidFill>
              </a:rPr>
              <a:t>gosuslugi.ru</a:t>
            </a:r>
            <a:endParaRPr lang="ru-RU" dirty="0">
              <a:solidFill>
                <a:srgbClr val="285B98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9552" y="1916832"/>
            <a:ext cx="8075240" cy="16861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285B98"/>
                </a:solidFill>
              </a:rPr>
              <a:t>Если хотите изменить садик или дату начала посещения, либо добавить льготу, отредактируйте заявление. Это можно сделать в личном кабинете, перейдя в детали заявления, до получения уведомления о направлении в детский сад. Индивидуальный номер заявления при его редактировании не изменится</a:t>
            </a:r>
          </a:p>
        </p:txBody>
      </p:sp>
      <p:sp>
        <p:nvSpPr>
          <p:cNvPr id="7" name="Овал 6"/>
          <p:cNvSpPr/>
          <p:nvPr/>
        </p:nvSpPr>
        <p:spPr>
          <a:xfrm>
            <a:off x="7092280" y="4365104"/>
            <a:ext cx="1584176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Текст 2"/>
          <p:cNvSpPr>
            <a:spLocks noGrp="1"/>
          </p:cNvSpPr>
          <p:nvPr>
            <p:ph type="body" idx="1"/>
          </p:nvPr>
        </p:nvSpPr>
        <p:spPr>
          <a:xfrm>
            <a:off x="539552" y="4149080"/>
            <a:ext cx="2664296" cy="144015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1600" dirty="0" smtClean="0"/>
              <a:t>*</a:t>
            </a:r>
            <a:r>
              <a:rPr lang="ru-RU" sz="1600" dirty="0" smtClean="0">
                <a:solidFill>
                  <a:srgbClr val="285B98"/>
                </a:solidFill>
              </a:rPr>
              <a:t>Доступ к изменениям не доступен в мобильной версии приложения «</a:t>
            </a:r>
            <a:r>
              <a:rPr lang="ru-RU" sz="1600" dirty="0" err="1" smtClean="0">
                <a:solidFill>
                  <a:srgbClr val="285B98"/>
                </a:solidFill>
              </a:rPr>
              <a:t>госулуги</a:t>
            </a:r>
            <a:r>
              <a:rPr lang="ru-RU" sz="1600" dirty="0" smtClean="0">
                <a:solidFill>
                  <a:srgbClr val="285B98"/>
                </a:solidFill>
              </a:rPr>
              <a:t>», в связи с чем рекомендуем воспользоваться ПК</a:t>
            </a:r>
            <a:endParaRPr lang="ru-RU" sz="1600" dirty="0">
              <a:solidFill>
                <a:srgbClr val="285B98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7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В случае если заявитель не может самостоятельно внести изменения обращается за помощью специалистов отдела дошкольного образования: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988840"/>
            <a:ext cx="4040188" cy="63976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 ходе личного приема: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9552" y="2906712"/>
            <a:ext cx="4040188" cy="181843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rgbClr val="285B98"/>
                </a:solidFill>
              </a:rPr>
              <a:t>По предварительной записи в часы приема граждан (вторник, среда, четверг с 9- 12 часов) при себе необходимо иметь оригиналы либо копии документов.</a:t>
            </a:r>
            <a:endParaRPr lang="ru-RU" sz="1800" dirty="0">
              <a:solidFill>
                <a:srgbClr val="285B98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Способом </a:t>
            </a:r>
            <a:r>
              <a:rPr lang="ru-RU" dirty="0" err="1" smtClean="0">
                <a:solidFill>
                  <a:srgbClr val="FF0000"/>
                </a:solidFill>
              </a:rPr>
              <a:t>довнесения</a:t>
            </a:r>
            <a:r>
              <a:rPr lang="ru-RU" dirty="0" smtClean="0">
                <a:solidFill>
                  <a:srgbClr val="FF0000"/>
                </a:solidFill>
              </a:rPr>
              <a:t> документов в отдел дошкольного образования: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348880"/>
            <a:ext cx="4041775" cy="39512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285B98"/>
                </a:solidFill>
              </a:rPr>
              <a:t>Необходимо принести копии следующих документов: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285B98"/>
                </a:solidFill>
              </a:rPr>
              <a:t>-паспорт одного или двух родителей (законных представителей) со страницей где указана регистрация;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285B98"/>
                </a:solidFill>
              </a:rPr>
              <a:t>- свидетельство о рождении ребенка;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285B98"/>
                </a:solidFill>
              </a:rPr>
              <a:t>- документ подтверждающий право льготной категории </a:t>
            </a:r>
            <a:r>
              <a:rPr lang="ru-RU" b="1" dirty="0" smtClean="0">
                <a:solidFill>
                  <a:srgbClr val="285B98"/>
                </a:solidFill>
              </a:rPr>
              <a:t>все страницы</a:t>
            </a:r>
            <a:r>
              <a:rPr lang="ru-RU" dirty="0" smtClean="0">
                <a:solidFill>
                  <a:srgbClr val="285B98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285B98"/>
                </a:solidFill>
              </a:rPr>
              <a:t>На копиях укажите желаемые параметры для зачисления (номер МДОУ, язык обучения, телефон для обратной связи).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11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2629</TotalTime>
  <Words>1838</Words>
  <Application>Microsoft Office PowerPoint</Application>
  <PresentationFormat>Экран (4:3)</PresentationFormat>
  <Paragraphs>162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Тема Office</vt:lpstr>
      <vt:lpstr>Административный регламент по предоставлению муниципальной услуги «Постановка на учет и направление детей в образовательные учреждения, реализующие образовательные программы дошкольного образования»  в новой редакции </vt:lpstr>
      <vt:lpstr>Презентация PowerPoint</vt:lpstr>
      <vt:lpstr>С апреля 2022 года распределение мест в муниципальные детские сады будет проходить в автоматическом режиме посредством АИС «Е-услуги. Образование» </vt:lpstr>
      <vt:lpstr>Основные критерии для успешного проведения распределения мест (комплектования)</vt:lpstr>
      <vt:lpstr>Действия заявителя ДО начала комплектования</vt:lpstr>
      <vt:lpstr>Как проверить заявление?</vt:lpstr>
      <vt:lpstr>Правильный результат поиска заявления  на портале образовательных услуг РС(Я)  edu.e-yakutia.ru</vt:lpstr>
      <vt:lpstr>Как внести изменения в заявление?</vt:lpstr>
      <vt:lpstr>В случае если заявитель не может самостоятельно внести изменения обращается за помощью специалистов отдела дошкольного образования:</vt:lpstr>
      <vt:lpstr>Как правильно выбрать дошкольную организацию?  *информация с госуслуг для   </vt:lpstr>
      <vt:lpstr>Как происходит автоматическое распределение мест?  Регламент п. 2.3</vt:lpstr>
      <vt:lpstr>Действия заявителя после проведения автоматического  распределения мест</vt:lpstr>
      <vt:lpstr>Не пришло уведомление?</vt:lpstr>
      <vt:lpstr>Действия заявителя в случае получения направления посредством автоматического распределения мест</vt:lpstr>
      <vt:lpstr>Презентация PowerPoint</vt:lpstr>
      <vt:lpstr>Если заявитель не согласен с предоставленным местом? </vt:lpstr>
      <vt:lpstr>Выбор языка обучения</vt:lpstr>
      <vt:lpstr>Как проходит зачисление в группы комбинированной, компенсирующей направленности, а так же группы кратковременного пребывания?</vt:lpstr>
      <vt:lpstr>Как узнать какой детский сад относится территориально и какие группы в нем ведут набор детей?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административный регламент по предоставлению муниципальной услуги «Постановка на учет и направление детей в образовательные учреждения, реализующие образовательные программы дошкольного образования» в новой редакции</dc:title>
  <dc:creator>User</dc:creator>
  <cp:lastModifiedBy>User</cp:lastModifiedBy>
  <cp:revision>38</cp:revision>
  <cp:lastPrinted>2022-02-21T06:22:52Z</cp:lastPrinted>
  <dcterms:created xsi:type="dcterms:W3CDTF">2022-01-29T15:54:27Z</dcterms:created>
  <dcterms:modified xsi:type="dcterms:W3CDTF">2022-02-21T06:43:57Z</dcterms:modified>
</cp:coreProperties>
</file>