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05" r:id="rId1"/>
  </p:sldMasterIdLst>
  <p:sldIdLst>
    <p:sldId id="256" r:id="rId2"/>
    <p:sldId id="268" r:id="rId3"/>
    <p:sldId id="265" r:id="rId4"/>
    <p:sldId id="298" r:id="rId5"/>
    <p:sldId id="271" r:id="rId6"/>
    <p:sldId id="273" r:id="rId7"/>
    <p:sldId id="274" r:id="rId8"/>
    <p:sldId id="275" r:id="rId9"/>
    <p:sldId id="266" r:id="rId10"/>
    <p:sldId id="277" r:id="rId11"/>
    <p:sldId id="299" r:id="rId12"/>
    <p:sldId id="302" r:id="rId13"/>
    <p:sldId id="301" r:id="rId14"/>
    <p:sldId id="304" r:id="rId15"/>
    <p:sldId id="303" r:id="rId16"/>
    <p:sldId id="300" r:id="rId17"/>
    <p:sldId id="306" r:id="rId18"/>
    <p:sldId id="305" r:id="rId19"/>
    <p:sldId id="307" r:id="rId20"/>
    <p:sldId id="308" r:id="rId21"/>
    <p:sldId id="309" r:id="rId22"/>
    <p:sldId id="310" r:id="rId23"/>
    <p:sldId id="311" r:id="rId24"/>
    <p:sldId id="312" r:id="rId25"/>
    <p:sldId id="313" r:id="rId26"/>
    <p:sldId id="315" r:id="rId27"/>
    <p:sldId id="331" r:id="rId28"/>
    <p:sldId id="319" r:id="rId29"/>
    <p:sldId id="320" r:id="rId30"/>
    <p:sldId id="321" r:id="rId31"/>
    <p:sldId id="323" r:id="rId32"/>
    <p:sldId id="324" r:id="rId33"/>
    <p:sldId id="325" r:id="rId34"/>
    <p:sldId id="330" r:id="rId35"/>
  </p:sldIdLst>
  <p:sldSz cx="12192000" cy="6858000"/>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7" d="100"/>
          <a:sy n="67" d="100"/>
        </p:scale>
        <p:origin x="66"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6E0104B4-5C63-4785-8554-A25CF42E5EBA}" type="datetimeFigureOut">
              <a:rPr lang="ru-RU" smtClean="0"/>
              <a:t>20.09.2019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D91CD5-26F3-49EF-80E0-E4407FC7AAB4}"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8139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6E0104B4-5C63-4785-8554-A25CF42E5EBA}" type="datetimeFigureOut">
              <a:rPr lang="ru-RU" smtClean="0"/>
              <a:t>20.09.2019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FD91CD5-26F3-49EF-80E0-E4407FC7AAB4}" type="slidenum">
              <a:rPr lang="ru-RU" smtClean="0"/>
              <a:t>‹#›</a:t>
            </a:fld>
            <a:endParaRPr lang="ru-RU"/>
          </a:p>
        </p:txBody>
      </p:sp>
    </p:spTree>
    <p:extLst>
      <p:ext uri="{BB962C8B-B14F-4D97-AF65-F5344CB8AC3E}">
        <p14:creationId xmlns:p14="http://schemas.microsoft.com/office/powerpoint/2010/main" val="2353665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E0104B4-5C63-4785-8554-A25CF42E5EBA}" type="datetimeFigureOut">
              <a:rPr lang="ru-RU" smtClean="0"/>
              <a:t>20.09.2019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D91CD5-26F3-49EF-80E0-E4407FC7AAB4}" type="slidenum">
              <a:rPr lang="ru-RU" smtClean="0"/>
              <a:t>‹#›</a:t>
            </a:fld>
            <a:endParaRPr lang="ru-RU"/>
          </a:p>
        </p:txBody>
      </p:sp>
    </p:spTree>
    <p:extLst>
      <p:ext uri="{BB962C8B-B14F-4D97-AF65-F5344CB8AC3E}">
        <p14:creationId xmlns:p14="http://schemas.microsoft.com/office/powerpoint/2010/main" val="1682579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E0104B4-5C63-4785-8554-A25CF42E5EBA}" type="datetimeFigureOut">
              <a:rPr lang="ru-RU" smtClean="0"/>
              <a:t>20.09.2019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D91CD5-26F3-49EF-80E0-E4407FC7AAB4}"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48341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E0104B4-5C63-4785-8554-A25CF42E5EBA}" type="datetimeFigureOut">
              <a:rPr lang="ru-RU" smtClean="0"/>
              <a:t>20.09.2019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D91CD5-26F3-49EF-80E0-E4407FC7AAB4}" type="slidenum">
              <a:rPr lang="ru-RU" smtClean="0"/>
              <a:t>‹#›</a:t>
            </a:fld>
            <a:endParaRPr lang="ru-RU"/>
          </a:p>
        </p:txBody>
      </p:sp>
    </p:spTree>
    <p:extLst>
      <p:ext uri="{BB962C8B-B14F-4D97-AF65-F5344CB8AC3E}">
        <p14:creationId xmlns:p14="http://schemas.microsoft.com/office/powerpoint/2010/main" val="3403517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E0104B4-5C63-4785-8554-A25CF42E5EBA}" type="datetimeFigureOut">
              <a:rPr lang="ru-RU" smtClean="0"/>
              <a:t>20.09.2019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D91CD5-26F3-49EF-80E0-E4407FC7AAB4}"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23488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E0104B4-5C63-4785-8554-A25CF42E5EBA}" type="datetimeFigureOut">
              <a:rPr lang="ru-RU" smtClean="0"/>
              <a:t>20.09.2019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D91CD5-26F3-49EF-80E0-E4407FC7AAB4}" type="slidenum">
              <a:rPr lang="ru-RU" smtClean="0"/>
              <a:t>‹#›</a:t>
            </a:fld>
            <a:endParaRPr lang="ru-RU"/>
          </a:p>
        </p:txBody>
      </p:sp>
    </p:spTree>
    <p:extLst>
      <p:ext uri="{BB962C8B-B14F-4D97-AF65-F5344CB8AC3E}">
        <p14:creationId xmlns:p14="http://schemas.microsoft.com/office/powerpoint/2010/main" val="42224262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E0104B4-5C63-4785-8554-A25CF42E5EBA}" type="datetimeFigureOut">
              <a:rPr lang="ru-RU" smtClean="0"/>
              <a:t>20.09.2019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D91CD5-26F3-49EF-80E0-E4407FC7AAB4}" type="slidenum">
              <a:rPr lang="ru-RU" smtClean="0"/>
              <a:t>‹#›</a:t>
            </a:fld>
            <a:endParaRPr lang="ru-RU"/>
          </a:p>
        </p:txBody>
      </p:sp>
    </p:spTree>
    <p:extLst>
      <p:ext uri="{BB962C8B-B14F-4D97-AF65-F5344CB8AC3E}">
        <p14:creationId xmlns:p14="http://schemas.microsoft.com/office/powerpoint/2010/main" val="29585538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E0104B4-5C63-4785-8554-A25CF42E5EBA}" type="datetimeFigureOut">
              <a:rPr lang="ru-RU" smtClean="0"/>
              <a:t>20.09.2019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D91CD5-26F3-49EF-80E0-E4407FC7AAB4}" type="slidenum">
              <a:rPr lang="ru-RU" smtClean="0"/>
              <a:t>‹#›</a:t>
            </a:fld>
            <a:endParaRPr lang="ru-RU"/>
          </a:p>
        </p:txBody>
      </p:sp>
    </p:spTree>
    <p:extLst>
      <p:ext uri="{BB962C8B-B14F-4D97-AF65-F5344CB8AC3E}">
        <p14:creationId xmlns:p14="http://schemas.microsoft.com/office/powerpoint/2010/main" val="2141058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E0104B4-5C63-4785-8554-A25CF42E5EBA}" type="datetimeFigureOut">
              <a:rPr lang="ru-RU" smtClean="0"/>
              <a:t>20.09.2019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D91CD5-26F3-49EF-80E0-E4407FC7AAB4}" type="slidenum">
              <a:rPr lang="ru-RU" smtClean="0"/>
              <a:t>‹#›</a:t>
            </a:fld>
            <a:endParaRPr lang="ru-RU"/>
          </a:p>
        </p:txBody>
      </p:sp>
    </p:spTree>
    <p:extLst>
      <p:ext uri="{BB962C8B-B14F-4D97-AF65-F5344CB8AC3E}">
        <p14:creationId xmlns:p14="http://schemas.microsoft.com/office/powerpoint/2010/main" val="4185750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E0104B4-5C63-4785-8554-A25CF42E5EBA}" type="datetimeFigureOut">
              <a:rPr lang="ru-RU" smtClean="0"/>
              <a:t>20.09.2019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D91CD5-26F3-49EF-80E0-E4407FC7AAB4}" type="slidenum">
              <a:rPr lang="ru-RU" smtClean="0"/>
              <a:t>‹#›</a:t>
            </a:fld>
            <a:endParaRPr lang="ru-RU"/>
          </a:p>
        </p:txBody>
      </p:sp>
    </p:spTree>
    <p:extLst>
      <p:ext uri="{BB962C8B-B14F-4D97-AF65-F5344CB8AC3E}">
        <p14:creationId xmlns:p14="http://schemas.microsoft.com/office/powerpoint/2010/main" val="429314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E0104B4-5C63-4785-8554-A25CF42E5EBA}" type="datetimeFigureOut">
              <a:rPr lang="ru-RU" smtClean="0"/>
              <a:t>20.09.2019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FD91CD5-26F3-49EF-80E0-E4407FC7AAB4}" type="slidenum">
              <a:rPr lang="ru-RU" smtClean="0"/>
              <a:t>‹#›</a:t>
            </a:fld>
            <a:endParaRPr lang="ru-RU"/>
          </a:p>
        </p:txBody>
      </p:sp>
    </p:spTree>
    <p:extLst>
      <p:ext uri="{BB962C8B-B14F-4D97-AF65-F5344CB8AC3E}">
        <p14:creationId xmlns:p14="http://schemas.microsoft.com/office/powerpoint/2010/main" val="1817243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E0104B4-5C63-4785-8554-A25CF42E5EBA}" type="datetimeFigureOut">
              <a:rPr lang="ru-RU" smtClean="0"/>
              <a:t>20.09.2019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FD91CD5-26F3-49EF-80E0-E4407FC7AAB4}" type="slidenum">
              <a:rPr lang="ru-RU" smtClean="0"/>
              <a:t>‹#›</a:t>
            </a:fld>
            <a:endParaRPr lang="ru-RU"/>
          </a:p>
        </p:txBody>
      </p:sp>
    </p:spTree>
    <p:extLst>
      <p:ext uri="{BB962C8B-B14F-4D97-AF65-F5344CB8AC3E}">
        <p14:creationId xmlns:p14="http://schemas.microsoft.com/office/powerpoint/2010/main" val="2504678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E0104B4-5C63-4785-8554-A25CF42E5EBA}" type="datetimeFigureOut">
              <a:rPr lang="ru-RU" smtClean="0"/>
              <a:t>20.09.2019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FD91CD5-26F3-49EF-80E0-E4407FC7AAB4}" type="slidenum">
              <a:rPr lang="ru-RU" smtClean="0"/>
              <a:t>‹#›</a:t>
            </a:fld>
            <a:endParaRPr lang="ru-RU"/>
          </a:p>
        </p:txBody>
      </p:sp>
    </p:spTree>
    <p:extLst>
      <p:ext uri="{BB962C8B-B14F-4D97-AF65-F5344CB8AC3E}">
        <p14:creationId xmlns:p14="http://schemas.microsoft.com/office/powerpoint/2010/main" val="3570990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0104B4-5C63-4785-8554-A25CF42E5EBA}" type="datetimeFigureOut">
              <a:rPr lang="ru-RU" smtClean="0"/>
              <a:t>20.09.2019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FD91CD5-26F3-49EF-80E0-E4407FC7AAB4}" type="slidenum">
              <a:rPr lang="ru-RU" smtClean="0"/>
              <a:t>‹#›</a:t>
            </a:fld>
            <a:endParaRPr lang="ru-RU"/>
          </a:p>
        </p:txBody>
      </p:sp>
    </p:spTree>
    <p:extLst>
      <p:ext uri="{BB962C8B-B14F-4D97-AF65-F5344CB8AC3E}">
        <p14:creationId xmlns:p14="http://schemas.microsoft.com/office/powerpoint/2010/main" val="1038601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E0104B4-5C63-4785-8554-A25CF42E5EBA}" type="datetimeFigureOut">
              <a:rPr lang="ru-RU" smtClean="0"/>
              <a:t>20.09.2019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FD91CD5-26F3-49EF-80E0-E4407FC7AAB4}" type="slidenum">
              <a:rPr lang="ru-RU" smtClean="0"/>
              <a:t>‹#›</a:t>
            </a:fld>
            <a:endParaRPr lang="ru-RU"/>
          </a:p>
        </p:txBody>
      </p:sp>
    </p:spTree>
    <p:extLst>
      <p:ext uri="{BB962C8B-B14F-4D97-AF65-F5344CB8AC3E}">
        <p14:creationId xmlns:p14="http://schemas.microsoft.com/office/powerpoint/2010/main" val="2749204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E0104B4-5C63-4785-8554-A25CF42E5EBA}" type="datetimeFigureOut">
              <a:rPr lang="ru-RU" smtClean="0"/>
              <a:t>20.09.2019</a:t>
            </a:fld>
            <a:endParaRPr lang="ru-RU"/>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D91CD5-26F3-49EF-80E0-E4407FC7AAB4}" type="slidenum">
              <a:rPr lang="ru-RU" smtClean="0"/>
              <a:t>‹#›</a:t>
            </a:fld>
            <a:endParaRPr lang="ru-RU"/>
          </a:p>
        </p:txBody>
      </p:sp>
    </p:spTree>
    <p:extLst>
      <p:ext uri="{BB962C8B-B14F-4D97-AF65-F5344CB8AC3E}">
        <p14:creationId xmlns:p14="http://schemas.microsoft.com/office/powerpoint/2010/main" val="2336883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E0104B4-5C63-4785-8554-A25CF42E5EBA}" type="datetimeFigureOut">
              <a:rPr lang="ru-RU" smtClean="0"/>
              <a:t>20.09.2019</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FD91CD5-26F3-49EF-80E0-E4407FC7AAB4}" type="slidenum">
              <a:rPr lang="ru-RU" smtClean="0"/>
              <a:t>‹#›</a:t>
            </a:fld>
            <a:endParaRPr lang="ru-RU"/>
          </a:p>
        </p:txBody>
      </p:sp>
    </p:spTree>
    <p:extLst>
      <p:ext uri="{BB962C8B-B14F-4D97-AF65-F5344CB8AC3E}">
        <p14:creationId xmlns:p14="http://schemas.microsoft.com/office/powerpoint/2010/main" val="142629478"/>
      </p:ext>
    </p:extLst>
  </p:cSld>
  <p:clrMap bg1="dk1" tx1="lt1" bg2="dk2" tx2="lt2" accent1="accent1" accent2="accent2" accent3="accent3" accent4="accent4" accent5="accent5" accent6="accent6" hlink="hlink" folHlink="folHlink"/>
  <p:sldLayoutIdLst>
    <p:sldLayoutId id="2147484706" r:id="rId1"/>
    <p:sldLayoutId id="2147484707" r:id="rId2"/>
    <p:sldLayoutId id="2147484708" r:id="rId3"/>
    <p:sldLayoutId id="2147484709" r:id="rId4"/>
    <p:sldLayoutId id="2147484710" r:id="rId5"/>
    <p:sldLayoutId id="2147484711" r:id="rId6"/>
    <p:sldLayoutId id="2147484712" r:id="rId7"/>
    <p:sldLayoutId id="2147484713" r:id="rId8"/>
    <p:sldLayoutId id="2147484714" r:id="rId9"/>
    <p:sldLayoutId id="2147484715" r:id="rId10"/>
    <p:sldLayoutId id="2147484716" r:id="rId11"/>
    <p:sldLayoutId id="2147484717" r:id="rId12"/>
    <p:sldLayoutId id="2147484718" r:id="rId13"/>
    <p:sldLayoutId id="2147484719" r:id="rId14"/>
    <p:sldLayoutId id="2147484720" r:id="rId15"/>
    <p:sldLayoutId id="2147484721" r:id="rId16"/>
    <p:sldLayoutId id="214748472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85034" y="197550"/>
            <a:ext cx="9115004" cy="5461348"/>
          </a:xfrm>
        </p:spPr>
        <p:txBody>
          <a:bodyPr>
            <a:noAutofit/>
          </a:bodyPr>
          <a:lstStyle/>
          <a:p>
            <a:pPr algn="ctr">
              <a:lnSpc>
                <a:spcPct val="150000"/>
              </a:lnSpc>
            </a:pPr>
            <a:r>
              <a:rPr lang="ru-RU" sz="3600" b="1" dirty="0">
                <a:latin typeface="Times New Roman" panose="02020603050405020304" pitchFamily="18" charset="0"/>
                <a:cs typeface="Times New Roman" panose="02020603050405020304" pitchFamily="18" charset="0"/>
              </a:rPr>
              <a:t>ПРОФИЛАКТИКА БЕЗНАДЗОРНОСТИ И ПРАВОНАРУШЕНИЯ НЕСОВЕРШЕННОЛЕТНИХ </a:t>
            </a:r>
            <a:br>
              <a:rPr lang="ru-RU" sz="3600" b="1" dirty="0">
                <a:latin typeface="Times New Roman" panose="02020603050405020304" pitchFamily="18" charset="0"/>
                <a:cs typeface="Times New Roman" panose="02020603050405020304" pitchFamily="18" charset="0"/>
              </a:rPr>
            </a:br>
            <a:r>
              <a:rPr lang="ru-RU" sz="3600" b="1" dirty="0">
                <a:latin typeface="Times New Roman" panose="02020603050405020304" pitchFamily="18" charset="0"/>
                <a:cs typeface="Times New Roman" panose="02020603050405020304" pitchFamily="18" charset="0"/>
              </a:rPr>
              <a:t>В ОБЩЕБРАЗОВАТЕЛЬНЫХ УЧРЕЖДЕНИЯХ</a:t>
            </a:r>
            <a:br>
              <a:rPr lang="ru-RU" sz="3600" b="1" dirty="0">
                <a:latin typeface="Times New Roman" panose="02020603050405020304" pitchFamily="18" charset="0"/>
                <a:cs typeface="Times New Roman" panose="02020603050405020304" pitchFamily="18" charset="0"/>
              </a:rPr>
            </a:br>
            <a:r>
              <a:rPr lang="ru-RU" sz="3600" b="1" dirty="0">
                <a:latin typeface="Times New Roman" panose="02020603050405020304" pitchFamily="18" charset="0"/>
                <a:cs typeface="Times New Roman" panose="02020603050405020304" pitchFamily="18" charset="0"/>
              </a:rPr>
              <a:t> ГО «ГОРОД ЯКУТСК»</a:t>
            </a:r>
          </a:p>
        </p:txBody>
      </p:sp>
      <p:sp>
        <p:nvSpPr>
          <p:cNvPr id="3" name="Подзаголовок 2"/>
          <p:cNvSpPr>
            <a:spLocks noGrp="1"/>
          </p:cNvSpPr>
          <p:nvPr>
            <p:ph type="subTitle" idx="1"/>
          </p:nvPr>
        </p:nvSpPr>
        <p:spPr>
          <a:xfrm>
            <a:off x="4748269" y="6202497"/>
            <a:ext cx="6581381" cy="202052"/>
          </a:xfrm>
        </p:spPr>
        <p:txBody>
          <a:bodyPr>
            <a:normAutofit fontScale="40000" lnSpcReduction="20000"/>
          </a:bodyPr>
          <a:lstStyle/>
          <a:p>
            <a:endParaRPr lang="ru-RU" dirty="0"/>
          </a:p>
        </p:txBody>
      </p:sp>
    </p:spTree>
    <p:extLst>
      <p:ext uri="{BB962C8B-B14F-4D97-AF65-F5344CB8AC3E}">
        <p14:creationId xmlns:p14="http://schemas.microsoft.com/office/powerpoint/2010/main" val="1467076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sz="3200" dirty="0"/>
          </a:p>
        </p:txBody>
      </p:sp>
      <p:sp>
        <p:nvSpPr>
          <p:cNvPr id="28" name="Rectangle 4"/>
          <p:cNvSpPr>
            <a:spLocks noChangeArrowheads="1"/>
          </p:cNvSpPr>
          <p:nvPr/>
        </p:nvSpPr>
        <p:spPr bwMode="auto">
          <a:xfrm>
            <a:off x="-1537370" y="172093"/>
            <a:ext cx="1523308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0638"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0638" algn="ctr"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Информация по форме строгой отчетности  №8 по исполнению ФЗ-120</a:t>
            </a:r>
            <a:endParaRPr kumimoji="0" lang="ru-RU" b="0" i="0" u="none" strike="noStrike" cap="none" normalizeH="0" baseline="0" dirty="0">
              <a:ln>
                <a:noFill/>
              </a:ln>
              <a:solidFill>
                <a:schemeClr val="tx1"/>
              </a:solidFill>
              <a:effectLst/>
            </a:endParaRPr>
          </a:p>
          <a:p>
            <a:pPr marL="0" marR="0" lvl="0" indent="20638"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a:ln>
                <a:noFill/>
              </a:ln>
              <a:solidFill>
                <a:schemeClr val="tx1"/>
              </a:solidFill>
              <a:effectLst/>
              <a:latin typeface="Arial" panose="020B0604020202020204" pitchFamily="34" charset="0"/>
            </a:endParaRPr>
          </a:p>
        </p:txBody>
      </p:sp>
      <p:sp>
        <p:nvSpPr>
          <p:cNvPr id="5" name="Rectangle 1"/>
          <p:cNvSpPr>
            <a:spLocks noChangeArrowheads="1"/>
          </p:cNvSpPr>
          <p:nvPr/>
        </p:nvSpPr>
        <p:spPr bwMode="auto">
          <a:xfrm>
            <a:off x="684212" y="982315"/>
            <a:ext cx="10126298"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ru-RU" altLang="ru-RU"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Количество обучающихся, состоящих на профилактических учетах,</a:t>
            </a:r>
          </a:p>
          <a:p>
            <a:pPr marL="0" marR="0" lvl="0" indent="449263" algn="ctr" defTabSz="914400" rtl="0" eaLnBrk="0" fontAlgn="base" latinLnBrk="0" hangingPunct="0">
              <a:lnSpc>
                <a:spcPct val="100000"/>
              </a:lnSpc>
              <a:spcBef>
                <a:spcPct val="0"/>
              </a:spcBef>
              <a:spcAft>
                <a:spcPct val="0"/>
              </a:spcAft>
              <a:buClrTx/>
              <a:buSzTx/>
              <a:buFontTx/>
              <a:buNone/>
              <a:tabLst/>
            </a:pPr>
            <a:r>
              <a:rPr kumimoji="0" lang="ru-RU" altLang="ru-RU"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удельный вес от общего количества обучающихся:</a:t>
            </a:r>
            <a:endParaRPr kumimoji="0" lang="ru-RU" altLang="ru-RU" sz="1200" b="0" i="0" u="none" strike="noStrike" cap="none" normalizeH="0" baseline="0" dirty="0">
              <a:ln>
                <a:noFill/>
              </a:ln>
              <a:solidFill>
                <a:schemeClr val="tx1"/>
              </a:solidFill>
              <a:effectLst/>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2800" b="0" i="0" u="none" strike="noStrike" cap="none" normalizeH="0" baseline="0" dirty="0">
              <a:ln>
                <a:noFill/>
              </a:ln>
              <a:solidFill>
                <a:schemeClr val="tx1"/>
              </a:solidFill>
              <a:effectLst/>
              <a:latin typeface="Arial" panose="020B0604020202020204" pitchFamily="34" charset="0"/>
            </a:endParaRPr>
          </a:p>
        </p:txBody>
      </p:sp>
      <p:graphicFrame>
        <p:nvGraphicFramePr>
          <p:cNvPr id="8" name="Объект 7"/>
          <p:cNvGraphicFramePr>
            <a:graphicFrameLocks noGrp="1"/>
          </p:cNvGraphicFramePr>
          <p:nvPr>
            <p:ph idx="1"/>
            <p:extLst>
              <p:ext uri="{D42A27DB-BD31-4B8C-83A1-F6EECF244321}">
                <p14:modId xmlns:p14="http://schemas.microsoft.com/office/powerpoint/2010/main" val="893552528"/>
              </p:ext>
            </p:extLst>
          </p:nvPr>
        </p:nvGraphicFramePr>
        <p:xfrm>
          <a:off x="2424113" y="2034635"/>
          <a:ext cx="7677150" cy="3286470"/>
        </p:xfrm>
        <a:graphic>
          <a:graphicData uri="http://schemas.openxmlformats.org/drawingml/2006/table">
            <a:tbl>
              <a:tblPr firstRow="1" firstCol="1" bandRow="1">
                <a:tableStyleId>{5C22544A-7EE6-4342-B048-85BDC9FD1C3A}</a:tableStyleId>
              </a:tblPr>
              <a:tblGrid>
                <a:gridCol w="3835649">
                  <a:extLst>
                    <a:ext uri="{9D8B030D-6E8A-4147-A177-3AD203B41FA5}">
                      <a16:colId xmlns:a16="http://schemas.microsoft.com/office/drawing/2014/main" val="3598368428"/>
                    </a:ext>
                  </a:extLst>
                </a:gridCol>
                <a:gridCol w="3841501">
                  <a:extLst>
                    <a:ext uri="{9D8B030D-6E8A-4147-A177-3AD203B41FA5}">
                      <a16:colId xmlns:a16="http://schemas.microsoft.com/office/drawing/2014/main" val="3775274013"/>
                    </a:ext>
                  </a:extLst>
                </a:gridCol>
              </a:tblGrid>
              <a:tr h="1090427">
                <a:tc>
                  <a:txBody>
                    <a:bodyPr/>
                    <a:lstStyle/>
                    <a:p>
                      <a:pPr indent="449580" algn="just">
                        <a:lnSpc>
                          <a:spcPct val="107000"/>
                        </a:lnSpc>
                        <a:spcAft>
                          <a:spcPts val="0"/>
                        </a:spcAft>
                      </a:pPr>
                      <a:endParaRPr lang="ru-RU" sz="2000" dirty="0">
                        <a:effectLst/>
                      </a:endParaRPr>
                    </a:p>
                    <a:p>
                      <a:pPr algn="just">
                        <a:lnSpc>
                          <a:spcPct val="107000"/>
                        </a:lnSpc>
                        <a:spcAft>
                          <a:spcPts val="0"/>
                        </a:spcAft>
                      </a:pPr>
                      <a:r>
                        <a:rPr lang="ru-RU" sz="2400" dirty="0">
                          <a:effectLst/>
                        </a:rPr>
                        <a:t>Вид учета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400" dirty="0">
                          <a:effectLst/>
                        </a:rPr>
                        <a:t>2018-2019</a:t>
                      </a:r>
                      <a:endParaRPr lang="ru-RU" sz="2000" dirty="0">
                        <a:effectLst/>
                      </a:endParaRPr>
                    </a:p>
                    <a:p>
                      <a:pPr algn="ctr">
                        <a:lnSpc>
                          <a:spcPct val="107000"/>
                        </a:lnSpc>
                        <a:spcAft>
                          <a:spcPts val="0"/>
                        </a:spcAft>
                      </a:pPr>
                      <a:r>
                        <a:rPr lang="ru-RU" sz="2400" dirty="0">
                          <a:effectLst/>
                        </a:rPr>
                        <a:t>(на конец учебного года)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4430845"/>
                  </a:ext>
                </a:extLst>
              </a:tr>
              <a:tr h="539312">
                <a:tc>
                  <a:txBody>
                    <a:bodyPr/>
                    <a:lstStyle/>
                    <a:p>
                      <a:pPr algn="ctr">
                        <a:lnSpc>
                          <a:spcPct val="107000"/>
                        </a:lnSpc>
                        <a:spcAft>
                          <a:spcPts val="0"/>
                        </a:spcAft>
                      </a:pPr>
                      <a:r>
                        <a:rPr lang="ru-RU" sz="2400">
                          <a:effectLst/>
                        </a:rPr>
                        <a:t>КДН</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400" dirty="0">
                          <a:effectLst/>
                        </a:rPr>
                        <a:t>234 (0,5%)</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7382841"/>
                  </a:ext>
                </a:extLst>
              </a:tr>
              <a:tr h="531142">
                <a:tc>
                  <a:txBody>
                    <a:bodyPr/>
                    <a:lstStyle/>
                    <a:p>
                      <a:pPr algn="ctr">
                        <a:lnSpc>
                          <a:spcPct val="107000"/>
                        </a:lnSpc>
                        <a:spcAft>
                          <a:spcPts val="0"/>
                        </a:spcAft>
                      </a:pPr>
                      <a:r>
                        <a:rPr lang="ru-RU" sz="2400">
                          <a:effectLst/>
                        </a:rPr>
                        <a:t>ПДН</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400" dirty="0">
                          <a:effectLst/>
                        </a:rPr>
                        <a:t>279 (0,6%)</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67623073"/>
                  </a:ext>
                </a:extLst>
              </a:tr>
              <a:tr h="531142">
                <a:tc>
                  <a:txBody>
                    <a:bodyPr/>
                    <a:lstStyle/>
                    <a:p>
                      <a:pPr algn="ctr">
                        <a:lnSpc>
                          <a:spcPct val="107000"/>
                        </a:lnSpc>
                        <a:spcAft>
                          <a:spcPts val="0"/>
                        </a:spcAft>
                      </a:pPr>
                      <a:r>
                        <a:rPr lang="ru-RU" sz="2400">
                          <a:effectLst/>
                        </a:rPr>
                        <a:t>ВШУ</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400" dirty="0">
                          <a:effectLst/>
                        </a:rPr>
                        <a:t>773 (1,7%)</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53899991"/>
                  </a:ext>
                </a:extLst>
              </a:tr>
              <a:tr h="531142">
                <a:tc>
                  <a:txBody>
                    <a:bodyPr/>
                    <a:lstStyle/>
                    <a:p>
                      <a:pPr algn="ctr">
                        <a:lnSpc>
                          <a:spcPct val="107000"/>
                        </a:lnSpc>
                        <a:spcAft>
                          <a:spcPts val="0"/>
                        </a:spcAft>
                      </a:pPr>
                      <a:r>
                        <a:rPr lang="ru-RU" sz="2400">
                          <a:effectLst/>
                        </a:rPr>
                        <a:t>Группа риска</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400" dirty="0">
                          <a:effectLst/>
                        </a:rPr>
                        <a:t>1509 (3,4%)</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57036304"/>
                  </a:ext>
                </a:extLst>
              </a:tr>
            </a:tbl>
          </a:graphicData>
        </a:graphic>
      </p:graphicFrame>
    </p:spTree>
    <p:extLst>
      <p:ext uri="{BB962C8B-B14F-4D97-AF65-F5344CB8AC3E}">
        <p14:creationId xmlns:p14="http://schemas.microsoft.com/office/powerpoint/2010/main" val="2730178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1964" y="3571876"/>
            <a:ext cx="11730036" cy="2386012"/>
          </a:xfrm>
        </p:spPr>
        <p:txBody>
          <a:bodyPr>
            <a:normAutofit/>
          </a:bodyPr>
          <a:lstStyle/>
          <a:p>
            <a:r>
              <a:rPr lang="ru-RU" dirty="0"/>
              <a:t/>
            </a:r>
            <a:br>
              <a:rPr lang="ru-RU" dirty="0"/>
            </a:br>
            <a:endParaRPr lang="ru-RU" sz="1200" dirty="0"/>
          </a:p>
        </p:txBody>
      </p:sp>
      <p:sp>
        <p:nvSpPr>
          <p:cNvPr id="5" name="Rectangle 1"/>
          <p:cNvSpPr>
            <a:spLocks noChangeArrowheads="1"/>
          </p:cNvSpPr>
          <p:nvPr/>
        </p:nvSpPr>
        <p:spPr bwMode="auto">
          <a:xfrm>
            <a:off x="1946911" y="260362"/>
            <a:ext cx="8543749"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ru-RU" altLang="ru-RU" sz="2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Количество правонарушений, совершенных несовершеннолетними </a:t>
            </a:r>
          </a:p>
          <a:p>
            <a:pPr marL="0" marR="0" lvl="0" indent="449263" algn="ctr" defTabSz="914400" rtl="0" eaLnBrk="0" fontAlgn="base" latinLnBrk="0" hangingPunct="0">
              <a:lnSpc>
                <a:spcPct val="100000"/>
              </a:lnSpc>
              <a:spcBef>
                <a:spcPct val="0"/>
              </a:spcBef>
              <a:spcAft>
                <a:spcPct val="0"/>
              </a:spcAft>
              <a:buClrTx/>
              <a:buSzTx/>
              <a:buFontTx/>
              <a:buNone/>
              <a:tabLst/>
            </a:pPr>
            <a:r>
              <a:rPr kumimoji="0" lang="ru-RU" altLang="ru-RU" sz="2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обучающимися </a:t>
            </a:r>
            <a:r>
              <a:rPr kumimoji="0" lang="ru-RU" altLang="ru-RU"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муниципальных общеобразовательных учреждений</a:t>
            </a:r>
          </a:p>
          <a:p>
            <a:pPr marL="0" marR="0" lvl="0" indent="449263" algn="ctr"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городского округа </a:t>
            </a:r>
            <a:r>
              <a:rPr kumimoji="0" lang="ru-RU" altLang="ru-RU"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ru-RU" altLang="ru-RU"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город Якутск</a:t>
            </a:r>
            <a:r>
              <a:rPr kumimoji="0" lang="ru-RU" altLang="ru-RU"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ru-RU" altLang="ru-RU"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ru-RU" altLang="ru-RU" sz="1100"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901407302"/>
              </p:ext>
            </p:extLst>
          </p:nvPr>
        </p:nvGraphicFramePr>
        <p:xfrm>
          <a:off x="2477047" y="1419289"/>
          <a:ext cx="7483475" cy="1565403"/>
        </p:xfrm>
        <a:graphic>
          <a:graphicData uri="http://schemas.openxmlformats.org/drawingml/2006/table">
            <a:tbl>
              <a:tblPr firstRow="1" firstCol="1" bandRow="1">
                <a:tableStyleId>{5C22544A-7EE6-4342-B048-85BDC9FD1C3A}</a:tableStyleId>
              </a:tblPr>
              <a:tblGrid>
                <a:gridCol w="3341072">
                  <a:extLst>
                    <a:ext uri="{9D8B030D-6E8A-4147-A177-3AD203B41FA5}">
                      <a16:colId xmlns:a16="http://schemas.microsoft.com/office/drawing/2014/main" val="4023348724"/>
                    </a:ext>
                  </a:extLst>
                </a:gridCol>
                <a:gridCol w="802273">
                  <a:extLst>
                    <a:ext uri="{9D8B030D-6E8A-4147-A177-3AD203B41FA5}">
                      <a16:colId xmlns:a16="http://schemas.microsoft.com/office/drawing/2014/main" val="4255332698"/>
                    </a:ext>
                  </a:extLst>
                </a:gridCol>
                <a:gridCol w="801329">
                  <a:extLst>
                    <a:ext uri="{9D8B030D-6E8A-4147-A177-3AD203B41FA5}">
                      <a16:colId xmlns:a16="http://schemas.microsoft.com/office/drawing/2014/main" val="1741314061"/>
                    </a:ext>
                  </a:extLst>
                </a:gridCol>
                <a:gridCol w="668403">
                  <a:extLst>
                    <a:ext uri="{9D8B030D-6E8A-4147-A177-3AD203B41FA5}">
                      <a16:colId xmlns:a16="http://schemas.microsoft.com/office/drawing/2014/main" val="2976801492"/>
                    </a:ext>
                  </a:extLst>
                </a:gridCol>
                <a:gridCol w="668403">
                  <a:extLst>
                    <a:ext uri="{9D8B030D-6E8A-4147-A177-3AD203B41FA5}">
                      <a16:colId xmlns:a16="http://schemas.microsoft.com/office/drawing/2014/main" val="2969186423"/>
                    </a:ext>
                  </a:extLst>
                </a:gridCol>
                <a:gridCol w="1201995">
                  <a:extLst>
                    <a:ext uri="{9D8B030D-6E8A-4147-A177-3AD203B41FA5}">
                      <a16:colId xmlns:a16="http://schemas.microsoft.com/office/drawing/2014/main" val="2442907591"/>
                    </a:ext>
                  </a:extLst>
                </a:gridCol>
              </a:tblGrid>
              <a:tr h="36227">
                <a:tc>
                  <a:txBody>
                    <a:bodyPr/>
                    <a:lstStyle/>
                    <a:p>
                      <a:pPr algn="ctr">
                        <a:lnSpc>
                          <a:spcPct val="107000"/>
                        </a:lnSpc>
                        <a:spcAft>
                          <a:spcPts val="0"/>
                        </a:spcAft>
                      </a:pPr>
                      <a:r>
                        <a:rPr lang="ru-RU" sz="2400">
                          <a:effectLst/>
                        </a:rPr>
                        <a:t>Учебный год</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5">
                  <a:txBody>
                    <a:bodyPr/>
                    <a:lstStyle/>
                    <a:p>
                      <a:pPr algn="ctr">
                        <a:lnSpc>
                          <a:spcPct val="107000"/>
                        </a:lnSpc>
                        <a:spcAft>
                          <a:spcPts val="0"/>
                        </a:spcAft>
                      </a:pPr>
                      <a:r>
                        <a:rPr lang="ru-RU" sz="2400" dirty="0">
                          <a:effectLst/>
                        </a:rPr>
                        <a:t>2018-2019</a:t>
                      </a:r>
                    </a:p>
                    <a:p>
                      <a:pPr algn="ctr">
                        <a:lnSpc>
                          <a:spcPct val="107000"/>
                        </a:lnSpc>
                        <a:spcAft>
                          <a:spcPts val="0"/>
                        </a:spcAft>
                      </a:pPr>
                      <a:r>
                        <a:rPr lang="ru-RU" sz="2400" dirty="0">
                          <a:effectLst/>
                        </a:rPr>
                        <a:t>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39105178"/>
                  </a:ext>
                </a:extLst>
              </a:tr>
              <a:tr h="188595">
                <a:tc>
                  <a:txBody>
                    <a:bodyPr/>
                    <a:lstStyle/>
                    <a:p>
                      <a:pPr>
                        <a:lnSpc>
                          <a:spcPct val="107000"/>
                        </a:lnSpc>
                        <a:spcAft>
                          <a:spcPts val="0"/>
                        </a:spcAft>
                        <a:tabLst>
                          <a:tab pos="533400" algn="l"/>
                          <a:tab pos="1056640" algn="ctr"/>
                        </a:tabLst>
                      </a:pPr>
                      <a:r>
                        <a:rPr lang="ru-RU" sz="2400">
                          <a:effectLst/>
                        </a:rPr>
                        <a:t>		Четверть </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400">
                          <a:effectLst/>
                        </a:rPr>
                        <a:t>1</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a:effectLst/>
                        </a:rPr>
                        <a:t>2</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a:effectLst/>
                        </a:rPr>
                        <a:t>3</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a:effectLst/>
                        </a:rPr>
                        <a:t>4</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a:effectLst/>
                        </a:rPr>
                        <a:t>ИТОГО</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98202869"/>
                  </a:ext>
                </a:extLst>
              </a:tr>
              <a:tr h="321945">
                <a:tc>
                  <a:txBody>
                    <a:bodyPr/>
                    <a:lstStyle/>
                    <a:p>
                      <a:pPr algn="ctr">
                        <a:lnSpc>
                          <a:spcPct val="107000"/>
                        </a:lnSpc>
                        <a:spcAft>
                          <a:spcPts val="0"/>
                        </a:spcAft>
                      </a:pPr>
                      <a:r>
                        <a:rPr lang="ru-RU" sz="2400">
                          <a:effectLst/>
                        </a:rPr>
                        <a:t>Количество </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400">
                          <a:effectLst/>
                        </a:rPr>
                        <a:t>38</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a:effectLst/>
                        </a:rPr>
                        <a:t>41</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a:effectLst/>
                        </a:rPr>
                        <a:t>26</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a:effectLst/>
                        </a:rPr>
                        <a:t>28</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dirty="0">
                          <a:effectLst/>
                        </a:rPr>
                        <a:t>133</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58740953"/>
                  </a:ext>
                </a:extLst>
              </a:tr>
            </a:tbl>
          </a:graphicData>
        </a:graphic>
      </p:graphicFrame>
      <p:sp>
        <p:nvSpPr>
          <p:cNvPr id="8" name="Прямоугольник 7"/>
          <p:cNvSpPr/>
          <p:nvPr/>
        </p:nvSpPr>
        <p:spPr>
          <a:xfrm>
            <a:off x="628650" y="2984692"/>
            <a:ext cx="11044238" cy="3253711"/>
          </a:xfrm>
          <a:prstGeom prst="rect">
            <a:avLst/>
          </a:prstGeom>
        </p:spPr>
        <p:txBody>
          <a:bodyPr wrap="square">
            <a:spAutoFit/>
          </a:bodyPr>
          <a:lstStyle/>
          <a:p>
            <a:pPr indent="449580" algn="just">
              <a:lnSpc>
                <a:spcPct val="107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По данным МУ МВД России «Якутское» от 05.09.2019 года в период с 01 июня по 31 августа 2019 г. доставлено 126 обучающихся, из них 45 находились в состоянии алкогольного опьянения, 81 находились в ночное время в общественном месте без сопровождения взрослых. По данным фактам проведена сверка со всеми муниципальными общеобразовательными учреждениями городского округа «город Якутск», по итогам сверки принимаются меры по организации индивидуальной профилактической работы с обучающимися и их родителями (законными представителями).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9123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3904030457"/>
              </p:ext>
            </p:extLst>
          </p:nvPr>
        </p:nvGraphicFramePr>
        <p:xfrm>
          <a:off x="1050926" y="1693069"/>
          <a:ext cx="9578975" cy="4193381"/>
        </p:xfrm>
        <a:graphic>
          <a:graphicData uri="http://schemas.openxmlformats.org/drawingml/2006/table">
            <a:tbl>
              <a:tblPr firstRow="1" firstCol="1" bandRow="1">
                <a:tableStyleId>{5C22544A-7EE6-4342-B048-85BDC9FD1C3A}</a:tableStyleId>
              </a:tblPr>
              <a:tblGrid>
                <a:gridCol w="4013495">
                  <a:extLst>
                    <a:ext uri="{9D8B030D-6E8A-4147-A177-3AD203B41FA5}">
                      <a16:colId xmlns:a16="http://schemas.microsoft.com/office/drawing/2014/main" val="3627788610"/>
                    </a:ext>
                  </a:extLst>
                </a:gridCol>
                <a:gridCol w="1621364">
                  <a:extLst>
                    <a:ext uri="{9D8B030D-6E8A-4147-A177-3AD203B41FA5}">
                      <a16:colId xmlns:a16="http://schemas.microsoft.com/office/drawing/2014/main" val="813868652"/>
                    </a:ext>
                  </a:extLst>
                </a:gridCol>
                <a:gridCol w="1904580">
                  <a:extLst>
                    <a:ext uri="{9D8B030D-6E8A-4147-A177-3AD203B41FA5}">
                      <a16:colId xmlns:a16="http://schemas.microsoft.com/office/drawing/2014/main" val="3171870282"/>
                    </a:ext>
                  </a:extLst>
                </a:gridCol>
                <a:gridCol w="2039536">
                  <a:extLst>
                    <a:ext uri="{9D8B030D-6E8A-4147-A177-3AD203B41FA5}">
                      <a16:colId xmlns:a16="http://schemas.microsoft.com/office/drawing/2014/main" val="2102461558"/>
                    </a:ext>
                  </a:extLst>
                </a:gridCol>
              </a:tblGrid>
              <a:tr h="851955">
                <a:tc gridSpan="4">
                  <a:txBody>
                    <a:bodyPr/>
                    <a:lstStyle/>
                    <a:p>
                      <a:pPr marL="228600" algn="ctr">
                        <a:lnSpc>
                          <a:spcPct val="107000"/>
                        </a:lnSpc>
                        <a:spcAft>
                          <a:spcPts val="0"/>
                        </a:spcAft>
                      </a:pPr>
                      <a:r>
                        <a:rPr lang="ru-RU" sz="2000" dirty="0">
                          <a:effectLst/>
                        </a:rPr>
                        <a:t>4. Количество несовершеннолетних обучающихся ОУ снятых с учета (в сравнении с состоящими на учете)</a:t>
                      </a:r>
                      <a:endParaRPr lang="ru-RU" sz="2000" dirty="0">
                        <a:effectLst/>
                        <a:latin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4160127528"/>
                  </a:ext>
                </a:extLst>
              </a:tr>
              <a:tr h="785564">
                <a:tc>
                  <a:txBody>
                    <a:bodyPr/>
                    <a:lstStyle/>
                    <a:p>
                      <a:pPr algn="just">
                        <a:lnSpc>
                          <a:spcPct val="107000"/>
                        </a:lnSpc>
                        <a:spcAft>
                          <a:spcPts val="0"/>
                        </a:spcAft>
                      </a:pPr>
                      <a:r>
                        <a:rPr lang="ru-RU" sz="2000" dirty="0">
                          <a:effectLst/>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400" dirty="0">
                          <a:effectLst/>
                        </a:rPr>
                        <a:t>2016-2017</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400">
                          <a:effectLst/>
                        </a:rPr>
                        <a:t>2017-2018</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400">
                          <a:effectLst/>
                        </a:rPr>
                        <a:t>2018-2019</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58437573"/>
                  </a:ext>
                </a:extLst>
              </a:tr>
              <a:tr h="425977">
                <a:tc>
                  <a:txBody>
                    <a:bodyPr/>
                    <a:lstStyle/>
                    <a:p>
                      <a:pPr algn="just">
                        <a:lnSpc>
                          <a:spcPct val="107000"/>
                        </a:lnSpc>
                        <a:spcAft>
                          <a:spcPts val="0"/>
                        </a:spcAft>
                      </a:pPr>
                      <a:r>
                        <a:rPr lang="ru-RU" sz="2000" dirty="0">
                          <a:effectLst/>
                        </a:rPr>
                        <a:t>ВШУ</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dirty="0">
                          <a:effectLst/>
                        </a:rPr>
                        <a:t>109</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2000">
                          <a:effectLst/>
                        </a:rPr>
                        <a:t>111</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2000">
                          <a:effectLst/>
                        </a:rPr>
                        <a:t>144</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69658779"/>
                  </a:ext>
                </a:extLst>
              </a:tr>
              <a:tr h="425977">
                <a:tc>
                  <a:txBody>
                    <a:bodyPr/>
                    <a:lstStyle/>
                    <a:p>
                      <a:pPr algn="just">
                        <a:lnSpc>
                          <a:spcPct val="107000"/>
                        </a:lnSpc>
                        <a:spcAft>
                          <a:spcPts val="0"/>
                        </a:spcAft>
                      </a:pPr>
                      <a:r>
                        <a:rPr lang="ru-RU" sz="2000">
                          <a:effectLst/>
                        </a:rPr>
                        <a:t>КДН и ЗП</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dirty="0">
                          <a:effectLst/>
                        </a:rPr>
                        <a:t>5</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2000">
                          <a:effectLst/>
                        </a:rPr>
                        <a:t>5</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2000">
                          <a:effectLst/>
                        </a:rPr>
                        <a:t>36</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52724777"/>
                  </a:ext>
                </a:extLst>
              </a:tr>
              <a:tr h="425977">
                <a:tc>
                  <a:txBody>
                    <a:bodyPr/>
                    <a:lstStyle/>
                    <a:p>
                      <a:pPr algn="just">
                        <a:lnSpc>
                          <a:spcPct val="107000"/>
                        </a:lnSpc>
                        <a:spcAft>
                          <a:spcPts val="0"/>
                        </a:spcAft>
                      </a:pPr>
                      <a:r>
                        <a:rPr lang="ru-RU" sz="2000">
                          <a:effectLst/>
                        </a:rPr>
                        <a:t>ПДН</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dirty="0">
                          <a:effectLst/>
                        </a:rPr>
                        <a:t>26</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2000" dirty="0">
                          <a:effectLst/>
                        </a:rPr>
                        <a:t>32</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2000">
                          <a:effectLst/>
                        </a:rPr>
                        <a:t>56</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98015091"/>
                  </a:ext>
                </a:extLst>
              </a:tr>
              <a:tr h="425977">
                <a:tc>
                  <a:txBody>
                    <a:bodyPr/>
                    <a:lstStyle/>
                    <a:p>
                      <a:pPr algn="just">
                        <a:lnSpc>
                          <a:spcPct val="107000"/>
                        </a:lnSpc>
                        <a:spcAft>
                          <a:spcPts val="0"/>
                        </a:spcAft>
                      </a:pPr>
                      <a:r>
                        <a:rPr lang="ru-RU" sz="2000">
                          <a:effectLst/>
                        </a:rPr>
                        <a:t>По исправлению</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a:effectLst/>
                        </a:rPr>
                        <a:t>72</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2000" dirty="0">
                          <a:effectLst/>
                        </a:rPr>
                        <a:t>89</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2000">
                          <a:effectLst/>
                        </a:rPr>
                        <a:t>116</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06958678"/>
                  </a:ext>
                </a:extLst>
              </a:tr>
              <a:tr h="425977">
                <a:tc>
                  <a:txBody>
                    <a:bodyPr/>
                    <a:lstStyle/>
                    <a:p>
                      <a:pPr algn="just">
                        <a:lnSpc>
                          <a:spcPct val="107000"/>
                        </a:lnSpc>
                        <a:spcAft>
                          <a:spcPts val="0"/>
                        </a:spcAft>
                      </a:pPr>
                      <a:r>
                        <a:rPr lang="ru-RU" sz="2000">
                          <a:effectLst/>
                        </a:rPr>
                        <a:t>По достижении 18 лет</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a:effectLst/>
                        </a:rPr>
                        <a:t>1</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2000" dirty="0">
                          <a:effectLst/>
                        </a:rPr>
                        <a:t>21</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2000" dirty="0">
                          <a:effectLst/>
                        </a:rPr>
                        <a:t>7</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60621547"/>
                  </a:ext>
                </a:extLst>
              </a:tr>
              <a:tr h="425977">
                <a:tc>
                  <a:txBody>
                    <a:bodyPr/>
                    <a:lstStyle/>
                    <a:p>
                      <a:pPr algn="just">
                        <a:lnSpc>
                          <a:spcPct val="107000"/>
                        </a:lnSpc>
                        <a:spcAft>
                          <a:spcPts val="0"/>
                        </a:spcAft>
                      </a:pPr>
                      <a:r>
                        <a:rPr lang="ru-RU" sz="2000">
                          <a:effectLst/>
                        </a:rPr>
                        <a:t>По иным причинам</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a:effectLst/>
                        </a:rPr>
                        <a:t>15</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2000">
                          <a:effectLst/>
                        </a:rPr>
                        <a:t>10</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2000" dirty="0">
                          <a:effectLst/>
                        </a:rPr>
                        <a:t>15</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21417524"/>
                  </a:ext>
                </a:extLst>
              </a:tr>
            </a:tbl>
          </a:graphicData>
        </a:graphic>
      </p:graphicFrame>
      <p:sp>
        <p:nvSpPr>
          <p:cNvPr id="5" name="Rectangle 1"/>
          <p:cNvSpPr>
            <a:spLocks noChangeArrowheads="1"/>
          </p:cNvSpPr>
          <p:nvPr/>
        </p:nvSpPr>
        <p:spPr bwMode="auto">
          <a:xfrm>
            <a:off x="1257300" y="174945"/>
            <a:ext cx="920168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При </a:t>
            </a:r>
            <a:r>
              <a:rPr kumimoji="0" lang="ru-RU" altLang="ru-RU"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анализе количества обучающихся, снятых с профилактических учетов наблюдается значительное увеличение снятия с учета по исправлению:</a:t>
            </a:r>
            <a:endParaRPr kumimoji="0" lang="ru-RU" altLang="ru-RU" sz="1200"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80141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5" name="Rectangle 1"/>
          <p:cNvSpPr>
            <a:spLocks noChangeArrowheads="1"/>
          </p:cNvSpPr>
          <p:nvPr/>
        </p:nvSpPr>
        <p:spPr bwMode="auto">
          <a:xfrm>
            <a:off x="634993" y="499530"/>
            <a:ext cx="11010395"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449263" algn="just" eaLnBrk="0" fontAlgn="base" hangingPunct="0">
              <a:spcBef>
                <a:spcPct val="0"/>
              </a:spcBef>
              <a:spcAft>
                <a:spcPct val="0"/>
              </a:spcAft>
            </a:pPr>
            <a:r>
              <a:rPr lang="ru-RU" altLang="ru-RU" dirty="0">
                <a:latin typeface="Times New Roman" panose="02020603050405020304" pitchFamily="18" charset="0"/>
                <a:ea typeface="Calibri" panose="020F0502020204030204" pitchFamily="34" charset="0"/>
                <a:cs typeface="Times New Roman" panose="02020603050405020304" pitchFamily="18" charset="0"/>
              </a:rPr>
              <a:t>В целях усиления контроля и анализа причин по самовольным уходам Управлением образования Окружной администрации города Якутска ведется и систематически обновляется банк данных детей, самовольно уходящих из дома. Наблюдается значительный рост самовольных уходов несовершеннолетних из семьи. Рост наблюдается за счет неоднократных уходов, а также в весенне-летний период. Основной причиной ухода из дома являются отсутствие должного внимания и контроля со стороны родителей, что свидетельствует о ненадлежащем исполнении родительских обязанностей, нарушении части 1 статьи 5.35 Кодекса Российской Федерации об административных правонарушениях:</a:t>
            </a:r>
            <a:endParaRPr kumimoji="0" lang="ru-RU" altLang="ru-RU" sz="2800" b="0" i="0" u="none" strike="noStrike" cap="none" normalizeH="0" baseline="0" dirty="0">
              <a:ln>
                <a:noFill/>
              </a:ln>
              <a:solidFill>
                <a:schemeClr val="tx1"/>
              </a:solidFill>
              <a:effectLst/>
              <a:latin typeface="Arial" panose="020B0604020202020204" pitchFamily="34"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2973821745"/>
              </p:ext>
            </p:extLst>
          </p:nvPr>
        </p:nvGraphicFramePr>
        <p:xfrm>
          <a:off x="1101090" y="2745103"/>
          <a:ext cx="9843136" cy="3729378"/>
        </p:xfrm>
        <a:graphic>
          <a:graphicData uri="http://schemas.openxmlformats.org/drawingml/2006/table">
            <a:tbl>
              <a:tblPr firstRow="1" firstCol="1" bandRow="1">
                <a:tableStyleId>{5C22544A-7EE6-4342-B048-85BDC9FD1C3A}</a:tableStyleId>
              </a:tblPr>
              <a:tblGrid>
                <a:gridCol w="3806313">
                  <a:extLst>
                    <a:ext uri="{9D8B030D-6E8A-4147-A177-3AD203B41FA5}">
                      <a16:colId xmlns:a16="http://schemas.microsoft.com/office/drawing/2014/main" val="2951531408"/>
                    </a:ext>
                  </a:extLst>
                </a:gridCol>
                <a:gridCol w="1268430">
                  <a:extLst>
                    <a:ext uri="{9D8B030D-6E8A-4147-A177-3AD203B41FA5}">
                      <a16:colId xmlns:a16="http://schemas.microsoft.com/office/drawing/2014/main" val="472461620"/>
                    </a:ext>
                  </a:extLst>
                </a:gridCol>
                <a:gridCol w="941588">
                  <a:extLst>
                    <a:ext uri="{9D8B030D-6E8A-4147-A177-3AD203B41FA5}">
                      <a16:colId xmlns:a16="http://schemas.microsoft.com/office/drawing/2014/main" val="1580934480"/>
                    </a:ext>
                  </a:extLst>
                </a:gridCol>
                <a:gridCol w="939540">
                  <a:extLst>
                    <a:ext uri="{9D8B030D-6E8A-4147-A177-3AD203B41FA5}">
                      <a16:colId xmlns:a16="http://schemas.microsoft.com/office/drawing/2014/main" val="3457115535"/>
                    </a:ext>
                  </a:extLst>
                </a:gridCol>
                <a:gridCol w="937490">
                  <a:extLst>
                    <a:ext uri="{9D8B030D-6E8A-4147-A177-3AD203B41FA5}">
                      <a16:colId xmlns:a16="http://schemas.microsoft.com/office/drawing/2014/main" val="3112293500"/>
                    </a:ext>
                  </a:extLst>
                </a:gridCol>
                <a:gridCol w="1949775">
                  <a:extLst>
                    <a:ext uri="{9D8B030D-6E8A-4147-A177-3AD203B41FA5}">
                      <a16:colId xmlns:a16="http://schemas.microsoft.com/office/drawing/2014/main" val="1334671492"/>
                    </a:ext>
                  </a:extLst>
                </a:gridCol>
              </a:tblGrid>
              <a:tr h="351713">
                <a:tc>
                  <a:txBody>
                    <a:bodyPr/>
                    <a:lstStyle/>
                    <a:p>
                      <a:pPr>
                        <a:lnSpc>
                          <a:spcPct val="107000"/>
                        </a:lnSpc>
                        <a:spcAft>
                          <a:spcPts val="0"/>
                        </a:spcAft>
                      </a:pPr>
                      <a:r>
                        <a:rPr lang="ru-RU" sz="2000">
                          <a:effectLst/>
                        </a:rPr>
                        <a:t> </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5">
                  <a:txBody>
                    <a:bodyPr/>
                    <a:lstStyle/>
                    <a:p>
                      <a:pPr algn="ctr">
                        <a:lnSpc>
                          <a:spcPct val="107000"/>
                        </a:lnSpc>
                        <a:spcAft>
                          <a:spcPts val="0"/>
                        </a:spcAft>
                      </a:pPr>
                      <a:r>
                        <a:rPr lang="ru-RU" sz="2000">
                          <a:effectLst/>
                        </a:rPr>
                        <a:t>2018-2019</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06183362"/>
                  </a:ext>
                </a:extLst>
              </a:tr>
              <a:tr h="351713">
                <a:tc>
                  <a:txBody>
                    <a:bodyPr/>
                    <a:lstStyle/>
                    <a:p>
                      <a:pPr>
                        <a:lnSpc>
                          <a:spcPct val="107000"/>
                        </a:lnSpc>
                        <a:spcAft>
                          <a:spcPts val="0"/>
                        </a:spcAft>
                      </a:pPr>
                      <a:r>
                        <a:rPr lang="ru-RU" sz="2000">
                          <a:effectLst/>
                        </a:rPr>
                        <a:t> </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rPr>
                        <a:t>1</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rPr>
                        <a:t>2</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rPr>
                        <a:t>3</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rPr>
                        <a:t>4</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rPr>
                        <a:t>ИТОГО</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76356022"/>
                  </a:ext>
                </a:extLst>
              </a:tr>
              <a:tr h="351713">
                <a:tc>
                  <a:txBody>
                    <a:bodyPr/>
                    <a:lstStyle/>
                    <a:p>
                      <a:pPr>
                        <a:lnSpc>
                          <a:spcPct val="107000"/>
                        </a:lnSpc>
                        <a:spcAft>
                          <a:spcPts val="0"/>
                        </a:spcAft>
                      </a:pPr>
                      <a:r>
                        <a:rPr lang="ru-RU" sz="2000">
                          <a:effectLst/>
                        </a:rPr>
                        <a:t>семьи</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000">
                          <a:effectLst/>
                        </a:rPr>
                        <a:t>37</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000">
                          <a:effectLst/>
                        </a:rPr>
                        <a:t>33</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000">
                          <a:effectLst/>
                        </a:rPr>
                        <a:t>33</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000">
                          <a:effectLst/>
                        </a:rPr>
                        <a:t>36</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000">
                          <a:effectLst/>
                        </a:rPr>
                        <a:t>139</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53375746"/>
                  </a:ext>
                </a:extLst>
              </a:tr>
              <a:tr h="543093">
                <a:tc>
                  <a:txBody>
                    <a:bodyPr/>
                    <a:lstStyle/>
                    <a:p>
                      <a:pPr algn="just">
                        <a:lnSpc>
                          <a:spcPct val="107000"/>
                        </a:lnSpc>
                        <a:spcAft>
                          <a:spcPts val="0"/>
                        </a:spcAft>
                      </a:pPr>
                      <a:r>
                        <a:rPr lang="ru-RU" sz="2000">
                          <a:effectLst/>
                        </a:rPr>
                        <a:t>спец. учреждений закрытого типа</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ru-RU" sz="28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ru-RU" sz="28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ru-RU" sz="28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000">
                          <a:effectLst/>
                        </a:rPr>
                        <a:t>1</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000">
                          <a:effectLst/>
                        </a:rPr>
                        <a:t>1</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65771388"/>
                  </a:ext>
                </a:extLst>
              </a:tr>
              <a:tr h="453753">
                <a:tc>
                  <a:txBody>
                    <a:bodyPr/>
                    <a:lstStyle/>
                    <a:p>
                      <a:pPr algn="just">
                        <a:lnSpc>
                          <a:spcPct val="107000"/>
                        </a:lnSpc>
                        <a:spcAft>
                          <a:spcPts val="0"/>
                        </a:spcAft>
                      </a:pPr>
                      <a:r>
                        <a:rPr lang="ru-RU" sz="2000">
                          <a:effectLst/>
                        </a:rPr>
                        <a:t>детских домов</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000">
                          <a:effectLst/>
                        </a:rPr>
                        <a:t>1</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ru-RU" sz="28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ru-RU" sz="28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ru-RU" sz="28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000">
                          <a:effectLst/>
                        </a:rPr>
                        <a:t>1</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08530441"/>
                  </a:ext>
                </a:extLst>
              </a:tr>
              <a:tr h="397305">
                <a:tc>
                  <a:txBody>
                    <a:bodyPr/>
                    <a:lstStyle/>
                    <a:p>
                      <a:pPr algn="just">
                        <a:lnSpc>
                          <a:spcPct val="107000"/>
                        </a:lnSpc>
                        <a:spcAft>
                          <a:spcPts val="0"/>
                        </a:spcAft>
                      </a:pPr>
                      <a:r>
                        <a:rPr lang="ru-RU" sz="2000">
                          <a:effectLst/>
                        </a:rPr>
                        <a:t>учреждений соц. обслуживания</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ru-RU" sz="28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ru-RU" sz="28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000">
                          <a:effectLst/>
                        </a:rPr>
                        <a:t>1</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000">
                          <a:effectLst/>
                        </a:rPr>
                        <a:t>1</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000">
                          <a:effectLst/>
                        </a:rPr>
                        <a:t>2</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37150989"/>
                  </a:ext>
                </a:extLst>
              </a:tr>
              <a:tr h="392963">
                <a:tc>
                  <a:txBody>
                    <a:bodyPr/>
                    <a:lstStyle/>
                    <a:p>
                      <a:pPr algn="just">
                        <a:lnSpc>
                          <a:spcPct val="107000"/>
                        </a:lnSpc>
                        <a:spcAft>
                          <a:spcPts val="0"/>
                        </a:spcAft>
                      </a:pPr>
                      <a:r>
                        <a:rPr lang="ru-RU" sz="2000">
                          <a:effectLst/>
                        </a:rPr>
                        <a:t>ОО (школы         интернаты)</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ru-RU" sz="28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000">
                          <a:effectLst/>
                        </a:rPr>
                        <a:t>1</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ru-RU" sz="28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ru-RU" sz="28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000">
                          <a:effectLst/>
                        </a:rPr>
                        <a:t>1</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80292730"/>
                  </a:ext>
                </a:extLst>
              </a:tr>
              <a:tr h="321318">
                <a:tc>
                  <a:txBody>
                    <a:bodyPr/>
                    <a:lstStyle/>
                    <a:p>
                      <a:pPr algn="just">
                        <a:lnSpc>
                          <a:spcPct val="107000"/>
                        </a:lnSpc>
                        <a:spcAft>
                          <a:spcPts val="0"/>
                        </a:spcAft>
                      </a:pPr>
                      <a:r>
                        <a:rPr lang="ru-RU" sz="2000">
                          <a:effectLst/>
                        </a:rPr>
                        <a:t>Летних оздоров. лагерей</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000">
                          <a:effectLst/>
                        </a:rPr>
                        <a:t>3</a:t>
                      </a:r>
                      <a:endParaRPr lang="ru-RU"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ru-RU" sz="28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ru-RU" sz="28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ru-RU" sz="28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000" dirty="0">
                          <a:effectLst/>
                        </a:rPr>
                        <a:t>3</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08567196"/>
                  </a:ext>
                </a:extLst>
              </a:tr>
            </a:tbl>
          </a:graphicData>
        </a:graphic>
      </p:graphicFrame>
    </p:spTree>
    <p:extLst>
      <p:ext uri="{BB962C8B-B14F-4D97-AF65-F5344CB8AC3E}">
        <p14:creationId xmlns:p14="http://schemas.microsoft.com/office/powerpoint/2010/main" val="2689505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84212" y="685800"/>
            <a:ext cx="11045826" cy="3801532"/>
          </a:xfrm>
        </p:spPr>
        <p:txBody>
          <a:bodyPr/>
          <a:lstStyle/>
          <a:p>
            <a:pPr algn="just"/>
            <a:r>
              <a:rPr lang="ru-RU" dirty="0">
                <a:solidFill>
                  <a:schemeClr val="tx1"/>
                </a:solidFill>
              </a:rPr>
              <a:t>Своевременно выявляются и ведется учет обучающихся (воспитанников), не посещающих или систематически пропускающих по неуважительным причинам занятия в образовательных учреждениях. Ведется банк данных детей по статистическим данным формы №3 (утверждена приказом Управления образования от 15.12.2010 г. № 01-10/727). Ведется индивидуальная профилактическая работа с семьями, проводятся рейды по семьям, родители (законные представители) рассматриваются на комиссии по делам несовершеннолетних. </a:t>
            </a:r>
          </a:p>
        </p:txBody>
      </p:sp>
    </p:spTree>
    <p:extLst>
      <p:ext uri="{BB962C8B-B14F-4D97-AF65-F5344CB8AC3E}">
        <p14:creationId xmlns:p14="http://schemas.microsoft.com/office/powerpoint/2010/main" val="3102917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68461" y="3758670"/>
            <a:ext cx="9202738" cy="2070630"/>
          </a:xfrm>
        </p:spPr>
        <p:txBody>
          <a:bodyPr>
            <a:normAutofit/>
          </a:bodyPr>
          <a:lstStyle/>
          <a:p>
            <a:pPr algn="just"/>
            <a:r>
              <a:rPr lang="ru-RU" dirty="0"/>
              <a:t/>
            </a:r>
            <a:br>
              <a:rPr lang="ru-RU" dirty="0"/>
            </a:br>
            <a:endParaRPr lang="ru-RU" dirty="0"/>
          </a:p>
        </p:txBody>
      </p:sp>
      <p:sp>
        <p:nvSpPr>
          <p:cNvPr id="5" name="Rectangle 1"/>
          <p:cNvSpPr>
            <a:spLocks noChangeArrowheads="1"/>
          </p:cNvSpPr>
          <p:nvPr/>
        </p:nvSpPr>
        <p:spPr bwMode="auto">
          <a:xfrm>
            <a:off x="1727199" y="324120"/>
            <a:ext cx="9623147"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l" defTabSz="914400" rtl="0" eaLnBrk="0" fontAlgn="base" latinLnBrk="0" hangingPunct="0">
              <a:lnSpc>
                <a:spcPct val="100000"/>
              </a:lnSpc>
              <a:spcBef>
                <a:spcPct val="0"/>
              </a:spcBef>
              <a:spcAft>
                <a:spcPct val="0"/>
              </a:spcAft>
              <a:buClrTx/>
              <a:buSzTx/>
              <a:buFontTx/>
              <a:buNone/>
              <a:tabLst/>
            </a:pPr>
            <a:r>
              <a:rPr kumimoji="0" lang="ru-RU" altLang="ru-RU"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Количество обучающихся систематически пропускающих </a:t>
            </a:r>
            <a:endParaRPr kumimoji="0" lang="ru-RU" altLang="ru-RU" sz="28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altLang="ru-RU" sz="28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занятия </a:t>
            </a:r>
            <a:r>
              <a:rPr kumimoji="0" lang="ru-RU" altLang="ru-RU"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без уважительной причины:</a:t>
            </a:r>
            <a:endParaRPr kumimoji="0" lang="ru-RU" altLang="ru-RU" sz="1400"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ru-RU" altLang="ru-RU" sz="2400" b="0" i="0" u="none" strike="noStrike" cap="none" normalizeH="0" baseline="0" dirty="0">
              <a:ln>
                <a:noFill/>
              </a:ln>
              <a:solidFill>
                <a:schemeClr val="tx1"/>
              </a:solidFill>
              <a:effectLst/>
              <a:latin typeface="Arial" panose="020B0604020202020204" pitchFamily="34"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1576663632"/>
              </p:ext>
            </p:extLst>
          </p:nvPr>
        </p:nvGraphicFramePr>
        <p:xfrm>
          <a:off x="2043111" y="1812116"/>
          <a:ext cx="8342316" cy="1946554"/>
        </p:xfrm>
        <a:graphic>
          <a:graphicData uri="http://schemas.openxmlformats.org/drawingml/2006/table">
            <a:tbl>
              <a:tblPr firstRow="1" firstCol="1" bandRow="1">
                <a:tableStyleId>{5C22544A-7EE6-4342-B048-85BDC9FD1C3A}</a:tableStyleId>
              </a:tblPr>
              <a:tblGrid>
                <a:gridCol w="4171157">
                  <a:extLst>
                    <a:ext uri="{9D8B030D-6E8A-4147-A177-3AD203B41FA5}">
                      <a16:colId xmlns:a16="http://schemas.microsoft.com/office/drawing/2014/main" val="1570175076"/>
                    </a:ext>
                  </a:extLst>
                </a:gridCol>
                <a:gridCol w="1041456">
                  <a:extLst>
                    <a:ext uri="{9D8B030D-6E8A-4147-A177-3AD203B41FA5}">
                      <a16:colId xmlns:a16="http://schemas.microsoft.com/office/drawing/2014/main" val="4011831882"/>
                    </a:ext>
                  </a:extLst>
                </a:gridCol>
                <a:gridCol w="1041456">
                  <a:extLst>
                    <a:ext uri="{9D8B030D-6E8A-4147-A177-3AD203B41FA5}">
                      <a16:colId xmlns:a16="http://schemas.microsoft.com/office/drawing/2014/main" val="3039184682"/>
                    </a:ext>
                  </a:extLst>
                </a:gridCol>
                <a:gridCol w="1041456">
                  <a:extLst>
                    <a:ext uri="{9D8B030D-6E8A-4147-A177-3AD203B41FA5}">
                      <a16:colId xmlns:a16="http://schemas.microsoft.com/office/drawing/2014/main" val="3324753445"/>
                    </a:ext>
                  </a:extLst>
                </a:gridCol>
                <a:gridCol w="1046791">
                  <a:extLst>
                    <a:ext uri="{9D8B030D-6E8A-4147-A177-3AD203B41FA5}">
                      <a16:colId xmlns:a16="http://schemas.microsoft.com/office/drawing/2014/main" val="622828302"/>
                    </a:ext>
                  </a:extLst>
                </a:gridCol>
              </a:tblGrid>
              <a:tr h="616981">
                <a:tc>
                  <a:txBody>
                    <a:bodyPr/>
                    <a:lstStyle/>
                    <a:p>
                      <a:pPr algn="ctr">
                        <a:lnSpc>
                          <a:spcPct val="107000"/>
                        </a:lnSpc>
                        <a:spcAft>
                          <a:spcPts val="0"/>
                        </a:spcAft>
                      </a:pPr>
                      <a:r>
                        <a:rPr lang="ru-RU" sz="2000">
                          <a:effectLst/>
                        </a:rPr>
                        <a:t>Учебный год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algn="ctr">
                        <a:lnSpc>
                          <a:spcPct val="107000"/>
                        </a:lnSpc>
                        <a:spcAft>
                          <a:spcPts val="0"/>
                        </a:spcAft>
                      </a:pPr>
                      <a:r>
                        <a:rPr lang="ru-RU" sz="2000">
                          <a:effectLst/>
                        </a:rPr>
                        <a:t>2018-2019</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686906998"/>
                  </a:ext>
                </a:extLst>
              </a:tr>
              <a:tr h="687527">
                <a:tc>
                  <a:txBody>
                    <a:bodyPr/>
                    <a:lstStyle/>
                    <a:p>
                      <a:pPr algn="ctr">
                        <a:lnSpc>
                          <a:spcPct val="107000"/>
                        </a:lnSpc>
                        <a:spcAft>
                          <a:spcPts val="0"/>
                        </a:spcAft>
                      </a:pPr>
                      <a:r>
                        <a:rPr lang="ru-RU" sz="2000">
                          <a:effectLst/>
                        </a:rPr>
                        <a:t>Четверть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a:effectLst/>
                        </a:rPr>
                        <a:t>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dirty="0">
                          <a:effectLst/>
                        </a:rPr>
                        <a:t>2</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a:effectLst/>
                        </a:rPr>
                        <a:t>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a:effectLst/>
                        </a:rPr>
                        <a:t>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9883918"/>
                  </a:ext>
                </a:extLst>
              </a:tr>
              <a:tr h="642046">
                <a:tc>
                  <a:txBody>
                    <a:bodyPr/>
                    <a:lstStyle/>
                    <a:p>
                      <a:pPr algn="ctr">
                        <a:lnSpc>
                          <a:spcPct val="107000"/>
                        </a:lnSpc>
                        <a:spcAft>
                          <a:spcPts val="0"/>
                        </a:spcAft>
                      </a:pPr>
                      <a:r>
                        <a:rPr lang="ru-RU" sz="2000">
                          <a:effectLst/>
                        </a:rPr>
                        <a:t>Количество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a:effectLst/>
                        </a:rPr>
                        <a:t>29</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a:effectLst/>
                        </a:rPr>
                        <a:t>64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a:effectLst/>
                        </a:rPr>
                        <a:t>55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dirty="0">
                          <a:effectLst/>
                        </a:rPr>
                        <a:t>59</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8246678"/>
                  </a:ext>
                </a:extLst>
              </a:tr>
            </a:tbl>
          </a:graphicData>
        </a:graphic>
      </p:graphicFrame>
    </p:spTree>
    <p:extLst>
      <p:ext uri="{BB962C8B-B14F-4D97-AF65-F5344CB8AC3E}">
        <p14:creationId xmlns:p14="http://schemas.microsoft.com/office/powerpoint/2010/main" val="1117473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41375" y="685800"/>
            <a:ext cx="11031538" cy="3801532"/>
          </a:xfrm>
        </p:spPr>
        <p:txBody>
          <a:bodyPr>
            <a:normAutofit/>
          </a:bodyPr>
          <a:lstStyle/>
          <a:p>
            <a:pPr algn="just"/>
            <a:r>
              <a:rPr lang="ru-RU" sz="2400" dirty="0">
                <a:solidFill>
                  <a:schemeClr val="tx1"/>
                </a:solidFill>
              </a:rPr>
              <a:t>При анализе профилактической работы, проводимой образовательными учреждениями наблюдается недостаточный охват посещениями на дому, уменьшение количества проводимых профилактических бесед, что могло явиться одной из причин повышения количества правонарушений, самовольных уходов обучающихся. Вместе с тем, ежегодно наблюдается положительная динамика в части количества посещений на дому: 2016-2017 – посещено 35%, 2017-2018 – 37%, 2018-2019 – 41%. </a:t>
            </a:r>
          </a:p>
          <a:p>
            <a:r>
              <a:rPr lang="ru-RU" dirty="0"/>
              <a:t> </a:t>
            </a:r>
          </a:p>
          <a:p>
            <a:endParaRPr lang="ru-RU" dirty="0"/>
          </a:p>
        </p:txBody>
      </p:sp>
    </p:spTree>
    <p:extLst>
      <p:ext uri="{BB962C8B-B14F-4D97-AF65-F5344CB8AC3E}">
        <p14:creationId xmlns:p14="http://schemas.microsoft.com/office/powerpoint/2010/main" val="39646054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1130211355"/>
              </p:ext>
            </p:extLst>
          </p:nvPr>
        </p:nvGraphicFramePr>
        <p:xfrm>
          <a:off x="385764" y="108703"/>
          <a:ext cx="11558587" cy="6546369"/>
        </p:xfrm>
        <a:graphic>
          <a:graphicData uri="http://schemas.openxmlformats.org/drawingml/2006/table">
            <a:tbl>
              <a:tblPr firstRow="1" firstCol="1" bandRow="1">
                <a:tableStyleId>{5C22544A-7EE6-4342-B048-85BDC9FD1C3A}</a:tableStyleId>
              </a:tblPr>
              <a:tblGrid>
                <a:gridCol w="1328177">
                  <a:extLst>
                    <a:ext uri="{9D8B030D-6E8A-4147-A177-3AD203B41FA5}">
                      <a16:colId xmlns:a16="http://schemas.microsoft.com/office/drawing/2014/main" val="2969638757"/>
                    </a:ext>
                  </a:extLst>
                </a:gridCol>
                <a:gridCol w="746119">
                  <a:extLst>
                    <a:ext uri="{9D8B030D-6E8A-4147-A177-3AD203B41FA5}">
                      <a16:colId xmlns:a16="http://schemas.microsoft.com/office/drawing/2014/main" val="2529105533"/>
                    </a:ext>
                  </a:extLst>
                </a:gridCol>
                <a:gridCol w="652071">
                  <a:extLst>
                    <a:ext uri="{9D8B030D-6E8A-4147-A177-3AD203B41FA5}">
                      <a16:colId xmlns:a16="http://schemas.microsoft.com/office/drawing/2014/main" val="3916661096"/>
                    </a:ext>
                  </a:extLst>
                </a:gridCol>
                <a:gridCol w="693870">
                  <a:extLst>
                    <a:ext uri="{9D8B030D-6E8A-4147-A177-3AD203B41FA5}">
                      <a16:colId xmlns:a16="http://schemas.microsoft.com/office/drawing/2014/main" val="2802136339"/>
                    </a:ext>
                  </a:extLst>
                </a:gridCol>
                <a:gridCol w="602956">
                  <a:extLst>
                    <a:ext uri="{9D8B030D-6E8A-4147-A177-3AD203B41FA5}">
                      <a16:colId xmlns:a16="http://schemas.microsoft.com/office/drawing/2014/main" val="3831049316"/>
                    </a:ext>
                  </a:extLst>
                </a:gridCol>
                <a:gridCol w="717906">
                  <a:extLst>
                    <a:ext uri="{9D8B030D-6E8A-4147-A177-3AD203B41FA5}">
                      <a16:colId xmlns:a16="http://schemas.microsoft.com/office/drawing/2014/main" val="3985485804"/>
                    </a:ext>
                  </a:extLst>
                </a:gridCol>
                <a:gridCol w="660430">
                  <a:extLst>
                    <a:ext uri="{9D8B030D-6E8A-4147-A177-3AD203B41FA5}">
                      <a16:colId xmlns:a16="http://schemas.microsoft.com/office/drawing/2014/main" val="3327301640"/>
                    </a:ext>
                  </a:extLst>
                </a:gridCol>
                <a:gridCol w="685510">
                  <a:extLst>
                    <a:ext uri="{9D8B030D-6E8A-4147-A177-3AD203B41FA5}">
                      <a16:colId xmlns:a16="http://schemas.microsoft.com/office/drawing/2014/main" val="2024571958"/>
                    </a:ext>
                  </a:extLst>
                </a:gridCol>
                <a:gridCol w="647891">
                  <a:extLst>
                    <a:ext uri="{9D8B030D-6E8A-4147-A177-3AD203B41FA5}">
                      <a16:colId xmlns:a16="http://schemas.microsoft.com/office/drawing/2014/main" val="3898327066"/>
                    </a:ext>
                  </a:extLst>
                </a:gridCol>
                <a:gridCol w="692826">
                  <a:extLst>
                    <a:ext uri="{9D8B030D-6E8A-4147-A177-3AD203B41FA5}">
                      <a16:colId xmlns:a16="http://schemas.microsoft.com/office/drawing/2014/main" val="3494346256"/>
                    </a:ext>
                  </a:extLst>
                </a:gridCol>
                <a:gridCol w="719996">
                  <a:extLst>
                    <a:ext uri="{9D8B030D-6E8A-4147-A177-3AD203B41FA5}">
                      <a16:colId xmlns:a16="http://schemas.microsoft.com/office/drawing/2014/main" val="303349336"/>
                    </a:ext>
                  </a:extLst>
                </a:gridCol>
                <a:gridCol w="692826">
                  <a:extLst>
                    <a:ext uri="{9D8B030D-6E8A-4147-A177-3AD203B41FA5}">
                      <a16:colId xmlns:a16="http://schemas.microsoft.com/office/drawing/2014/main" val="1267340789"/>
                    </a:ext>
                  </a:extLst>
                </a:gridCol>
                <a:gridCol w="692826">
                  <a:extLst>
                    <a:ext uri="{9D8B030D-6E8A-4147-A177-3AD203B41FA5}">
                      <a16:colId xmlns:a16="http://schemas.microsoft.com/office/drawing/2014/main" val="3813644703"/>
                    </a:ext>
                  </a:extLst>
                </a:gridCol>
                <a:gridCol w="659387">
                  <a:extLst>
                    <a:ext uri="{9D8B030D-6E8A-4147-A177-3AD203B41FA5}">
                      <a16:colId xmlns:a16="http://schemas.microsoft.com/office/drawing/2014/main" val="2201994342"/>
                    </a:ext>
                  </a:extLst>
                </a:gridCol>
                <a:gridCol w="595641">
                  <a:extLst>
                    <a:ext uri="{9D8B030D-6E8A-4147-A177-3AD203B41FA5}">
                      <a16:colId xmlns:a16="http://schemas.microsoft.com/office/drawing/2014/main" val="3011933570"/>
                    </a:ext>
                  </a:extLst>
                </a:gridCol>
                <a:gridCol w="770155">
                  <a:extLst>
                    <a:ext uri="{9D8B030D-6E8A-4147-A177-3AD203B41FA5}">
                      <a16:colId xmlns:a16="http://schemas.microsoft.com/office/drawing/2014/main" val="4048697182"/>
                    </a:ext>
                  </a:extLst>
                </a:gridCol>
              </a:tblGrid>
              <a:tr h="343258">
                <a:tc gridSpan="16">
                  <a:txBody>
                    <a:bodyPr/>
                    <a:lstStyle/>
                    <a:p>
                      <a:pPr algn="ctr">
                        <a:lnSpc>
                          <a:spcPct val="107000"/>
                        </a:lnSpc>
                        <a:spcAft>
                          <a:spcPts val="0"/>
                        </a:spcAft>
                      </a:pPr>
                      <a:r>
                        <a:rPr lang="ru-RU" sz="1600" dirty="0">
                          <a:effectLst/>
                        </a:rPr>
                        <a:t>Проведено профилактических бесед с несовершеннолетними "группы риска"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74119442"/>
                  </a:ext>
                </a:extLst>
              </a:tr>
              <a:tr h="341561">
                <a:tc>
                  <a:txBody>
                    <a:bodyPr/>
                    <a:lstStyle/>
                    <a:p>
                      <a:pPr algn="just">
                        <a:lnSpc>
                          <a:spcPct val="107000"/>
                        </a:lnSpc>
                        <a:spcAft>
                          <a:spcPts val="0"/>
                        </a:spcAft>
                      </a:pPr>
                      <a:r>
                        <a:rPr lang="ru-RU" sz="700">
                          <a:effectLst/>
                        </a:rPr>
                        <a:t> </a:t>
                      </a:r>
                      <a:endParaRPr lang="ru-RU" sz="8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gridSpan="5">
                  <a:txBody>
                    <a:bodyPr/>
                    <a:lstStyle/>
                    <a:p>
                      <a:pPr algn="ctr">
                        <a:lnSpc>
                          <a:spcPct val="107000"/>
                        </a:lnSpc>
                        <a:spcAft>
                          <a:spcPts val="0"/>
                        </a:spcAft>
                      </a:pPr>
                      <a:r>
                        <a:rPr lang="ru-RU" sz="2000" dirty="0">
                          <a:effectLst/>
                        </a:rPr>
                        <a:t>2016-2017</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p>
                      <a:pPr algn="ctr">
                        <a:lnSpc>
                          <a:spcPct val="107000"/>
                        </a:lnSpc>
                        <a:spcAft>
                          <a:spcPts val="0"/>
                        </a:spcAft>
                      </a:pPr>
                      <a:r>
                        <a:rPr lang="ru-RU" sz="2000" dirty="0">
                          <a:effectLst/>
                        </a:rPr>
                        <a:t>2017-2018</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p>
                      <a:pPr algn="ctr">
                        <a:lnSpc>
                          <a:spcPct val="107000"/>
                        </a:lnSpc>
                        <a:spcAft>
                          <a:spcPts val="0"/>
                        </a:spcAft>
                      </a:pPr>
                      <a:r>
                        <a:rPr lang="ru-RU" sz="2000" dirty="0">
                          <a:effectLst/>
                        </a:rPr>
                        <a:t>2018-2019</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122332730"/>
                  </a:ext>
                </a:extLst>
              </a:tr>
              <a:tr h="268107">
                <a:tc>
                  <a:txBody>
                    <a:bodyPr/>
                    <a:lstStyle/>
                    <a:p>
                      <a:pPr algn="just">
                        <a:lnSpc>
                          <a:spcPct val="107000"/>
                        </a:lnSpc>
                        <a:spcAft>
                          <a:spcPts val="0"/>
                        </a:spcAft>
                      </a:pPr>
                      <a:r>
                        <a:rPr lang="ru-RU" sz="700">
                          <a:effectLst/>
                        </a:rPr>
                        <a:t> </a:t>
                      </a:r>
                      <a:endParaRPr lang="ru-RU" sz="8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400" dirty="0">
                          <a:effectLst/>
                        </a:rPr>
                        <a:t>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400">
                          <a:effectLst/>
                        </a:rPr>
                        <a:t>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200">
                          <a:effectLst/>
                        </a:rPr>
                        <a:t>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200" dirty="0">
                          <a:effectLst/>
                        </a:rPr>
                        <a:t>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200" b="1" dirty="0">
                          <a:effectLst/>
                        </a:rPr>
                        <a:t>ИТОГО</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200" dirty="0">
                          <a:effectLst/>
                        </a:rPr>
                        <a:t>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200">
                          <a:effectLst/>
                        </a:rPr>
                        <a:t>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200">
                          <a:effectLst/>
                        </a:rPr>
                        <a:t>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200">
                          <a:effectLst/>
                        </a:rPr>
                        <a:t>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200" b="1" dirty="0">
                          <a:effectLst/>
                        </a:rPr>
                        <a:t>ИТОГО</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200">
                          <a:effectLst/>
                        </a:rPr>
                        <a:t>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200">
                          <a:effectLst/>
                        </a:rPr>
                        <a:t>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200">
                          <a:effectLst/>
                        </a:rPr>
                        <a:t>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200">
                          <a:effectLst/>
                        </a:rPr>
                        <a:t>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200" b="1" dirty="0">
                          <a:effectLst/>
                        </a:rPr>
                        <a:t>ИТОГО</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extLst>
                  <a:ext uri="{0D108BD9-81ED-4DB2-BD59-A6C34878D82A}">
                    <a16:rowId xmlns:a16="http://schemas.microsoft.com/office/drawing/2014/main" val="3984450058"/>
                  </a:ext>
                </a:extLst>
              </a:tr>
              <a:tr h="451420">
                <a:tc>
                  <a:txBody>
                    <a:bodyPr/>
                    <a:lstStyle/>
                    <a:p>
                      <a:pPr algn="just">
                        <a:lnSpc>
                          <a:spcPct val="107000"/>
                        </a:lnSpc>
                        <a:spcAft>
                          <a:spcPts val="0"/>
                        </a:spcAft>
                      </a:pPr>
                      <a:r>
                        <a:rPr lang="ru-RU" sz="1200" dirty="0">
                          <a:effectLst/>
                        </a:rPr>
                        <a:t>Психологами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1298</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1864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1666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1954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b="1" dirty="0">
                          <a:effectLst/>
                        </a:rPr>
                        <a:t>6782</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1229</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1766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1843</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1547</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r">
                        <a:lnSpc>
                          <a:spcPct val="107000"/>
                        </a:lnSpc>
                        <a:spcAft>
                          <a:spcPts val="0"/>
                        </a:spcAft>
                      </a:pPr>
                      <a:r>
                        <a:rPr lang="ru-RU" sz="1600" b="1" dirty="0">
                          <a:effectLst/>
                        </a:rPr>
                        <a:t>6385</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b"/>
                </a:tc>
                <a:tc>
                  <a:txBody>
                    <a:bodyPr/>
                    <a:lstStyle/>
                    <a:p>
                      <a:pPr algn="ctr">
                        <a:lnSpc>
                          <a:spcPct val="107000"/>
                        </a:lnSpc>
                        <a:spcAft>
                          <a:spcPts val="0"/>
                        </a:spcAft>
                      </a:pPr>
                      <a:r>
                        <a:rPr lang="ru-RU" sz="1600">
                          <a:effectLst/>
                        </a:rPr>
                        <a:t>998</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1629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1757</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2195</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r">
                        <a:lnSpc>
                          <a:spcPct val="107000"/>
                        </a:lnSpc>
                        <a:spcAft>
                          <a:spcPts val="0"/>
                        </a:spcAft>
                      </a:pPr>
                      <a:r>
                        <a:rPr lang="ru-RU" sz="1600" b="1" dirty="0">
                          <a:effectLst/>
                        </a:rPr>
                        <a:t>6579</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b"/>
                </a:tc>
                <a:extLst>
                  <a:ext uri="{0D108BD9-81ED-4DB2-BD59-A6C34878D82A}">
                    <a16:rowId xmlns:a16="http://schemas.microsoft.com/office/drawing/2014/main" val="1680635844"/>
                  </a:ext>
                </a:extLst>
              </a:tr>
              <a:tr h="543176">
                <a:tc>
                  <a:txBody>
                    <a:bodyPr/>
                    <a:lstStyle/>
                    <a:p>
                      <a:pPr algn="just">
                        <a:lnSpc>
                          <a:spcPct val="107000"/>
                        </a:lnSpc>
                        <a:spcAft>
                          <a:spcPts val="0"/>
                        </a:spcAft>
                      </a:pPr>
                      <a:r>
                        <a:rPr lang="ru-RU" sz="1200" dirty="0">
                          <a:effectLst/>
                        </a:rPr>
                        <a:t>Социальными педагогами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1143</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1839</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1945</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2049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b="1" dirty="0">
                          <a:effectLst/>
                        </a:rPr>
                        <a:t>6976</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1153</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1984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2681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2185</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r">
                        <a:lnSpc>
                          <a:spcPct val="107000"/>
                        </a:lnSpc>
                        <a:spcAft>
                          <a:spcPts val="0"/>
                        </a:spcAft>
                      </a:pPr>
                      <a:r>
                        <a:rPr lang="ru-RU" sz="1600" b="1" dirty="0">
                          <a:effectLst/>
                        </a:rPr>
                        <a:t>8003</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b"/>
                </a:tc>
                <a:tc>
                  <a:txBody>
                    <a:bodyPr/>
                    <a:lstStyle/>
                    <a:p>
                      <a:pPr algn="ctr">
                        <a:lnSpc>
                          <a:spcPct val="107000"/>
                        </a:lnSpc>
                        <a:spcAft>
                          <a:spcPts val="0"/>
                        </a:spcAft>
                      </a:pPr>
                      <a:r>
                        <a:rPr lang="ru-RU" sz="1600" dirty="0">
                          <a:effectLst/>
                        </a:rPr>
                        <a:t>1196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2248</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2246</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2467</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r">
                        <a:lnSpc>
                          <a:spcPct val="107000"/>
                        </a:lnSpc>
                        <a:spcAft>
                          <a:spcPts val="0"/>
                        </a:spcAft>
                      </a:pPr>
                      <a:r>
                        <a:rPr lang="ru-RU" sz="1600" b="1" dirty="0">
                          <a:effectLst/>
                        </a:rPr>
                        <a:t>8157</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b"/>
                </a:tc>
                <a:extLst>
                  <a:ext uri="{0D108BD9-81ED-4DB2-BD59-A6C34878D82A}">
                    <a16:rowId xmlns:a16="http://schemas.microsoft.com/office/drawing/2014/main" val="3615886475"/>
                  </a:ext>
                </a:extLst>
              </a:tr>
              <a:tr h="578293">
                <a:tc>
                  <a:txBody>
                    <a:bodyPr/>
                    <a:lstStyle/>
                    <a:p>
                      <a:pPr algn="just">
                        <a:lnSpc>
                          <a:spcPct val="107000"/>
                        </a:lnSpc>
                        <a:spcAft>
                          <a:spcPts val="0"/>
                        </a:spcAft>
                      </a:pPr>
                      <a:r>
                        <a:rPr lang="ru-RU" sz="1200" dirty="0">
                          <a:effectLst/>
                        </a:rPr>
                        <a:t>Классными руководителями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2249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3500</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4672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4449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b="1" dirty="0">
                          <a:effectLst/>
                        </a:rPr>
                        <a:t>14870</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2784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3893</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5184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4744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r">
                        <a:lnSpc>
                          <a:spcPct val="107000"/>
                        </a:lnSpc>
                        <a:spcAft>
                          <a:spcPts val="0"/>
                        </a:spcAft>
                      </a:pPr>
                      <a:r>
                        <a:rPr lang="ru-RU" sz="1600" b="1" dirty="0">
                          <a:effectLst/>
                        </a:rPr>
                        <a:t>16605</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b"/>
                </a:tc>
                <a:tc>
                  <a:txBody>
                    <a:bodyPr/>
                    <a:lstStyle/>
                    <a:p>
                      <a:pPr algn="ctr">
                        <a:lnSpc>
                          <a:spcPct val="107000"/>
                        </a:lnSpc>
                        <a:spcAft>
                          <a:spcPts val="0"/>
                        </a:spcAft>
                      </a:pPr>
                      <a:r>
                        <a:rPr lang="ru-RU" sz="1600" dirty="0">
                          <a:effectLst/>
                        </a:rPr>
                        <a:t>2469</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3773</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4439</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4401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r">
                        <a:lnSpc>
                          <a:spcPct val="107000"/>
                        </a:lnSpc>
                        <a:spcAft>
                          <a:spcPts val="0"/>
                        </a:spcAft>
                      </a:pPr>
                      <a:r>
                        <a:rPr lang="ru-RU" sz="1600" b="1" dirty="0">
                          <a:effectLst/>
                        </a:rPr>
                        <a:t>15082</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b"/>
                </a:tc>
                <a:extLst>
                  <a:ext uri="{0D108BD9-81ED-4DB2-BD59-A6C34878D82A}">
                    <a16:rowId xmlns:a16="http://schemas.microsoft.com/office/drawing/2014/main" val="4260146756"/>
                  </a:ext>
                </a:extLst>
              </a:tr>
              <a:tr h="268031">
                <a:tc gridSpan="16">
                  <a:txBody>
                    <a:bodyPr/>
                    <a:lstStyle/>
                    <a:p>
                      <a:pPr algn="ctr">
                        <a:lnSpc>
                          <a:spcPct val="107000"/>
                        </a:lnSpc>
                        <a:spcAft>
                          <a:spcPts val="0"/>
                        </a:spcAft>
                      </a:pPr>
                      <a:r>
                        <a:rPr lang="ru-RU" sz="1600" dirty="0">
                          <a:effectLst/>
                        </a:rPr>
                        <a:t>Проведено профилактических бесед с родителями, законными представителями детей "группы риска"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184609162"/>
                  </a:ext>
                </a:extLst>
              </a:tr>
              <a:tr h="341561">
                <a:tc>
                  <a:txBody>
                    <a:bodyPr/>
                    <a:lstStyle/>
                    <a:p>
                      <a:pPr algn="just">
                        <a:lnSpc>
                          <a:spcPct val="107000"/>
                        </a:lnSpc>
                        <a:spcAft>
                          <a:spcPts val="0"/>
                        </a:spcAft>
                      </a:pPr>
                      <a:r>
                        <a:rPr lang="ru-RU" sz="1200" dirty="0">
                          <a:effectLst/>
                        </a:rPr>
                        <a:t>Психологами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870</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1304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1135</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1262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b="1" dirty="0">
                          <a:effectLst/>
                        </a:rPr>
                        <a:t>4571</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643</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1309</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1303</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993</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r">
                        <a:lnSpc>
                          <a:spcPct val="107000"/>
                        </a:lnSpc>
                        <a:spcAft>
                          <a:spcPts val="0"/>
                        </a:spcAft>
                      </a:pPr>
                      <a:r>
                        <a:rPr lang="ru-RU" sz="1600" b="1" dirty="0">
                          <a:effectLst/>
                        </a:rPr>
                        <a:t>4248</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b"/>
                </a:tc>
                <a:tc>
                  <a:txBody>
                    <a:bodyPr/>
                    <a:lstStyle/>
                    <a:p>
                      <a:pPr algn="ctr">
                        <a:lnSpc>
                          <a:spcPct val="107000"/>
                        </a:lnSpc>
                        <a:spcAft>
                          <a:spcPts val="0"/>
                        </a:spcAft>
                      </a:pPr>
                      <a:r>
                        <a:rPr lang="ru-RU" sz="1600" dirty="0">
                          <a:effectLst/>
                        </a:rPr>
                        <a:t>492</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1131</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1118</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1210</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r">
                        <a:lnSpc>
                          <a:spcPct val="107000"/>
                        </a:lnSpc>
                        <a:spcAft>
                          <a:spcPts val="0"/>
                        </a:spcAft>
                      </a:pPr>
                      <a:r>
                        <a:rPr lang="ru-RU" sz="1600" b="1" dirty="0">
                          <a:effectLst/>
                        </a:rPr>
                        <a:t>3951</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b"/>
                </a:tc>
                <a:extLst>
                  <a:ext uri="{0D108BD9-81ED-4DB2-BD59-A6C34878D82A}">
                    <a16:rowId xmlns:a16="http://schemas.microsoft.com/office/drawing/2014/main" val="1847580851"/>
                  </a:ext>
                </a:extLst>
              </a:tr>
              <a:tr h="543176">
                <a:tc>
                  <a:txBody>
                    <a:bodyPr/>
                    <a:lstStyle/>
                    <a:p>
                      <a:pPr algn="just">
                        <a:lnSpc>
                          <a:spcPct val="107000"/>
                        </a:lnSpc>
                        <a:spcAft>
                          <a:spcPts val="0"/>
                        </a:spcAft>
                      </a:pPr>
                      <a:r>
                        <a:rPr lang="ru-RU" sz="1200" dirty="0">
                          <a:effectLst/>
                        </a:rPr>
                        <a:t>Социальными педагогами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778</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1231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1365</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1499</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b="1" dirty="0">
                          <a:effectLst/>
                        </a:rPr>
                        <a:t>4873</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827</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1386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1683</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1467</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r">
                        <a:lnSpc>
                          <a:spcPct val="107000"/>
                        </a:lnSpc>
                        <a:spcAft>
                          <a:spcPts val="0"/>
                        </a:spcAft>
                      </a:pPr>
                      <a:r>
                        <a:rPr lang="ru-RU" sz="1600" b="1" dirty="0">
                          <a:effectLst/>
                        </a:rPr>
                        <a:t>5363</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b"/>
                </a:tc>
                <a:tc>
                  <a:txBody>
                    <a:bodyPr/>
                    <a:lstStyle/>
                    <a:p>
                      <a:pPr algn="ctr">
                        <a:lnSpc>
                          <a:spcPct val="107000"/>
                        </a:lnSpc>
                        <a:spcAft>
                          <a:spcPts val="0"/>
                        </a:spcAft>
                      </a:pPr>
                      <a:r>
                        <a:rPr lang="ru-RU" sz="1600" dirty="0">
                          <a:effectLst/>
                        </a:rPr>
                        <a:t>684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1513</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1399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1537</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r">
                        <a:lnSpc>
                          <a:spcPct val="107000"/>
                        </a:lnSpc>
                        <a:spcAft>
                          <a:spcPts val="0"/>
                        </a:spcAft>
                      </a:pPr>
                      <a:r>
                        <a:rPr lang="ru-RU" sz="1600" b="1" dirty="0">
                          <a:effectLst/>
                        </a:rPr>
                        <a:t>5133</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b"/>
                </a:tc>
                <a:extLst>
                  <a:ext uri="{0D108BD9-81ED-4DB2-BD59-A6C34878D82A}">
                    <a16:rowId xmlns:a16="http://schemas.microsoft.com/office/drawing/2014/main" val="3811395814"/>
                  </a:ext>
                </a:extLst>
              </a:tr>
              <a:tr h="578293">
                <a:tc>
                  <a:txBody>
                    <a:bodyPr/>
                    <a:lstStyle/>
                    <a:p>
                      <a:pPr algn="just">
                        <a:lnSpc>
                          <a:spcPct val="107000"/>
                        </a:lnSpc>
                        <a:spcAft>
                          <a:spcPts val="0"/>
                        </a:spcAft>
                      </a:pPr>
                      <a:r>
                        <a:rPr lang="ru-RU" sz="1200" dirty="0">
                          <a:effectLst/>
                        </a:rPr>
                        <a:t>Классными руководителями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1796</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2655</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3165</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2730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b="1" dirty="0">
                          <a:effectLst/>
                        </a:rPr>
                        <a:t>10346</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1520</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2567</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3118</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3082</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r">
                        <a:lnSpc>
                          <a:spcPct val="107000"/>
                        </a:lnSpc>
                        <a:spcAft>
                          <a:spcPts val="0"/>
                        </a:spcAft>
                      </a:pPr>
                      <a:r>
                        <a:rPr lang="ru-RU" sz="1600" b="1" dirty="0">
                          <a:effectLst/>
                        </a:rPr>
                        <a:t>10287</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b"/>
                </a:tc>
                <a:tc>
                  <a:txBody>
                    <a:bodyPr/>
                    <a:lstStyle/>
                    <a:p>
                      <a:pPr algn="ctr">
                        <a:lnSpc>
                          <a:spcPct val="107000"/>
                        </a:lnSpc>
                        <a:spcAft>
                          <a:spcPts val="0"/>
                        </a:spcAft>
                      </a:pPr>
                      <a:r>
                        <a:rPr lang="ru-RU" sz="1600" dirty="0">
                          <a:effectLst/>
                        </a:rPr>
                        <a:t>1826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2621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3136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3264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r">
                        <a:lnSpc>
                          <a:spcPct val="107000"/>
                        </a:lnSpc>
                        <a:spcAft>
                          <a:spcPts val="0"/>
                        </a:spcAft>
                      </a:pPr>
                      <a:r>
                        <a:rPr lang="ru-RU" sz="1600" b="1" dirty="0">
                          <a:effectLst/>
                        </a:rPr>
                        <a:t>10847</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b"/>
                </a:tc>
                <a:extLst>
                  <a:ext uri="{0D108BD9-81ED-4DB2-BD59-A6C34878D82A}">
                    <a16:rowId xmlns:a16="http://schemas.microsoft.com/office/drawing/2014/main" val="2225267422"/>
                  </a:ext>
                </a:extLst>
              </a:tr>
              <a:tr h="192764">
                <a:tc gridSpan="16">
                  <a:txBody>
                    <a:bodyPr/>
                    <a:lstStyle/>
                    <a:p>
                      <a:pPr algn="ctr">
                        <a:lnSpc>
                          <a:spcPct val="107000"/>
                        </a:lnSpc>
                        <a:spcAft>
                          <a:spcPts val="0"/>
                        </a:spcAft>
                      </a:pPr>
                      <a:r>
                        <a:rPr lang="ru-RU" sz="1800" dirty="0">
                          <a:effectLst/>
                        </a:rPr>
                        <a:t>Проведено посещений на дому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722828536"/>
                  </a:ext>
                </a:extLst>
              </a:tr>
              <a:tr h="578293">
                <a:tc>
                  <a:txBody>
                    <a:bodyPr/>
                    <a:lstStyle/>
                    <a:p>
                      <a:pPr algn="just">
                        <a:lnSpc>
                          <a:spcPct val="107000"/>
                        </a:lnSpc>
                        <a:spcAft>
                          <a:spcPts val="0"/>
                        </a:spcAft>
                      </a:pPr>
                      <a:r>
                        <a:rPr lang="ru-RU" sz="1200" dirty="0">
                          <a:effectLst/>
                        </a:rPr>
                        <a:t>Классными руководителями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2396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4888</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3511</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3132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b="1" dirty="0">
                          <a:effectLst/>
                        </a:rPr>
                        <a:t>13927</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2834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3642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4784</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4486</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r">
                        <a:lnSpc>
                          <a:spcPct val="107000"/>
                        </a:lnSpc>
                        <a:spcAft>
                          <a:spcPts val="0"/>
                        </a:spcAft>
                      </a:pPr>
                      <a:r>
                        <a:rPr lang="ru-RU" sz="1600" b="1" dirty="0">
                          <a:effectLst/>
                        </a:rPr>
                        <a:t>15746</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b"/>
                </a:tc>
                <a:tc>
                  <a:txBody>
                    <a:bodyPr/>
                    <a:lstStyle/>
                    <a:p>
                      <a:pPr algn="ctr">
                        <a:lnSpc>
                          <a:spcPct val="107000"/>
                        </a:lnSpc>
                        <a:spcAft>
                          <a:spcPts val="0"/>
                        </a:spcAft>
                      </a:pPr>
                      <a:r>
                        <a:rPr lang="ru-RU" sz="1600" dirty="0">
                          <a:effectLst/>
                        </a:rPr>
                        <a:t>3376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4973</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4832</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5168</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r">
                        <a:lnSpc>
                          <a:spcPct val="107000"/>
                        </a:lnSpc>
                        <a:spcAft>
                          <a:spcPts val="0"/>
                        </a:spcAft>
                      </a:pPr>
                      <a:r>
                        <a:rPr lang="ru-RU" sz="1600" b="1" dirty="0">
                          <a:effectLst/>
                        </a:rPr>
                        <a:t>18349</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b"/>
                </a:tc>
                <a:extLst>
                  <a:ext uri="{0D108BD9-81ED-4DB2-BD59-A6C34878D82A}">
                    <a16:rowId xmlns:a16="http://schemas.microsoft.com/office/drawing/2014/main" val="2467795453"/>
                  </a:ext>
                </a:extLst>
              </a:tr>
              <a:tr h="543176">
                <a:tc>
                  <a:txBody>
                    <a:bodyPr/>
                    <a:lstStyle/>
                    <a:p>
                      <a:pPr algn="just">
                        <a:lnSpc>
                          <a:spcPct val="107000"/>
                        </a:lnSpc>
                        <a:spcAft>
                          <a:spcPts val="0"/>
                        </a:spcAft>
                      </a:pPr>
                      <a:r>
                        <a:rPr lang="ru-RU" sz="1200" dirty="0">
                          <a:effectLst/>
                        </a:rPr>
                        <a:t>Социальными педагогами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509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915</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755</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765</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b="1" dirty="0">
                          <a:effectLst/>
                        </a:rPr>
                        <a:t>2944</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701</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854</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1121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868</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r">
                        <a:lnSpc>
                          <a:spcPct val="107000"/>
                        </a:lnSpc>
                        <a:spcAft>
                          <a:spcPts val="0"/>
                        </a:spcAft>
                      </a:pPr>
                      <a:r>
                        <a:rPr lang="ru-RU" sz="1600" b="1" dirty="0">
                          <a:effectLst/>
                        </a:rPr>
                        <a:t>3544</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b"/>
                </a:tc>
                <a:tc>
                  <a:txBody>
                    <a:bodyPr/>
                    <a:lstStyle/>
                    <a:p>
                      <a:pPr algn="ctr">
                        <a:lnSpc>
                          <a:spcPct val="107000"/>
                        </a:lnSpc>
                        <a:spcAft>
                          <a:spcPts val="0"/>
                        </a:spcAft>
                      </a:pPr>
                      <a:r>
                        <a:rPr lang="ru-RU" sz="1600" dirty="0">
                          <a:effectLst/>
                        </a:rPr>
                        <a:t>680</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941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956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740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r">
                        <a:lnSpc>
                          <a:spcPct val="107000"/>
                        </a:lnSpc>
                        <a:spcAft>
                          <a:spcPts val="0"/>
                        </a:spcAft>
                      </a:pPr>
                      <a:r>
                        <a:rPr lang="ru-RU" sz="1600" b="1" dirty="0">
                          <a:effectLst/>
                        </a:rPr>
                        <a:t>3317</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b"/>
                </a:tc>
                <a:extLst>
                  <a:ext uri="{0D108BD9-81ED-4DB2-BD59-A6C34878D82A}">
                    <a16:rowId xmlns:a16="http://schemas.microsoft.com/office/drawing/2014/main" val="2905743005"/>
                  </a:ext>
                </a:extLst>
              </a:tr>
              <a:tr h="578293">
                <a:tc>
                  <a:txBody>
                    <a:bodyPr/>
                    <a:lstStyle/>
                    <a:p>
                      <a:pPr algn="just">
                        <a:lnSpc>
                          <a:spcPct val="107000"/>
                        </a:lnSpc>
                        <a:spcAft>
                          <a:spcPts val="0"/>
                        </a:spcAft>
                      </a:pPr>
                      <a:r>
                        <a:rPr lang="ru-RU" sz="1200" dirty="0">
                          <a:effectLst/>
                        </a:rPr>
                        <a:t>Членами родительского комитета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470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1227</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754</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628</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b="1" dirty="0">
                          <a:effectLst/>
                        </a:rPr>
                        <a:t>3079</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553</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821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1204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956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r">
                        <a:lnSpc>
                          <a:spcPct val="107000"/>
                        </a:lnSpc>
                        <a:spcAft>
                          <a:spcPts val="0"/>
                        </a:spcAft>
                      </a:pPr>
                      <a:r>
                        <a:rPr lang="ru-RU" sz="1600" b="1" dirty="0">
                          <a:effectLst/>
                        </a:rPr>
                        <a:t>3534</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b"/>
                </a:tc>
                <a:tc>
                  <a:txBody>
                    <a:bodyPr/>
                    <a:lstStyle/>
                    <a:p>
                      <a:pPr algn="ctr">
                        <a:lnSpc>
                          <a:spcPct val="107000"/>
                        </a:lnSpc>
                        <a:spcAft>
                          <a:spcPts val="0"/>
                        </a:spcAft>
                      </a:pPr>
                      <a:r>
                        <a:rPr lang="ru-RU" sz="1600" dirty="0">
                          <a:effectLst/>
                        </a:rPr>
                        <a:t>728</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1117</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756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dirty="0">
                          <a:effectLst/>
                        </a:rPr>
                        <a:t>2167</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r">
                        <a:lnSpc>
                          <a:spcPct val="107000"/>
                        </a:lnSpc>
                        <a:spcAft>
                          <a:spcPts val="0"/>
                        </a:spcAft>
                      </a:pPr>
                      <a:r>
                        <a:rPr lang="ru-RU" sz="1600" b="1" dirty="0">
                          <a:effectLst/>
                        </a:rPr>
                        <a:t>4768</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b"/>
                </a:tc>
                <a:extLst>
                  <a:ext uri="{0D108BD9-81ED-4DB2-BD59-A6C34878D82A}">
                    <a16:rowId xmlns:a16="http://schemas.microsoft.com/office/drawing/2014/main" val="2917339053"/>
                  </a:ext>
                </a:extLst>
              </a:tr>
              <a:tr h="256999">
                <a:tc>
                  <a:txBody>
                    <a:bodyPr/>
                    <a:lstStyle/>
                    <a:p>
                      <a:pPr algn="just">
                        <a:lnSpc>
                          <a:spcPct val="107000"/>
                        </a:lnSpc>
                        <a:spcAft>
                          <a:spcPts val="0"/>
                        </a:spcAft>
                      </a:pPr>
                      <a:r>
                        <a:rPr lang="ru-RU" sz="1200" dirty="0">
                          <a:effectLst/>
                        </a:rPr>
                        <a:t>Выявлено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28</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19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r">
                        <a:lnSpc>
                          <a:spcPct val="107000"/>
                        </a:lnSpc>
                        <a:spcAft>
                          <a:spcPts val="0"/>
                        </a:spcAft>
                      </a:pPr>
                      <a:r>
                        <a:rPr lang="ru-RU" sz="1600" b="1" dirty="0">
                          <a:effectLst/>
                        </a:rPr>
                        <a:t>47</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b"/>
                </a:tc>
                <a:tc>
                  <a:txBody>
                    <a:bodyPr/>
                    <a:lstStyle/>
                    <a:p>
                      <a:pPr algn="ctr">
                        <a:lnSpc>
                          <a:spcPct val="107000"/>
                        </a:lnSpc>
                        <a:spcAft>
                          <a:spcPts val="0"/>
                        </a:spcAft>
                      </a:pPr>
                      <a:r>
                        <a:rPr lang="ru-RU" sz="1600">
                          <a:effectLst/>
                        </a:rPr>
                        <a:t>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18</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12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ctr">
                        <a:lnSpc>
                          <a:spcPct val="107000"/>
                        </a:lnSpc>
                        <a:spcAft>
                          <a:spcPts val="0"/>
                        </a:spcAft>
                      </a:pPr>
                      <a:r>
                        <a:rPr lang="ru-RU" sz="1600">
                          <a:effectLst/>
                        </a:rPr>
                        <a:t>23</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ctr"/>
                </a:tc>
                <a:tc>
                  <a:txBody>
                    <a:bodyPr/>
                    <a:lstStyle/>
                    <a:p>
                      <a:pPr algn="r">
                        <a:lnSpc>
                          <a:spcPct val="107000"/>
                        </a:lnSpc>
                        <a:spcAft>
                          <a:spcPts val="0"/>
                        </a:spcAft>
                      </a:pPr>
                      <a:r>
                        <a:rPr lang="ru-RU" sz="1600" b="1" dirty="0">
                          <a:effectLst/>
                        </a:rPr>
                        <a:t>62</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779" marR="49779" marT="0" marB="0" anchor="b"/>
                </a:tc>
                <a:extLst>
                  <a:ext uri="{0D108BD9-81ED-4DB2-BD59-A6C34878D82A}">
                    <a16:rowId xmlns:a16="http://schemas.microsoft.com/office/drawing/2014/main" val="970426142"/>
                  </a:ext>
                </a:extLst>
              </a:tr>
            </a:tbl>
          </a:graphicData>
        </a:graphic>
      </p:graphicFrame>
    </p:spTree>
    <p:extLst>
      <p:ext uri="{BB962C8B-B14F-4D97-AF65-F5344CB8AC3E}">
        <p14:creationId xmlns:p14="http://schemas.microsoft.com/office/powerpoint/2010/main" val="1756334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5" name="Rectangle 1"/>
          <p:cNvSpPr>
            <a:spLocks noChangeArrowheads="1"/>
          </p:cNvSpPr>
          <p:nvPr/>
        </p:nvSpPr>
        <p:spPr bwMode="auto">
          <a:xfrm>
            <a:off x="442912" y="423308"/>
            <a:ext cx="11344275" cy="1908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 соответствии с Постановлением Правительства РС(Я) от 04.02.2013г.№21 </a:t>
            </a:r>
            <a:r>
              <a:rPr kumimoji="0" lang="ru-RU" altLang="ru-RU"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ru-RU" altLang="ru-RU"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Об утверждении Положения об общественном посте формирования здорового образа жизни общеобразовательного учреждения</a:t>
            </a:r>
            <a:r>
              <a:rPr kumimoji="0" lang="ru-RU" altLang="ru-RU"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ru-RU" altLang="ru-RU"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в каждой школе столицы функционируют Посты ЗОЖ. </a:t>
            </a:r>
            <a:endParaRPr kumimoji="0" lang="ru-RU" altLang="ru-RU" sz="1100" b="0" i="0" u="none" strike="noStrike" cap="none" normalizeH="0" baseline="0" dirty="0">
              <a:ln>
                <a:noFill/>
              </a:ln>
              <a:solidFill>
                <a:schemeClr val="tx1"/>
              </a:solidFill>
              <a:effectLst/>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Пост ЗОЖ осуществляет комплекс мероприятий по первичной профилактике употребления </a:t>
            </a:r>
            <a:r>
              <a:rPr kumimoji="0" lang="ru-RU" altLang="ru-RU"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психоактивных</a:t>
            </a:r>
            <a:r>
              <a:rPr kumimoji="0" lang="ru-RU" altLang="ru-RU"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веществ среди обучающихся образовательного учреждения.</a:t>
            </a:r>
            <a:endParaRPr kumimoji="0" lang="ru-RU" altLang="ru-RU" sz="1100"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3606888580"/>
              </p:ext>
            </p:extLst>
          </p:nvPr>
        </p:nvGraphicFramePr>
        <p:xfrm>
          <a:off x="1613852" y="2631915"/>
          <a:ext cx="9002394" cy="2825911"/>
        </p:xfrm>
        <a:graphic>
          <a:graphicData uri="http://schemas.openxmlformats.org/drawingml/2006/table">
            <a:tbl>
              <a:tblPr firstRow="1" firstCol="1" bandRow="1">
                <a:tableStyleId>{5C22544A-7EE6-4342-B048-85BDC9FD1C3A}</a:tableStyleId>
              </a:tblPr>
              <a:tblGrid>
                <a:gridCol w="3368758">
                  <a:extLst>
                    <a:ext uri="{9D8B030D-6E8A-4147-A177-3AD203B41FA5}">
                      <a16:colId xmlns:a16="http://schemas.microsoft.com/office/drawing/2014/main" val="1556151621"/>
                    </a:ext>
                  </a:extLst>
                </a:gridCol>
                <a:gridCol w="1154851">
                  <a:extLst>
                    <a:ext uri="{9D8B030D-6E8A-4147-A177-3AD203B41FA5}">
                      <a16:colId xmlns:a16="http://schemas.microsoft.com/office/drawing/2014/main" val="3475213760"/>
                    </a:ext>
                  </a:extLst>
                </a:gridCol>
                <a:gridCol w="1154851">
                  <a:extLst>
                    <a:ext uri="{9D8B030D-6E8A-4147-A177-3AD203B41FA5}">
                      <a16:colId xmlns:a16="http://schemas.microsoft.com/office/drawing/2014/main" val="523924793"/>
                    </a:ext>
                  </a:extLst>
                </a:gridCol>
                <a:gridCol w="1464218">
                  <a:extLst>
                    <a:ext uri="{9D8B030D-6E8A-4147-A177-3AD203B41FA5}">
                      <a16:colId xmlns:a16="http://schemas.microsoft.com/office/drawing/2014/main" val="1307911699"/>
                    </a:ext>
                  </a:extLst>
                </a:gridCol>
                <a:gridCol w="1859716">
                  <a:extLst>
                    <a:ext uri="{9D8B030D-6E8A-4147-A177-3AD203B41FA5}">
                      <a16:colId xmlns:a16="http://schemas.microsoft.com/office/drawing/2014/main" val="1380085632"/>
                    </a:ext>
                  </a:extLst>
                </a:gridCol>
              </a:tblGrid>
              <a:tr h="338052">
                <a:tc gridSpan="5">
                  <a:txBody>
                    <a:bodyPr/>
                    <a:lstStyle/>
                    <a:p>
                      <a:pPr algn="ctr">
                        <a:lnSpc>
                          <a:spcPct val="107000"/>
                        </a:lnSpc>
                        <a:spcAft>
                          <a:spcPts val="0"/>
                        </a:spcAft>
                      </a:pPr>
                      <a:r>
                        <a:rPr lang="ru-RU" sz="1600">
                          <a:effectLst/>
                        </a:rPr>
                        <a:t>Количество детей, состоящих на учете по употреблению ПАВ</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540573515"/>
                  </a:ext>
                </a:extLst>
              </a:tr>
              <a:tr h="436533">
                <a:tc>
                  <a:txBody>
                    <a:bodyPr/>
                    <a:lstStyle/>
                    <a:p>
                      <a:pPr>
                        <a:lnSpc>
                          <a:spcPct val="107000"/>
                        </a:lnSpc>
                        <a:spcAft>
                          <a:spcPts val="0"/>
                        </a:spcAft>
                      </a:pPr>
                      <a:r>
                        <a:rPr lang="ru-RU" sz="1600">
                          <a:effectLst/>
                        </a:rPr>
                        <a:t>Учебный год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algn="ctr">
                        <a:lnSpc>
                          <a:spcPct val="107000"/>
                        </a:lnSpc>
                        <a:spcAft>
                          <a:spcPts val="0"/>
                        </a:spcAft>
                      </a:pPr>
                      <a:r>
                        <a:rPr lang="ru-RU" sz="1600">
                          <a:effectLst/>
                        </a:rPr>
                        <a:t>2018-2019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676096911"/>
                  </a:ext>
                </a:extLst>
              </a:tr>
              <a:tr h="253776">
                <a:tc>
                  <a:txBody>
                    <a:bodyPr/>
                    <a:lstStyle/>
                    <a:p>
                      <a:pPr>
                        <a:lnSpc>
                          <a:spcPct val="107000"/>
                        </a:lnSpc>
                        <a:spcAft>
                          <a:spcPts val="0"/>
                        </a:spcAft>
                      </a:pPr>
                      <a:r>
                        <a:rPr lang="ru-RU" sz="1600">
                          <a:effectLst/>
                        </a:rPr>
                        <a:t>Четверть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rPr>
                        <a:t>1</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rPr>
                        <a:t>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rPr>
                        <a:t>3</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rPr>
                        <a:t>4</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25117871"/>
                  </a:ext>
                </a:extLst>
              </a:tr>
              <a:tr h="537854">
                <a:tc>
                  <a:txBody>
                    <a:bodyPr/>
                    <a:lstStyle/>
                    <a:p>
                      <a:pPr>
                        <a:lnSpc>
                          <a:spcPct val="107000"/>
                        </a:lnSpc>
                        <a:spcAft>
                          <a:spcPts val="0"/>
                        </a:spcAft>
                      </a:pPr>
                      <a:r>
                        <a:rPr lang="ru-RU" sz="1600">
                          <a:effectLst/>
                        </a:rPr>
                        <a:t>Состоит на учете поста ЗОЖ</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rPr>
                        <a:t>161</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rPr>
                        <a:t>285</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rPr>
                        <a:t>273</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rPr>
                        <a:t>263</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11560351"/>
                  </a:ext>
                </a:extLst>
              </a:tr>
              <a:tr h="484826">
                <a:tc>
                  <a:txBody>
                    <a:bodyPr/>
                    <a:lstStyle/>
                    <a:p>
                      <a:pPr>
                        <a:lnSpc>
                          <a:spcPct val="107000"/>
                        </a:lnSpc>
                        <a:spcAft>
                          <a:spcPts val="0"/>
                        </a:spcAft>
                      </a:pPr>
                      <a:r>
                        <a:rPr lang="ru-RU" sz="1600">
                          <a:effectLst/>
                        </a:rPr>
                        <a:t>По употреблению алкоголя</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rPr>
                        <a:t>40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rPr>
                        <a:t>55</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rPr>
                        <a:t>49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rPr>
                        <a:t>55</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87004179"/>
                  </a:ext>
                </a:extLst>
              </a:tr>
              <a:tr h="253776">
                <a:tc>
                  <a:txBody>
                    <a:bodyPr/>
                    <a:lstStyle/>
                    <a:p>
                      <a:pPr>
                        <a:lnSpc>
                          <a:spcPct val="107000"/>
                        </a:lnSpc>
                        <a:spcAft>
                          <a:spcPts val="0"/>
                        </a:spcAft>
                      </a:pPr>
                      <a:r>
                        <a:rPr lang="ru-RU" sz="1600">
                          <a:effectLst/>
                        </a:rPr>
                        <a:t>Курящие</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rPr>
                        <a:t>129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rPr>
                        <a:t>221</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rPr>
                        <a:t>215</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rPr>
                        <a:t>209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23408039"/>
                  </a:ext>
                </a:extLst>
              </a:tr>
              <a:tr h="521094">
                <a:tc>
                  <a:txBody>
                    <a:bodyPr/>
                    <a:lstStyle/>
                    <a:p>
                      <a:pPr>
                        <a:lnSpc>
                          <a:spcPct val="107000"/>
                        </a:lnSpc>
                        <a:spcAft>
                          <a:spcPts val="0"/>
                        </a:spcAft>
                      </a:pPr>
                      <a:r>
                        <a:rPr lang="ru-RU" sz="1600">
                          <a:effectLst/>
                        </a:rPr>
                        <a:t>По употреблению токсических веществ</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rPr>
                        <a:t>4</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rPr>
                        <a:t>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a:effectLst/>
                        </a:rPr>
                        <a:t>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600" dirty="0">
                          <a:effectLst/>
                        </a:rPr>
                        <a:t>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56310652"/>
                  </a:ext>
                </a:extLst>
              </a:tr>
            </a:tbl>
          </a:graphicData>
        </a:graphic>
      </p:graphicFrame>
    </p:spTree>
    <p:extLst>
      <p:ext uri="{BB962C8B-B14F-4D97-AF65-F5344CB8AC3E}">
        <p14:creationId xmlns:p14="http://schemas.microsoft.com/office/powerpoint/2010/main" val="2505895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84211" y="685800"/>
            <a:ext cx="11002963" cy="3801532"/>
          </a:xfrm>
        </p:spPr>
        <p:txBody>
          <a:bodyPr>
            <a:normAutofit fontScale="85000" lnSpcReduction="10000"/>
          </a:bodyPr>
          <a:lstStyle/>
          <a:p>
            <a:pPr algn="just"/>
            <a:r>
              <a:rPr lang="ru-RU" sz="2600" dirty="0">
                <a:solidFill>
                  <a:schemeClr val="tx1"/>
                </a:solidFill>
              </a:rPr>
              <a:t>Во всех образовательных учреждениях разработаны программы по формированию законопослушного поведения, данные программы разработаны, согласно методическим рекомендациям по формирования законопослушного поведения обучающихся образовательных учреждений городского округа «город Якутск», утвержденным приказом Управления образования Окружной администрации города Якутска от 20 ноября 2013 года № 01-10/636. Во всех 50 общеобразовательных учреждениях созданы и действуют Советы профилактики, введены уполномоченные по правам участников образовательного процесса, посты формирования здорового образа жизни, также в 30 общеобразовательных учреждениях действуют школьные службы примирения.</a:t>
            </a:r>
          </a:p>
          <a:p>
            <a:endParaRPr lang="ru-RU" dirty="0"/>
          </a:p>
        </p:txBody>
      </p:sp>
    </p:spTree>
    <p:extLst>
      <p:ext uri="{BB962C8B-B14F-4D97-AF65-F5344CB8AC3E}">
        <p14:creationId xmlns:p14="http://schemas.microsoft.com/office/powerpoint/2010/main" val="2334481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11007" y="5794872"/>
            <a:ext cx="7907604" cy="199527"/>
          </a:xfrm>
        </p:spPr>
        <p:txBody>
          <a:bodyPr>
            <a:normAutofit/>
          </a:bodyPr>
          <a:lstStyle/>
          <a:p>
            <a:endParaRPr lang="ru-RU" sz="100" dirty="0"/>
          </a:p>
        </p:txBody>
      </p:sp>
      <p:sp>
        <p:nvSpPr>
          <p:cNvPr id="3" name="Объект 2"/>
          <p:cNvSpPr>
            <a:spLocks noGrp="1"/>
          </p:cNvSpPr>
          <p:nvPr>
            <p:ph idx="1"/>
          </p:nvPr>
        </p:nvSpPr>
        <p:spPr>
          <a:xfrm>
            <a:off x="684212" y="1082407"/>
            <a:ext cx="10883499" cy="3615267"/>
          </a:xfrm>
        </p:spPr>
        <p:txBody>
          <a:bodyPr>
            <a:noAutofit/>
          </a:bodyPr>
          <a:lstStyle/>
          <a:p>
            <a:pPr algn="just"/>
            <a:r>
              <a:rPr lang="ru-RU" sz="2800" dirty="0">
                <a:solidFill>
                  <a:schemeClr val="tx1">
                    <a:lumMod val="95000"/>
                  </a:schemeClr>
                </a:solidFill>
                <a:latin typeface="Times New Roman" panose="02020603050405020304" pitchFamily="18" charset="0"/>
                <a:cs typeface="Times New Roman" panose="02020603050405020304" pitchFamily="18" charset="0"/>
              </a:rPr>
              <a:t>Деятельность муниципальных общеобразовательных учреждений городского округа «город Якутск» во исполнение ст. 14 Федерального закона № 120 «Об основах системы профилактики безнадзорности и правонарушений несовершеннолетних» РФ от 24.06.1999 г., в целях профилактики безнадзорности и правонарушений несовершеннолетних курирует Отдел воспитательной работы и дополнительного образования Муниципального казенного учреждения «Управление образования» городского округа «город Якутск» (далее по тексту – </a:t>
            </a:r>
            <a:r>
              <a:rPr lang="ru-RU" sz="2800" dirty="0" err="1">
                <a:solidFill>
                  <a:schemeClr val="tx1">
                    <a:lumMod val="95000"/>
                  </a:schemeClr>
                </a:solidFill>
                <a:latin typeface="Times New Roman" panose="02020603050405020304" pitchFamily="18" charset="0"/>
                <a:cs typeface="Times New Roman" panose="02020603050405020304" pitchFamily="18" charset="0"/>
              </a:rPr>
              <a:t>ОВРиДО</a:t>
            </a:r>
            <a:r>
              <a:rPr lang="ru-RU" sz="2800" dirty="0">
                <a:solidFill>
                  <a:schemeClr val="tx1">
                    <a:lumMod val="95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31549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583946472"/>
              </p:ext>
            </p:extLst>
          </p:nvPr>
        </p:nvGraphicFramePr>
        <p:xfrm>
          <a:off x="1504950" y="2080959"/>
          <a:ext cx="9482138" cy="2250970"/>
        </p:xfrm>
        <a:graphic>
          <a:graphicData uri="http://schemas.openxmlformats.org/drawingml/2006/table">
            <a:tbl>
              <a:tblPr firstRow="1" firstCol="1" bandRow="1">
                <a:tableStyleId>{5C22544A-7EE6-4342-B048-85BDC9FD1C3A}</a:tableStyleId>
              </a:tblPr>
              <a:tblGrid>
                <a:gridCol w="626603">
                  <a:extLst>
                    <a:ext uri="{9D8B030D-6E8A-4147-A177-3AD203B41FA5}">
                      <a16:colId xmlns:a16="http://schemas.microsoft.com/office/drawing/2014/main" val="737277886"/>
                    </a:ext>
                  </a:extLst>
                </a:gridCol>
                <a:gridCol w="503757">
                  <a:extLst>
                    <a:ext uri="{9D8B030D-6E8A-4147-A177-3AD203B41FA5}">
                      <a16:colId xmlns:a16="http://schemas.microsoft.com/office/drawing/2014/main" val="358056748"/>
                    </a:ext>
                  </a:extLst>
                </a:gridCol>
                <a:gridCol w="563855">
                  <a:extLst>
                    <a:ext uri="{9D8B030D-6E8A-4147-A177-3AD203B41FA5}">
                      <a16:colId xmlns:a16="http://schemas.microsoft.com/office/drawing/2014/main" val="1273772279"/>
                    </a:ext>
                  </a:extLst>
                </a:gridCol>
                <a:gridCol w="536458">
                  <a:extLst>
                    <a:ext uri="{9D8B030D-6E8A-4147-A177-3AD203B41FA5}">
                      <a16:colId xmlns:a16="http://schemas.microsoft.com/office/drawing/2014/main" val="1394685420"/>
                    </a:ext>
                  </a:extLst>
                </a:gridCol>
                <a:gridCol w="510828">
                  <a:extLst>
                    <a:ext uri="{9D8B030D-6E8A-4147-A177-3AD203B41FA5}">
                      <a16:colId xmlns:a16="http://schemas.microsoft.com/office/drawing/2014/main" val="3012987384"/>
                    </a:ext>
                  </a:extLst>
                </a:gridCol>
                <a:gridCol w="570041">
                  <a:extLst>
                    <a:ext uri="{9D8B030D-6E8A-4147-A177-3AD203B41FA5}">
                      <a16:colId xmlns:a16="http://schemas.microsoft.com/office/drawing/2014/main" val="594037253"/>
                    </a:ext>
                  </a:extLst>
                </a:gridCol>
                <a:gridCol w="668142">
                  <a:extLst>
                    <a:ext uri="{9D8B030D-6E8A-4147-A177-3AD203B41FA5}">
                      <a16:colId xmlns:a16="http://schemas.microsoft.com/office/drawing/2014/main" val="264277379"/>
                    </a:ext>
                  </a:extLst>
                </a:gridCol>
                <a:gridCol w="668142">
                  <a:extLst>
                    <a:ext uri="{9D8B030D-6E8A-4147-A177-3AD203B41FA5}">
                      <a16:colId xmlns:a16="http://schemas.microsoft.com/office/drawing/2014/main" val="745613861"/>
                    </a:ext>
                  </a:extLst>
                </a:gridCol>
                <a:gridCol w="714097">
                  <a:extLst>
                    <a:ext uri="{9D8B030D-6E8A-4147-A177-3AD203B41FA5}">
                      <a16:colId xmlns:a16="http://schemas.microsoft.com/office/drawing/2014/main" val="243467167"/>
                    </a:ext>
                  </a:extLst>
                </a:gridCol>
                <a:gridCol w="565621">
                  <a:extLst>
                    <a:ext uri="{9D8B030D-6E8A-4147-A177-3AD203B41FA5}">
                      <a16:colId xmlns:a16="http://schemas.microsoft.com/office/drawing/2014/main" val="2064098259"/>
                    </a:ext>
                  </a:extLst>
                </a:gridCol>
                <a:gridCol w="771543">
                  <a:extLst>
                    <a:ext uri="{9D8B030D-6E8A-4147-A177-3AD203B41FA5}">
                      <a16:colId xmlns:a16="http://schemas.microsoft.com/office/drawing/2014/main" val="4246001661"/>
                    </a:ext>
                  </a:extLst>
                </a:gridCol>
                <a:gridCol w="659304">
                  <a:extLst>
                    <a:ext uri="{9D8B030D-6E8A-4147-A177-3AD203B41FA5}">
                      <a16:colId xmlns:a16="http://schemas.microsoft.com/office/drawing/2014/main" val="1182819457"/>
                    </a:ext>
                  </a:extLst>
                </a:gridCol>
                <a:gridCol w="659304">
                  <a:extLst>
                    <a:ext uri="{9D8B030D-6E8A-4147-A177-3AD203B41FA5}">
                      <a16:colId xmlns:a16="http://schemas.microsoft.com/office/drawing/2014/main" val="1496250019"/>
                    </a:ext>
                  </a:extLst>
                </a:gridCol>
                <a:gridCol w="664606">
                  <a:extLst>
                    <a:ext uri="{9D8B030D-6E8A-4147-A177-3AD203B41FA5}">
                      <a16:colId xmlns:a16="http://schemas.microsoft.com/office/drawing/2014/main" val="363920105"/>
                    </a:ext>
                  </a:extLst>
                </a:gridCol>
                <a:gridCol w="667257">
                  <a:extLst>
                    <a:ext uri="{9D8B030D-6E8A-4147-A177-3AD203B41FA5}">
                      <a16:colId xmlns:a16="http://schemas.microsoft.com/office/drawing/2014/main" val="1274528533"/>
                    </a:ext>
                  </a:extLst>
                </a:gridCol>
                <a:gridCol w="132580">
                  <a:extLst>
                    <a:ext uri="{9D8B030D-6E8A-4147-A177-3AD203B41FA5}">
                      <a16:colId xmlns:a16="http://schemas.microsoft.com/office/drawing/2014/main" val="542478872"/>
                    </a:ext>
                  </a:extLst>
                </a:gridCol>
              </a:tblGrid>
              <a:tr h="449472">
                <a:tc gridSpan="16">
                  <a:txBody>
                    <a:bodyPr/>
                    <a:lstStyle/>
                    <a:p>
                      <a:pPr algn="ctr">
                        <a:lnSpc>
                          <a:spcPct val="107000"/>
                        </a:lnSpc>
                        <a:spcAft>
                          <a:spcPts val="0"/>
                        </a:spcAft>
                      </a:pPr>
                      <a:r>
                        <a:rPr lang="ru-RU" sz="1800" dirty="0">
                          <a:effectLst/>
                        </a:rPr>
                        <a:t>Количество выявленных случаев жестокого обращения с детьми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685194018"/>
                  </a:ext>
                </a:extLst>
              </a:tr>
              <a:tr h="313180">
                <a:tc rowSpan="3">
                  <a:txBody>
                    <a:bodyPr/>
                    <a:lstStyle/>
                    <a:p>
                      <a:pPr algn="ctr">
                        <a:lnSpc>
                          <a:spcPct val="107000"/>
                        </a:lnSpc>
                        <a:spcAft>
                          <a:spcPts val="0"/>
                        </a:spcAft>
                      </a:pPr>
                      <a:r>
                        <a:rPr lang="ru-RU" sz="1800">
                          <a:effectLst/>
                        </a:rPr>
                        <a:t>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a:lnSpc>
                          <a:spcPct val="107000"/>
                        </a:lnSpc>
                        <a:spcAft>
                          <a:spcPts val="0"/>
                        </a:spcAft>
                      </a:pPr>
                      <a:r>
                        <a:rPr lang="ru-RU" sz="1800">
                          <a:effectLst/>
                        </a:rPr>
                        <a:t>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a:lnSpc>
                          <a:spcPct val="107000"/>
                        </a:lnSpc>
                        <a:spcAft>
                          <a:spcPts val="0"/>
                        </a:spcAft>
                      </a:pPr>
                      <a:r>
                        <a:rPr lang="ru-RU" sz="1800">
                          <a:effectLst/>
                        </a:rPr>
                        <a:t>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a:lnSpc>
                          <a:spcPct val="107000"/>
                        </a:lnSpc>
                        <a:spcAft>
                          <a:spcPts val="0"/>
                        </a:spcAft>
                      </a:pPr>
                      <a:r>
                        <a:rPr lang="ru-RU" sz="1800">
                          <a:effectLst/>
                        </a:rPr>
                        <a:t>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a:lnSpc>
                          <a:spcPct val="107000"/>
                        </a:lnSpc>
                        <a:spcAft>
                          <a:spcPts val="0"/>
                        </a:spcAft>
                      </a:pPr>
                      <a:r>
                        <a:rPr lang="ru-RU" sz="1800">
                          <a:effectLst/>
                        </a:rPr>
                        <a:t>12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a:lnSpc>
                          <a:spcPct val="107000"/>
                        </a:lnSpc>
                        <a:spcAft>
                          <a:spcPts val="0"/>
                        </a:spcAft>
                      </a:pPr>
                      <a:r>
                        <a:rPr lang="ru-RU" sz="1800">
                          <a:effectLst/>
                        </a:rPr>
                        <a:t>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a:lnSpc>
                          <a:spcPct val="107000"/>
                        </a:lnSpc>
                        <a:spcAft>
                          <a:spcPts val="0"/>
                        </a:spcAft>
                      </a:pPr>
                      <a:r>
                        <a:rPr lang="ru-RU" sz="1800" dirty="0">
                          <a:effectLst/>
                        </a:rPr>
                        <a:t>3</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a:lnSpc>
                          <a:spcPct val="107000"/>
                        </a:lnSpc>
                        <a:spcAft>
                          <a:spcPts val="0"/>
                        </a:spcAft>
                      </a:pPr>
                      <a:r>
                        <a:rPr lang="ru-RU" sz="1800" dirty="0">
                          <a:effectLst/>
                        </a:rPr>
                        <a:t>4</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a:lnSpc>
                          <a:spcPct val="107000"/>
                        </a:lnSpc>
                        <a:spcAft>
                          <a:spcPts val="0"/>
                        </a:spcAft>
                      </a:pPr>
                      <a:r>
                        <a:rPr lang="ru-RU" sz="1800" dirty="0">
                          <a:effectLst/>
                        </a:rPr>
                        <a:t>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a:lnSpc>
                          <a:spcPct val="107000"/>
                        </a:lnSpc>
                        <a:spcAft>
                          <a:spcPts val="0"/>
                        </a:spcAft>
                      </a:pPr>
                      <a:r>
                        <a:rPr lang="ru-RU" sz="1800" dirty="0">
                          <a:effectLst/>
                        </a:rPr>
                        <a:t>10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a:lnSpc>
                          <a:spcPct val="107000"/>
                        </a:lnSpc>
                        <a:spcAft>
                          <a:spcPts val="0"/>
                        </a:spcAft>
                      </a:pPr>
                      <a:r>
                        <a:rPr lang="ru-RU" sz="1800" dirty="0">
                          <a:effectLst/>
                        </a:rPr>
                        <a:t>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a:lnSpc>
                          <a:spcPct val="107000"/>
                        </a:lnSpc>
                        <a:spcAft>
                          <a:spcPts val="0"/>
                        </a:spcAft>
                      </a:pPr>
                      <a:r>
                        <a:rPr lang="ru-RU" sz="1800" dirty="0">
                          <a:effectLst/>
                        </a:rPr>
                        <a:t>3</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a:lnSpc>
                          <a:spcPct val="107000"/>
                        </a:lnSpc>
                        <a:spcAft>
                          <a:spcPts val="0"/>
                        </a:spcAft>
                      </a:pPr>
                      <a:r>
                        <a:rPr lang="ru-RU" sz="1800">
                          <a:effectLst/>
                        </a:rPr>
                        <a:t>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a:lnSpc>
                          <a:spcPct val="107000"/>
                        </a:lnSpc>
                        <a:spcAft>
                          <a:spcPts val="0"/>
                        </a:spcAft>
                      </a:pPr>
                      <a:r>
                        <a:rPr lang="ru-RU" sz="1800">
                          <a:effectLst/>
                        </a:rPr>
                        <a:t>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a:lnSpc>
                          <a:spcPct val="107000"/>
                        </a:lnSpc>
                        <a:spcAft>
                          <a:spcPts val="0"/>
                        </a:spcAft>
                      </a:pPr>
                      <a:r>
                        <a:rPr lang="ru-RU" sz="1800">
                          <a:effectLst/>
                        </a:rPr>
                        <a:t>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ru-RU"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239048871"/>
                  </a:ext>
                </a:extLst>
              </a:tr>
              <a:tr h="31318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nSpc>
                          <a:spcPct val="107000"/>
                        </a:lnSpc>
                        <a:spcAft>
                          <a:spcPts val="800"/>
                        </a:spcAft>
                      </a:pPr>
                      <a:r>
                        <a:rPr lang="ru-RU"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321665121"/>
                  </a:ext>
                </a:extLst>
              </a:tr>
              <a:tr h="259051">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nSpc>
                          <a:spcPct val="107000"/>
                        </a:lnSpc>
                        <a:spcAft>
                          <a:spcPts val="800"/>
                        </a:spcAft>
                      </a:pPr>
                      <a:r>
                        <a:rPr lang="ru-RU"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265389899"/>
                  </a:ext>
                </a:extLst>
              </a:tr>
              <a:tr h="328646">
                <a:tc gridSpan="16">
                  <a:txBody>
                    <a:bodyPr/>
                    <a:lstStyle/>
                    <a:p>
                      <a:pPr algn="ctr">
                        <a:lnSpc>
                          <a:spcPct val="107000"/>
                        </a:lnSpc>
                        <a:spcAft>
                          <a:spcPts val="0"/>
                        </a:spcAft>
                      </a:pPr>
                      <a:r>
                        <a:rPr lang="ru-RU" sz="1800" dirty="0">
                          <a:effectLst/>
                        </a:rPr>
                        <a:t>Количество выявленных случаев ранней беременности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634240538"/>
                  </a:ext>
                </a:extLst>
              </a:tr>
              <a:tr h="587441">
                <a:tc>
                  <a:txBody>
                    <a:bodyPr/>
                    <a:lstStyle/>
                    <a:p>
                      <a:pPr algn="ctr">
                        <a:lnSpc>
                          <a:spcPct val="107000"/>
                        </a:lnSpc>
                        <a:spcAft>
                          <a:spcPts val="0"/>
                        </a:spcAft>
                      </a:pPr>
                      <a:r>
                        <a:rPr lang="ru-RU" sz="1800">
                          <a:effectLst/>
                        </a:rPr>
                        <a:t>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rPr>
                        <a:t>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rPr>
                        <a:t>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rPr>
                        <a:t>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rPr>
                        <a:t>20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rPr>
                        <a:t>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rPr>
                        <a:t>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rPr>
                        <a:t>8</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rPr>
                        <a:t>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ru-RU" sz="1800">
                          <a:effectLst/>
                        </a:rPr>
                        <a:t>12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rPr>
                        <a:t>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a:effectLst/>
                        </a:rPr>
                        <a:t>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rPr>
                        <a:t>2</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800" dirty="0">
                          <a:effectLst/>
                        </a:rPr>
                        <a:t>3</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ru-RU" sz="1800" dirty="0">
                          <a:effectLst/>
                        </a:rPr>
                        <a:t> </a:t>
                      </a:r>
                    </a:p>
                    <a:p>
                      <a:pPr algn="r">
                        <a:lnSpc>
                          <a:spcPct val="107000"/>
                        </a:lnSpc>
                        <a:spcAft>
                          <a:spcPts val="0"/>
                        </a:spcAft>
                      </a:pPr>
                      <a:r>
                        <a:rPr lang="ru-RU" sz="1800" dirty="0">
                          <a:effectLst/>
                        </a:rPr>
                        <a:t>11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ru-RU" sz="11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44752415"/>
                  </a:ext>
                </a:extLst>
              </a:tr>
            </a:tbl>
          </a:graphicData>
        </a:graphic>
      </p:graphicFrame>
      <p:sp>
        <p:nvSpPr>
          <p:cNvPr id="5" name="Rectangle 1"/>
          <p:cNvSpPr>
            <a:spLocks noChangeArrowheads="1"/>
          </p:cNvSpPr>
          <p:nvPr/>
        </p:nvSpPr>
        <p:spPr bwMode="auto">
          <a:xfrm>
            <a:off x="1504950" y="371699"/>
            <a:ext cx="9422607"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Положительными факторами профилактической работы можно считать снижение количества жестокого обращения в отношении несовершеннолетних, а также снижение количества ранней беременности несовершеннолетних:</a:t>
            </a:r>
            <a:endParaRPr kumimoji="0" lang="ru-RU" altLang="ru-RU" sz="1200"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59473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40534" y="757988"/>
            <a:ext cx="8001000" cy="2971801"/>
          </a:xfrm>
        </p:spPr>
        <p:txBody>
          <a:bodyPr/>
          <a:lstStyle/>
          <a:p>
            <a:pPr algn="ctr"/>
            <a:r>
              <a:rPr lang="ru-RU" b="1" dirty="0">
                <a:latin typeface="Times New Roman" panose="02020603050405020304" pitchFamily="18" charset="0"/>
                <a:cs typeface="Times New Roman" panose="02020603050405020304" pitchFamily="18" charset="0"/>
              </a:rPr>
              <a:t>Дополнительное образование</a:t>
            </a:r>
          </a:p>
        </p:txBody>
      </p:sp>
      <p:sp>
        <p:nvSpPr>
          <p:cNvPr id="3" name="Подзаголовок 2"/>
          <p:cNvSpPr>
            <a:spLocks noGrp="1"/>
          </p:cNvSpPr>
          <p:nvPr>
            <p:ph type="subTitle" idx="1"/>
          </p:nvPr>
        </p:nvSpPr>
        <p:spPr>
          <a:xfrm>
            <a:off x="6334098" y="4362763"/>
            <a:ext cx="3907436" cy="1390338"/>
          </a:xfrm>
        </p:spPr>
        <p:txBody>
          <a:bodyPr/>
          <a:lstStyle/>
          <a:p>
            <a:endParaRPr lang="ru-RU" dirty="0"/>
          </a:p>
        </p:txBody>
      </p:sp>
    </p:spTree>
    <p:extLst>
      <p:ext uri="{BB962C8B-B14F-4D97-AF65-F5344CB8AC3E}">
        <p14:creationId xmlns:p14="http://schemas.microsoft.com/office/powerpoint/2010/main" val="1901353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35496" y="559246"/>
            <a:ext cx="8534400" cy="1507067"/>
          </a:xfrm>
        </p:spPr>
        <p:txBody>
          <a:bodyPr>
            <a:normAutofit fontScale="90000"/>
          </a:bodyPr>
          <a:lstStyle/>
          <a:p>
            <a:pPr algn="ctr"/>
            <a:r>
              <a:rPr lang="ru-RU" dirty="0">
                <a:latin typeface="Times New Roman" panose="02020603050405020304" pitchFamily="18" charset="0"/>
                <a:cs typeface="Times New Roman" panose="02020603050405020304" pitchFamily="18" charset="0"/>
              </a:rPr>
              <a:t>Целью развития системы дополнительного образования детей</a:t>
            </a:r>
            <a:endParaRPr lang="ru-RU" dirty="0"/>
          </a:p>
        </p:txBody>
      </p:sp>
      <p:sp>
        <p:nvSpPr>
          <p:cNvPr id="3" name="Объект 2"/>
          <p:cNvSpPr>
            <a:spLocks noGrp="1"/>
          </p:cNvSpPr>
          <p:nvPr>
            <p:ph idx="1"/>
          </p:nvPr>
        </p:nvSpPr>
        <p:spPr>
          <a:xfrm>
            <a:off x="505325" y="1927727"/>
            <a:ext cx="11309685" cy="4424947"/>
          </a:xfrm>
        </p:spPr>
        <p:txBody>
          <a:bodyPr>
            <a:normAutofit/>
          </a:bodyPr>
          <a:lstStyle/>
          <a:p>
            <a:pPr marL="0" indent="0" algn="just">
              <a:buNone/>
            </a:pPr>
            <a:r>
              <a:rPr lang="ru-RU" sz="2400" dirty="0">
                <a:latin typeface="Times New Roman" panose="02020603050405020304" pitchFamily="18" charset="0"/>
                <a:cs typeface="Times New Roman" panose="02020603050405020304" pitchFamily="18" charset="0"/>
              </a:rPr>
              <a:t>	</a:t>
            </a:r>
            <a:r>
              <a:rPr lang="ru-RU" sz="3200" dirty="0">
                <a:solidFill>
                  <a:schemeClr val="tx1"/>
                </a:solidFill>
                <a:latin typeface="Times New Roman" panose="02020603050405020304" pitchFamily="18" charset="0"/>
                <a:cs typeface="Times New Roman" panose="02020603050405020304" pitchFamily="18" charset="0"/>
              </a:rPr>
              <a:t>Сохранение государственных гарантий в доступности и бесплатности, повышение эффективности системы дополнительного образования детей в создании условий для их самореализации, успешной социализации и профессиональном самоопределении, организации активной жизнедеятельности детей, обеспечение комфортного самочувствия каждого ребенка в детском обществе.</a:t>
            </a:r>
          </a:p>
          <a:p>
            <a:pPr marL="0" indent="0" algn="just">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47389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45958" y="410767"/>
            <a:ext cx="11261558" cy="5766197"/>
          </a:xfrm>
        </p:spPr>
        <p:txBody>
          <a:bodyPr>
            <a:normAutofit/>
          </a:bodyPr>
          <a:lstStyle/>
          <a:p>
            <a:pPr marL="0" indent="0" algn="just">
              <a:buNone/>
            </a:pPr>
            <a:r>
              <a:rPr lang="ru-RU" sz="2800" dirty="0">
                <a:solidFill>
                  <a:schemeClr val="tx1"/>
                </a:solidFill>
                <a:latin typeface="Times New Roman" panose="02020603050405020304" pitchFamily="18" charset="0"/>
                <a:cs typeface="Times New Roman" panose="02020603050405020304" pitchFamily="18" charset="0"/>
              </a:rPr>
              <a:t>	В ГО «город Якутск» в подведомственности Управления образования Окружной администрации города Якутска функционирует 6 муниципальных образовательных учреждений дополнительного образования:</a:t>
            </a:r>
          </a:p>
          <a:p>
            <a:pPr marL="482203" indent="-482203" algn="just">
              <a:buFont typeface="+mj-lt"/>
              <a:buAutoNum type="arabicPeriod"/>
            </a:pPr>
            <a:r>
              <a:rPr lang="ru-RU" sz="2800" dirty="0">
                <a:solidFill>
                  <a:schemeClr val="tx1"/>
                </a:solidFill>
                <a:latin typeface="Times New Roman" panose="02020603050405020304" pitchFamily="18" charset="0"/>
                <a:cs typeface="Times New Roman" panose="02020603050405020304" pitchFamily="18" charset="0"/>
              </a:rPr>
              <a:t>1 - Дворец детского творчества,</a:t>
            </a:r>
          </a:p>
          <a:p>
            <a:pPr marL="482203" indent="-482203" algn="just">
              <a:buFont typeface="+mj-lt"/>
              <a:buAutoNum type="arabicPeriod"/>
            </a:pPr>
            <a:r>
              <a:rPr lang="ru-RU" sz="2800" dirty="0">
                <a:solidFill>
                  <a:schemeClr val="tx1"/>
                </a:solidFill>
                <a:latin typeface="Times New Roman" panose="02020603050405020304" pitchFamily="18" charset="0"/>
                <a:cs typeface="Times New Roman" panose="02020603050405020304" pitchFamily="18" charset="0"/>
              </a:rPr>
              <a:t>3 центра- Центр эстетического воспитания детей «</a:t>
            </a:r>
            <a:r>
              <a:rPr lang="ru-RU" sz="2800" dirty="0" err="1">
                <a:solidFill>
                  <a:schemeClr val="tx1"/>
                </a:solidFill>
                <a:latin typeface="Times New Roman" panose="02020603050405020304" pitchFamily="18" charset="0"/>
                <a:cs typeface="Times New Roman" panose="02020603050405020304" pitchFamily="18" charset="0"/>
              </a:rPr>
              <a:t>Айылгы</a:t>
            </a:r>
            <a:r>
              <a:rPr lang="ru-RU" sz="2800" dirty="0">
                <a:solidFill>
                  <a:schemeClr val="tx1"/>
                </a:solidFill>
                <a:latin typeface="Times New Roman" panose="02020603050405020304" pitchFamily="18" charset="0"/>
                <a:cs typeface="Times New Roman" panose="02020603050405020304" pitchFamily="18" charset="0"/>
              </a:rPr>
              <a:t>», </a:t>
            </a:r>
          </a:p>
          <a:p>
            <a:pPr marL="482203" indent="-482203" algn="just">
              <a:buFont typeface="+mj-lt"/>
              <a:buAutoNum type="arabicPeriod"/>
            </a:pPr>
            <a:r>
              <a:rPr lang="ru-RU" sz="2800" dirty="0">
                <a:solidFill>
                  <a:schemeClr val="tx1"/>
                </a:solidFill>
                <a:latin typeface="Times New Roman" panose="02020603050405020304" pitchFamily="18" charset="0"/>
                <a:cs typeface="Times New Roman" panose="02020603050405020304" pitchFamily="18" charset="0"/>
              </a:rPr>
              <a:t>Центр технического творчества; </a:t>
            </a:r>
          </a:p>
          <a:p>
            <a:pPr marL="482203" indent="-482203" algn="just">
              <a:buFont typeface="+mj-lt"/>
              <a:buAutoNum type="arabicPeriod"/>
            </a:pPr>
            <a:r>
              <a:rPr lang="ru-RU" sz="2800" dirty="0">
                <a:solidFill>
                  <a:schemeClr val="tx1"/>
                </a:solidFill>
                <a:latin typeface="Times New Roman" panose="02020603050405020304" pitchFamily="18" charset="0"/>
                <a:cs typeface="Times New Roman" panose="02020603050405020304" pitchFamily="18" charset="0"/>
              </a:rPr>
              <a:t>Детский (подростковый) центр; </a:t>
            </a:r>
          </a:p>
          <a:p>
            <a:pPr marL="482203" indent="-482203" algn="just">
              <a:buFont typeface="+mj-lt"/>
              <a:buAutoNum type="arabicPeriod"/>
            </a:pPr>
            <a:r>
              <a:rPr lang="ru-RU" sz="2800" dirty="0">
                <a:solidFill>
                  <a:schemeClr val="tx1"/>
                </a:solidFill>
                <a:latin typeface="Times New Roman" panose="02020603050405020304" pitchFamily="18" charset="0"/>
                <a:cs typeface="Times New Roman" panose="02020603050405020304" pitchFamily="18" charset="0"/>
              </a:rPr>
              <a:t>1 Дом детского творчества «</a:t>
            </a:r>
            <a:r>
              <a:rPr lang="ru-RU" sz="2800" dirty="0" err="1">
                <a:solidFill>
                  <a:schemeClr val="tx1"/>
                </a:solidFill>
                <a:latin typeface="Times New Roman" panose="02020603050405020304" pitchFamily="18" charset="0"/>
                <a:cs typeface="Times New Roman" panose="02020603050405020304" pitchFamily="18" charset="0"/>
              </a:rPr>
              <a:t>Ситим</a:t>
            </a:r>
            <a:r>
              <a:rPr lang="ru-RU" sz="2800" dirty="0">
                <a:solidFill>
                  <a:schemeClr val="tx1"/>
                </a:solidFill>
                <a:latin typeface="Times New Roman" panose="02020603050405020304" pitchFamily="18" charset="0"/>
                <a:cs typeface="Times New Roman" panose="02020603050405020304" pitchFamily="18" charset="0"/>
              </a:rPr>
              <a:t>» (с. </a:t>
            </a:r>
            <a:r>
              <a:rPr lang="ru-RU" sz="2800" dirty="0" err="1">
                <a:solidFill>
                  <a:schemeClr val="tx1"/>
                </a:solidFill>
                <a:latin typeface="Times New Roman" panose="02020603050405020304" pitchFamily="18" charset="0"/>
                <a:cs typeface="Times New Roman" panose="02020603050405020304" pitchFamily="18" charset="0"/>
              </a:rPr>
              <a:t>Хатассы</a:t>
            </a:r>
            <a:r>
              <a:rPr lang="ru-RU" sz="2800" dirty="0">
                <a:solidFill>
                  <a:schemeClr val="tx1"/>
                </a:solidFill>
                <a:latin typeface="Times New Roman" panose="02020603050405020304" pitchFamily="18" charset="0"/>
                <a:cs typeface="Times New Roman" panose="02020603050405020304" pitchFamily="18" charset="0"/>
              </a:rPr>
              <a:t>);</a:t>
            </a:r>
          </a:p>
          <a:p>
            <a:pPr marL="482203" indent="-482203" algn="just">
              <a:buFont typeface="+mj-lt"/>
              <a:buAutoNum type="arabicPeriod"/>
            </a:pPr>
            <a:r>
              <a:rPr lang="ru-RU" sz="2800" dirty="0">
                <a:solidFill>
                  <a:schemeClr val="tx1"/>
                </a:solidFill>
                <a:latin typeface="Times New Roman" panose="02020603050405020304" pitchFamily="18" charset="0"/>
                <a:cs typeface="Times New Roman" panose="02020603050405020304" pitchFamily="18" charset="0"/>
              </a:rPr>
              <a:t>1- Станция юных туристов «Саха-ориентир».</a:t>
            </a:r>
          </a:p>
          <a:p>
            <a:pPr marL="0" indent="0" algn="just">
              <a:buNone/>
            </a:pPr>
            <a:endParaRPr lang="ru-RU"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11008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5011" y="481263"/>
            <a:ext cx="11478126" cy="5784997"/>
          </a:xfrm>
        </p:spPr>
        <p:txBody>
          <a:bodyPr>
            <a:normAutofit/>
          </a:bodyPr>
          <a:lstStyle/>
          <a:p>
            <a:pPr marL="0" indent="0" algn="just">
              <a:buNone/>
            </a:pPr>
            <a:r>
              <a:rPr lang="ru-RU" sz="3200" dirty="0">
                <a:solidFill>
                  <a:schemeClr val="tx1"/>
                </a:solidFill>
                <a:latin typeface="Times New Roman" panose="02020603050405020304" pitchFamily="18" charset="0"/>
                <a:cs typeface="Times New Roman" panose="02020603050405020304" pitchFamily="18" charset="0"/>
              </a:rPr>
              <a:t>	По всем видам образовательной деятельности в шести учреждениях дополнительного образования занимаются всего - 20227 детей, их них </a:t>
            </a:r>
          </a:p>
          <a:p>
            <a:pPr algn="just">
              <a:buFont typeface="Wingdings" panose="05000000000000000000" pitchFamily="2" charset="2"/>
              <a:buChar char="§"/>
            </a:pPr>
            <a:r>
              <a:rPr lang="ru-RU" sz="2800" dirty="0">
                <a:solidFill>
                  <a:schemeClr val="tx1"/>
                </a:solidFill>
                <a:latin typeface="Times New Roman" panose="02020603050405020304" pitchFamily="18" charset="0"/>
                <a:cs typeface="Times New Roman" panose="02020603050405020304" pitchFamily="18" charset="0"/>
              </a:rPr>
              <a:t>по художественно-эстетическому направлению – 15193 (75,2%) детей;</a:t>
            </a:r>
          </a:p>
          <a:p>
            <a:pPr algn="just">
              <a:buFont typeface="Wingdings" panose="05000000000000000000" pitchFamily="2" charset="2"/>
              <a:buChar char="§"/>
            </a:pPr>
            <a:r>
              <a:rPr lang="ru-RU" sz="2800" dirty="0">
                <a:solidFill>
                  <a:schemeClr val="tx1"/>
                </a:solidFill>
                <a:latin typeface="Times New Roman" panose="02020603050405020304" pitchFamily="18" charset="0"/>
                <a:cs typeface="Times New Roman" panose="02020603050405020304" pitchFamily="18" charset="0"/>
              </a:rPr>
              <a:t>по техническому направлению – 4361 (21,5%) детей;</a:t>
            </a:r>
          </a:p>
          <a:p>
            <a:pPr algn="just">
              <a:buFont typeface="Wingdings" panose="05000000000000000000" pitchFamily="2" charset="2"/>
              <a:buChar char="§"/>
            </a:pPr>
            <a:r>
              <a:rPr lang="ru-RU" sz="2800" dirty="0">
                <a:solidFill>
                  <a:schemeClr val="tx1"/>
                </a:solidFill>
                <a:latin typeface="Times New Roman" panose="02020603050405020304" pitchFamily="18" charset="0"/>
                <a:cs typeface="Times New Roman" panose="02020603050405020304" pitchFamily="18" charset="0"/>
              </a:rPr>
              <a:t>по туристско-краеведческому направлению – 673 (3,3%) детей. </a:t>
            </a:r>
          </a:p>
        </p:txBody>
      </p:sp>
    </p:spTree>
    <p:extLst>
      <p:ext uri="{BB962C8B-B14F-4D97-AF65-F5344CB8AC3E}">
        <p14:creationId xmlns:p14="http://schemas.microsoft.com/office/powerpoint/2010/main" val="23349005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42991" y="348469"/>
            <a:ext cx="8534400" cy="1507067"/>
          </a:xfrm>
        </p:spPr>
        <p:txBody>
          <a:bodyPr>
            <a:normAutofit fontScale="90000"/>
          </a:bodyPr>
          <a:lstStyle/>
          <a:p>
            <a:pPr algn="ctr"/>
            <a:r>
              <a:rPr lang="ru-RU" sz="3375" b="1" i="1" dirty="0">
                <a:latin typeface="Times New Roman" panose="02020603050405020304" pitchFamily="18" charset="0"/>
                <a:cs typeface="Times New Roman" panose="02020603050405020304" pitchFamily="18" charset="0"/>
              </a:rPr>
              <a:t>Количество обучающихся</a:t>
            </a:r>
            <a:r>
              <a:rPr lang="ru-RU" sz="3375" b="1" dirty="0">
                <a:latin typeface="Times New Roman" panose="02020603050405020304" pitchFamily="18" charset="0"/>
                <a:cs typeface="Times New Roman" panose="02020603050405020304" pitchFamily="18" charset="0"/>
              </a:rPr>
              <a:t/>
            </a:r>
            <a:br>
              <a:rPr lang="ru-RU" sz="3375" b="1" dirty="0">
                <a:latin typeface="Times New Roman" panose="02020603050405020304" pitchFamily="18" charset="0"/>
                <a:cs typeface="Times New Roman" panose="02020603050405020304" pitchFamily="18" charset="0"/>
              </a:rPr>
            </a:br>
            <a:r>
              <a:rPr lang="ru-RU" sz="3375" b="1" i="1" dirty="0">
                <a:latin typeface="Times New Roman" panose="02020603050405020304" pitchFamily="18" charset="0"/>
                <a:cs typeface="Times New Roman" panose="02020603050405020304" pitchFamily="18" charset="0"/>
              </a:rPr>
              <a:t>в учреждениях дополнительного образования</a:t>
            </a:r>
            <a:r>
              <a:rPr lang="ru-RU" dirty="0"/>
              <a:t/>
            </a:r>
            <a:br>
              <a:rPr lang="ru-RU" dirty="0"/>
            </a:br>
            <a:endParaRPr lang="ru-RU" dirty="0"/>
          </a:p>
        </p:txBody>
      </p:sp>
      <p:graphicFrame>
        <p:nvGraphicFramePr>
          <p:cNvPr id="7" name="Таблица 6"/>
          <p:cNvGraphicFramePr>
            <a:graphicFrameLocks noGrp="1"/>
          </p:cNvGraphicFramePr>
          <p:nvPr>
            <p:extLst>
              <p:ext uri="{D42A27DB-BD31-4B8C-83A1-F6EECF244321}">
                <p14:modId xmlns:p14="http://schemas.microsoft.com/office/powerpoint/2010/main" val="1757054863"/>
              </p:ext>
            </p:extLst>
          </p:nvPr>
        </p:nvGraphicFramePr>
        <p:xfrm>
          <a:off x="1742991" y="2316329"/>
          <a:ext cx="8916988" cy="3973713"/>
        </p:xfrm>
        <a:graphic>
          <a:graphicData uri="http://schemas.openxmlformats.org/drawingml/2006/table">
            <a:tbl>
              <a:tblPr firstRow="1" firstCol="1" bandRow="1">
                <a:tableStyleId>{5940675A-B579-460E-94D1-54222C63F5DA}</a:tableStyleId>
              </a:tblPr>
              <a:tblGrid>
                <a:gridCol w="2757831">
                  <a:extLst>
                    <a:ext uri="{9D8B030D-6E8A-4147-A177-3AD203B41FA5}">
                      <a16:colId xmlns:a16="http://schemas.microsoft.com/office/drawing/2014/main" val="20000"/>
                    </a:ext>
                  </a:extLst>
                </a:gridCol>
                <a:gridCol w="3235855">
                  <a:extLst>
                    <a:ext uri="{9D8B030D-6E8A-4147-A177-3AD203B41FA5}">
                      <a16:colId xmlns:a16="http://schemas.microsoft.com/office/drawing/2014/main" val="20001"/>
                    </a:ext>
                  </a:extLst>
                </a:gridCol>
                <a:gridCol w="2923302">
                  <a:extLst>
                    <a:ext uri="{9D8B030D-6E8A-4147-A177-3AD203B41FA5}">
                      <a16:colId xmlns:a16="http://schemas.microsoft.com/office/drawing/2014/main" val="20002"/>
                    </a:ext>
                  </a:extLst>
                </a:gridCol>
              </a:tblGrid>
              <a:tr h="974825">
                <a:tc>
                  <a:txBody>
                    <a:bodyPr/>
                    <a:lstStyle/>
                    <a:p>
                      <a:pPr algn="ctr">
                        <a:lnSpc>
                          <a:spcPct val="107000"/>
                        </a:lnSpc>
                        <a:spcAft>
                          <a:spcPts val="0"/>
                        </a:spcAft>
                      </a:pPr>
                      <a:r>
                        <a:rPr lang="ru-RU" sz="3000" b="1" dirty="0">
                          <a:effectLst/>
                          <a:latin typeface="Times New Roman" panose="02020603050405020304" pitchFamily="18" charset="0"/>
                          <a:cs typeface="Times New Roman" panose="02020603050405020304" pitchFamily="18" charset="0"/>
                        </a:rPr>
                        <a:t>Год</a:t>
                      </a:r>
                      <a:endParaRPr lang="ru-RU" sz="2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tc>
                  <a:txBody>
                    <a:bodyPr/>
                    <a:lstStyle/>
                    <a:p>
                      <a:pPr algn="ctr">
                        <a:lnSpc>
                          <a:spcPct val="107000"/>
                        </a:lnSpc>
                        <a:spcAft>
                          <a:spcPts val="0"/>
                        </a:spcAft>
                      </a:pPr>
                      <a:r>
                        <a:rPr lang="ru-RU" sz="3000" b="1" dirty="0">
                          <a:effectLst/>
                          <a:latin typeface="Times New Roman" panose="02020603050405020304" pitchFamily="18" charset="0"/>
                          <a:cs typeface="Times New Roman" panose="02020603050405020304" pitchFamily="18" charset="0"/>
                        </a:rPr>
                        <a:t>Кол-во детей</a:t>
                      </a:r>
                      <a:endParaRPr lang="ru-RU" sz="2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tc>
                  <a:txBody>
                    <a:bodyPr/>
                    <a:lstStyle/>
                    <a:p>
                      <a:pPr algn="ctr">
                        <a:lnSpc>
                          <a:spcPct val="107000"/>
                        </a:lnSpc>
                        <a:spcAft>
                          <a:spcPts val="0"/>
                        </a:spcAft>
                      </a:pPr>
                      <a:r>
                        <a:rPr lang="ru-RU" sz="3000" b="1" dirty="0">
                          <a:effectLst/>
                          <a:latin typeface="Times New Roman" panose="02020603050405020304" pitchFamily="18" charset="0"/>
                          <a:cs typeface="Times New Roman" panose="02020603050405020304" pitchFamily="18" charset="0"/>
                        </a:rPr>
                        <a:t>Охват в %</a:t>
                      </a:r>
                      <a:endParaRPr lang="ru-RU" sz="2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extLst>
                  <a:ext uri="{0D108BD9-81ED-4DB2-BD59-A6C34878D82A}">
                    <a16:rowId xmlns:a16="http://schemas.microsoft.com/office/drawing/2014/main" val="10000"/>
                  </a:ext>
                </a:extLst>
              </a:tr>
              <a:tr h="1049238">
                <a:tc>
                  <a:txBody>
                    <a:bodyPr/>
                    <a:lstStyle/>
                    <a:p>
                      <a:pPr algn="ctr">
                        <a:lnSpc>
                          <a:spcPct val="107000"/>
                        </a:lnSpc>
                        <a:spcAft>
                          <a:spcPts val="0"/>
                        </a:spcAft>
                      </a:pPr>
                      <a:r>
                        <a:rPr lang="ru-RU" sz="3000" b="1" dirty="0">
                          <a:effectLst/>
                          <a:latin typeface="Times New Roman" panose="02020603050405020304" pitchFamily="18" charset="0"/>
                          <a:cs typeface="Times New Roman" panose="02020603050405020304" pitchFamily="18" charset="0"/>
                        </a:rPr>
                        <a:t>2016-2017</a:t>
                      </a:r>
                      <a:endParaRPr lang="ru-RU" sz="2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tc>
                  <a:txBody>
                    <a:bodyPr/>
                    <a:lstStyle/>
                    <a:p>
                      <a:pPr algn="ctr">
                        <a:lnSpc>
                          <a:spcPct val="107000"/>
                        </a:lnSpc>
                        <a:spcAft>
                          <a:spcPts val="0"/>
                        </a:spcAft>
                      </a:pPr>
                      <a:r>
                        <a:rPr lang="ru-RU" sz="3000" dirty="0">
                          <a:effectLst/>
                          <a:latin typeface="Times New Roman" panose="02020603050405020304" pitchFamily="18" charset="0"/>
                          <a:cs typeface="Times New Roman" panose="02020603050405020304" pitchFamily="18" charset="0"/>
                        </a:rPr>
                        <a:t>17105</a:t>
                      </a:r>
                      <a:endParaRPr lang="ru-RU"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tc>
                  <a:txBody>
                    <a:bodyPr/>
                    <a:lstStyle/>
                    <a:p>
                      <a:pPr algn="ctr">
                        <a:lnSpc>
                          <a:spcPct val="107000"/>
                        </a:lnSpc>
                        <a:spcAft>
                          <a:spcPts val="0"/>
                        </a:spcAft>
                      </a:pPr>
                      <a:r>
                        <a:rPr lang="ru-RU" sz="3000" dirty="0">
                          <a:effectLst/>
                          <a:latin typeface="Times New Roman" panose="02020603050405020304" pitchFamily="18" charset="0"/>
                          <a:cs typeface="Times New Roman" panose="02020603050405020304" pitchFamily="18" charset="0"/>
                        </a:rPr>
                        <a:t>45</a:t>
                      </a:r>
                      <a:endParaRPr lang="ru-RU"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extLst>
                  <a:ext uri="{0D108BD9-81ED-4DB2-BD59-A6C34878D82A}">
                    <a16:rowId xmlns:a16="http://schemas.microsoft.com/office/drawing/2014/main" val="10001"/>
                  </a:ext>
                </a:extLst>
              </a:tr>
              <a:tr h="974825">
                <a:tc>
                  <a:txBody>
                    <a:bodyPr/>
                    <a:lstStyle/>
                    <a:p>
                      <a:pPr algn="ctr">
                        <a:lnSpc>
                          <a:spcPct val="107000"/>
                        </a:lnSpc>
                        <a:spcAft>
                          <a:spcPts val="0"/>
                        </a:spcAft>
                      </a:pPr>
                      <a:r>
                        <a:rPr lang="ru-RU" sz="3000" b="1" dirty="0">
                          <a:effectLst/>
                          <a:latin typeface="Times New Roman" panose="02020603050405020304" pitchFamily="18" charset="0"/>
                          <a:cs typeface="Times New Roman" panose="02020603050405020304" pitchFamily="18" charset="0"/>
                        </a:rPr>
                        <a:t>2017-2018</a:t>
                      </a:r>
                      <a:endParaRPr lang="ru-RU" sz="2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tc>
                  <a:txBody>
                    <a:bodyPr/>
                    <a:lstStyle/>
                    <a:p>
                      <a:pPr algn="ctr">
                        <a:lnSpc>
                          <a:spcPct val="107000"/>
                        </a:lnSpc>
                        <a:spcAft>
                          <a:spcPts val="0"/>
                        </a:spcAft>
                      </a:pPr>
                      <a:r>
                        <a:rPr lang="ru-RU" sz="3000" dirty="0">
                          <a:effectLst/>
                          <a:latin typeface="Times New Roman" panose="02020603050405020304" pitchFamily="18" charset="0"/>
                          <a:cs typeface="Times New Roman" panose="02020603050405020304" pitchFamily="18" charset="0"/>
                        </a:rPr>
                        <a:t>17948</a:t>
                      </a:r>
                      <a:endParaRPr lang="ru-RU"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tc>
                  <a:txBody>
                    <a:bodyPr/>
                    <a:lstStyle/>
                    <a:p>
                      <a:pPr algn="ctr">
                        <a:lnSpc>
                          <a:spcPct val="107000"/>
                        </a:lnSpc>
                        <a:spcAft>
                          <a:spcPts val="0"/>
                        </a:spcAft>
                      </a:pPr>
                      <a:r>
                        <a:rPr lang="ru-RU" sz="3000" dirty="0">
                          <a:effectLst/>
                          <a:latin typeface="Times New Roman" panose="02020603050405020304" pitchFamily="18" charset="0"/>
                          <a:cs typeface="Times New Roman" panose="02020603050405020304" pitchFamily="18" charset="0"/>
                        </a:rPr>
                        <a:t>42</a:t>
                      </a:r>
                      <a:endParaRPr lang="ru-RU"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extLst>
                  <a:ext uri="{0D108BD9-81ED-4DB2-BD59-A6C34878D82A}">
                    <a16:rowId xmlns:a16="http://schemas.microsoft.com/office/drawing/2014/main" val="10002"/>
                  </a:ext>
                </a:extLst>
              </a:tr>
              <a:tr h="974825">
                <a:tc>
                  <a:txBody>
                    <a:bodyPr/>
                    <a:lstStyle/>
                    <a:p>
                      <a:pPr algn="ctr">
                        <a:lnSpc>
                          <a:spcPct val="107000"/>
                        </a:lnSpc>
                        <a:spcAft>
                          <a:spcPts val="0"/>
                        </a:spcAft>
                      </a:pPr>
                      <a:r>
                        <a:rPr lang="ru-RU" sz="3000" b="1" dirty="0">
                          <a:effectLst/>
                          <a:latin typeface="Times New Roman" panose="02020603050405020304" pitchFamily="18" charset="0"/>
                          <a:cs typeface="Times New Roman" panose="02020603050405020304" pitchFamily="18" charset="0"/>
                        </a:rPr>
                        <a:t>2018-2019</a:t>
                      </a:r>
                      <a:endParaRPr lang="ru-RU" sz="2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tc>
                  <a:txBody>
                    <a:bodyPr/>
                    <a:lstStyle/>
                    <a:p>
                      <a:pPr algn="ctr">
                        <a:lnSpc>
                          <a:spcPct val="107000"/>
                        </a:lnSpc>
                        <a:spcAft>
                          <a:spcPts val="0"/>
                        </a:spcAft>
                      </a:pPr>
                      <a:r>
                        <a:rPr lang="ru-RU" sz="3000" dirty="0">
                          <a:effectLst/>
                          <a:latin typeface="Times New Roman" panose="02020603050405020304" pitchFamily="18" charset="0"/>
                          <a:cs typeface="Times New Roman" panose="02020603050405020304" pitchFamily="18" charset="0"/>
                        </a:rPr>
                        <a:t>20227</a:t>
                      </a:r>
                      <a:endParaRPr lang="ru-RU"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tc>
                  <a:txBody>
                    <a:bodyPr/>
                    <a:lstStyle/>
                    <a:p>
                      <a:pPr algn="ctr">
                        <a:lnSpc>
                          <a:spcPct val="107000"/>
                        </a:lnSpc>
                        <a:spcAft>
                          <a:spcPts val="0"/>
                        </a:spcAft>
                      </a:pPr>
                      <a:r>
                        <a:rPr lang="ru-RU" sz="3000" dirty="0">
                          <a:effectLst/>
                          <a:latin typeface="Times New Roman" panose="02020603050405020304" pitchFamily="18" charset="0"/>
                          <a:cs typeface="Times New Roman" panose="02020603050405020304" pitchFamily="18" charset="0"/>
                        </a:rPr>
                        <a:t>42</a:t>
                      </a:r>
                      <a:endParaRPr lang="ru-RU"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65079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7832" y="678656"/>
            <a:ext cx="10780294" cy="1012033"/>
          </a:xfrm>
        </p:spPr>
        <p:txBody>
          <a:bodyPr>
            <a:normAutofit fontScale="90000"/>
          </a:bodyPr>
          <a:lstStyle/>
          <a:p>
            <a:pPr algn="ctr" defTabSz="857250" eaLnBrk="0" fontAlgn="base" hangingPunct="0">
              <a:spcAft>
                <a:spcPct val="0"/>
              </a:spcAft>
            </a:pPr>
            <a:r>
              <a:rPr lang="ru-RU" altLang="ru-RU" sz="4500" b="1" i="1" dirty="0">
                <a:latin typeface="Times New Roman" panose="02020603050405020304" pitchFamily="18" charset="0"/>
                <a:ea typeface="Times New Roman" panose="02020603050405020304" pitchFamily="18" charset="0"/>
                <a:cs typeface="Times New Roman" panose="02020603050405020304" pitchFamily="18" charset="0"/>
              </a:rPr>
              <a:t/>
            </a:r>
            <a:br>
              <a:rPr lang="ru-RU" altLang="ru-RU" sz="4500" b="1" i="1" dirty="0">
                <a:latin typeface="Times New Roman" panose="02020603050405020304" pitchFamily="18" charset="0"/>
                <a:ea typeface="Times New Roman" panose="02020603050405020304" pitchFamily="18" charset="0"/>
                <a:cs typeface="Times New Roman" panose="02020603050405020304" pitchFamily="18" charset="0"/>
              </a:rPr>
            </a:br>
            <a:r>
              <a:rPr lang="ru-RU" altLang="ru-RU" sz="4500" b="1" i="1" dirty="0">
                <a:latin typeface="Times New Roman" panose="02020603050405020304" pitchFamily="18" charset="0"/>
                <a:ea typeface="Times New Roman" panose="02020603050405020304" pitchFamily="18" charset="0"/>
                <a:cs typeface="Times New Roman" panose="02020603050405020304" pitchFamily="18" charset="0"/>
              </a:rPr>
              <a:t/>
            </a:r>
            <a:br>
              <a:rPr lang="ru-RU" altLang="ru-RU" sz="4500" b="1" i="1" dirty="0">
                <a:latin typeface="Times New Roman" panose="02020603050405020304" pitchFamily="18" charset="0"/>
                <a:ea typeface="Times New Roman" panose="02020603050405020304" pitchFamily="18" charset="0"/>
                <a:cs typeface="Times New Roman" panose="02020603050405020304" pitchFamily="18" charset="0"/>
              </a:rPr>
            </a:br>
            <a:r>
              <a:rPr lang="ru-RU" altLang="ru-RU" sz="4500" b="1" i="1" dirty="0">
                <a:latin typeface="Times New Roman" panose="02020603050405020304" pitchFamily="18" charset="0"/>
                <a:ea typeface="Times New Roman" panose="02020603050405020304" pitchFamily="18" charset="0"/>
                <a:cs typeface="Times New Roman" panose="02020603050405020304" pitchFamily="18" charset="0"/>
              </a:rPr>
              <a:t>Динамика охвата детей </a:t>
            </a:r>
            <a:r>
              <a:rPr lang="ru-RU" altLang="ru-RU" sz="4125" b="1" dirty="0">
                <a:latin typeface="Times New Roman" panose="02020603050405020304" pitchFamily="18" charset="0"/>
                <a:cs typeface="Times New Roman" panose="02020603050405020304" pitchFamily="18" charset="0"/>
              </a:rPr>
              <a:t/>
            </a:r>
            <a:br>
              <a:rPr lang="ru-RU" altLang="ru-RU" sz="4125" b="1" dirty="0">
                <a:latin typeface="Times New Roman" panose="02020603050405020304" pitchFamily="18" charset="0"/>
                <a:cs typeface="Times New Roman" panose="02020603050405020304" pitchFamily="18" charset="0"/>
              </a:rPr>
            </a:br>
            <a:r>
              <a:rPr lang="ru-RU" altLang="ru-RU" sz="4500" b="1" i="1" dirty="0">
                <a:latin typeface="Times New Roman" panose="02020603050405020304" pitchFamily="18" charset="0"/>
                <a:ea typeface="Times New Roman" panose="02020603050405020304" pitchFamily="18" charset="0"/>
                <a:cs typeface="Times New Roman" panose="02020603050405020304" pitchFamily="18" charset="0"/>
              </a:rPr>
              <a:t>дополнительным образованием </a:t>
            </a:r>
            <a:r>
              <a:rPr lang="ru-RU" altLang="ru-RU" sz="4125" dirty="0"/>
              <a:t/>
            </a:r>
            <a:br>
              <a:rPr lang="ru-RU" altLang="ru-RU" sz="4125" dirty="0"/>
            </a:br>
            <a:r>
              <a:rPr lang="ru-RU" altLang="ru-RU" sz="5625" dirty="0">
                <a:latin typeface="Arial" panose="020B0604020202020204" pitchFamily="34" charset="0"/>
              </a:rPr>
              <a:t/>
            </a:r>
            <a:br>
              <a:rPr lang="ru-RU" altLang="ru-RU" sz="5625" dirty="0">
                <a:latin typeface="Arial" panose="020B0604020202020204" pitchFamily="34" charset="0"/>
              </a:rPr>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679237609"/>
              </p:ext>
            </p:extLst>
          </p:nvPr>
        </p:nvGraphicFramePr>
        <p:xfrm>
          <a:off x="1179095" y="2021306"/>
          <a:ext cx="9865893" cy="4355431"/>
        </p:xfrm>
        <a:graphic>
          <a:graphicData uri="http://schemas.openxmlformats.org/drawingml/2006/table">
            <a:tbl>
              <a:tblPr firstRow="1" firstCol="1" bandRow="1">
                <a:tableStyleId>{5940675A-B579-460E-94D1-54222C63F5DA}</a:tableStyleId>
              </a:tblPr>
              <a:tblGrid>
                <a:gridCol w="3743233">
                  <a:extLst>
                    <a:ext uri="{9D8B030D-6E8A-4147-A177-3AD203B41FA5}">
                      <a16:colId xmlns:a16="http://schemas.microsoft.com/office/drawing/2014/main" val="20000"/>
                    </a:ext>
                  </a:extLst>
                </a:gridCol>
                <a:gridCol w="2034470">
                  <a:extLst>
                    <a:ext uri="{9D8B030D-6E8A-4147-A177-3AD203B41FA5}">
                      <a16:colId xmlns:a16="http://schemas.microsoft.com/office/drawing/2014/main" val="20001"/>
                    </a:ext>
                  </a:extLst>
                </a:gridCol>
                <a:gridCol w="1943012">
                  <a:extLst>
                    <a:ext uri="{9D8B030D-6E8A-4147-A177-3AD203B41FA5}">
                      <a16:colId xmlns:a16="http://schemas.microsoft.com/office/drawing/2014/main" val="20002"/>
                    </a:ext>
                  </a:extLst>
                </a:gridCol>
                <a:gridCol w="2145178">
                  <a:extLst>
                    <a:ext uri="{9D8B030D-6E8A-4147-A177-3AD203B41FA5}">
                      <a16:colId xmlns:a16="http://schemas.microsoft.com/office/drawing/2014/main" val="20003"/>
                    </a:ext>
                  </a:extLst>
                </a:gridCol>
              </a:tblGrid>
              <a:tr h="633629">
                <a:tc>
                  <a:txBody>
                    <a:bodyPr/>
                    <a:lstStyle/>
                    <a:p>
                      <a:pPr algn="ctr">
                        <a:lnSpc>
                          <a:spcPct val="107000"/>
                        </a:lnSpc>
                        <a:spcAft>
                          <a:spcPts val="0"/>
                        </a:spcAft>
                      </a:pPr>
                      <a:r>
                        <a:rPr lang="ru-RU" sz="2300" b="1" dirty="0">
                          <a:effectLst/>
                          <a:latin typeface="Times New Roman" panose="02020603050405020304" pitchFamily="18" charset="0"/>
                          <a:cs typeface="Times New Roman" panose="02020603050405020304" pitchFamily="18" charset="0"/>
                        </a:rPr>
                        <a:t>годы</a:t>
                      </a:r>
                      <a:endParaRPr lang="ru-RU" sz="19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tc>
                  <a:txBody>
                    <a:bodyPr/>
                    <a:lstStyle/>
                    <a:p>
                      <a:pPr algn="ctr">
                        <a:lnSpc>
                          <a:spcPct val="107000"/>
                        </a:lnSpc>
                        <a:spcAft>
                          <a:spcPts val="0"/>
                        </a:spcAft>
                      </a:pPr>
                      <a:r>
                        <a:rPr lang="ru-RU" sz="2300" b="1" dirty="0">
                          <a:effectLst/>
                          <a:latin typeface="Times New Roman" panose="02020603050405020304" pitchFamily="18" charset="0"/>
                          <a:cs typeface="Times New Roman" panose="02020603050405020304" pitchFamily="18" charset="0"/>
                        </a:rPr>
                        <a:t>2016-2017</a:t>
                      </a:r>
                      <a:endParaRPr lang="ru-RU" sz="19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tc>
                  <a:txBody>
                    <a:bodyPr/>
                    <a:lstStyle/>
                    <a:p>
                      <a:pPr algn="ctr">
                        <a:lnSpc>
                          <a:spcPct val="107000"/>
                        </a:lnSpc>
                        <a:spcAft>
                          <a:spcPts val="0"/>
                        </a:spcAft>
                      </a:pPr>
                      <a:r>
                        <a:rPr lang="ru-RU" sz="2300" b="1" dirty="0">
                          <a:effectLst/>
                          <a:latin typeface="Times New Roman" panose="02020603050405020304" pitchFamily="18" charset="0"/>
                          <a:cs typeface="Times New Roman" panose="02020603050405020304" pitchFamily="18" charset="0"/>
                        </a:rPr>
                        <a:t>2017-2018</a:t>
                      </a:r>
                      <a:endParaRPr lang="ru-RU" sz="19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tc>
                  <a:txBody>
                    <a:bodyPr/>
                    <a:lstStyle/>
                    <a:p>
                      <a:pPr algn="ctr">
                        <a:lnSpc>
                          <a:spcPct val="107000"/>
                        </a:lnSpc>
                        <a:spcAft>
                          <a:spcPts val="0"/>
                        </a:spcAft>
                      </a:pPr>
                      <a:r>
                        <a:rPr lang="ru-RU" sz="2300" b="1" dirty="0">
                          <a:effectLst/>
                          <a:latin typeface="Times New Roman" panose="02020603050405020304" pitchFamily="18" charset="0"/>
                          <a:cs typeface="Times New Roman" panose="02020603050405020304" pitchFamily="18" charset="0"/>
                        </a:rPr>
                        <a:t>2018-2019</a:t>
                      </a:r>
                      <a:endParaRPr lang="ru-RU" sz="19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extLst>
                  <a:ext uri="{0D108BD9-81ED-4DB2-BD59-A6C34878D82A}">
                    <a16:rowId xmlns:a16="http://schemas.microsoft.com/office/drawing/2014/main" val="10000"/>
                  </a:ext>
                </a:extLst>
              </a:tr>
              <a:tr h="990811">
                <a:tc>
                  <a:txBody>
                    <a:bodyPr/>
                    <a:lstStyle/>
                    <a:p>
                      <a:pPr>
                        <a:lnSpc>
                          <a:spcPct val="107000"/>
                        </a:lnSpc>
                        <a:spcAft>
                          <a:spcPts val="0"/>
                        </a:spcAft>
                      </a:pPr>
                      <a:r>
                        <a:rPr lang="ru-RU" sz="2300" dirty="0">
                          <a:effectLst/>
                          <a:latin typeface="Times New Roman" panose="02020603050405020304" pitchFamily="18" charset="0"/>
                          <a:cs typeface="Times New Roman" panose="02020603050405020304" pitchFamily="18" charset="0"/>
                        </a:rPr>
                        <a:t>Общее количество учащихся по городу</a:t>
                      </a:r>
                      <a:endParaRPr lang="ru-RU" sz="1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tc>
                  <a:txBody>
                    <a:bodyPr/>
                    <a:lstStyle/>
                    <a:p>
                      <a:pPr algn="ctr">
                        <a:lnSpc>
                          <a:spcPct val="107000"/>
                        </a:lnSpc>
                        <a:spcAft>
                          <a:spcPts val="0"/>
                        </a:spcAft>
                      </a:pPr>
                      <a:r>
                        <a:rPr lang="ru-RU" sz="2300" dirty="0">
                          <a:effectLst/>
                          <a:latin typeface="Times New Roman" panose="02020603050405020304" pitchFamily="18" charset="0"/>
                          <a:cs typeface="Times New Roman" panose="02020603050405020304" pitchFamily="18" charset="0"/>
                        </a:rPr>
                        <a:t>40346</a:t>
                      </a:r>
                      <a:endParaRPr lang="ru-RU" sz="1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tc>
                  <a:txBody>
                    <a:bodyPr/>
                    <a:lstStyle/>
                    <a:p>
                      <a:pPr algn="ctr">
                        <a:lnSpc>
                          <a:spcPct val="107000"/>
                        </a:lnSpc>
                        <a:spcAft>
                          <a:spcPts val="0"/>
                        </a:spcAft>
                      </a:pPr>
                      <a:r>
                        <a:rPr lang="ru-RU" sz="2300" dirty="0">
                          <a:effectLst/>
                          <a:latin typeface="Times New Roman" panose="02020603050405020304" pitchFamily="18" charset="0"/>
                          <a:cs typeface="Times New Roman" panose="02020603050405020304" pitchFamily="18" charset="0"/>
                        </a:rPr>
                        <a:t>42287</a:t>
                      </a:r>
                      <a:endParaRPr lang="ru-RU" sz="1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tc>
                  <a:txBody>
                    <a:bodyPr/>
                    <a:lstStyle/>
                    <a:p>
                      <a:pPr algn="ctr">
                        <a:lnSpc>
                          <a:spcPct val="107000"/>
                        </a:lnSpc>
                        <a:spcAft>
                          <a:spcPts val="0"/>
                        </a:spcAft>
                      </a:pPr>
                      <a:r>
                        <a:rPr lang="ru-RU" sz="2300">
                          <a:effectLst/>
                          <a:latin typeface="Times New Roman" panose="02020603050405020304" pitchFamily="18" charset="0"/>
                          <a:cs typeface="Times New Roman" panose="02020603050405020304" pitchFamily="18" charset="0"/>
                        </a:rPr>
                        <a:t>48000</a:t>
                      </a:r>
                      <a:endParaRPr lang="ru-RU" sz="190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extLst>
                  <a:ext uri="{0D108BD9-81ED-4DB2-BD59-A6C34878D82A}">
                    <a16:rowId xmlns:a16="http://schemas.microsoft.com/office/drawing/2014/main" val="10001"/>
                  </a:ext>
                </a:extLst>
              </a:tr>
              <a:tr h="1476284">
                <a:tc>
                  <a:txBody>
                    <a:bodyPr/>
                    <a:lstStyle/>
                    <a:p>
                      <a:pPr>
                        <a:lnSpc>
                          <a:spcPct val="107000"/>
                        </a:lnSpc>
                        <a:spcAft>
                          <a:spcPts val="0"/>
                        </a:spcAft>
                      </a:pPr>
                      <a:r>
                        <a:rPr lang="ru-RU" sz="2300" dirty="0">
                          <a:effectLst/>
                          <a:latin typeface="Times New Roman" panose="02020603050405020304" pitchFamily="18" charset="0"/>
                          <a:cs typeface="Times New Roman" panose="02020603050405020304" pitchFamily="18" charset="0"/>
                        </a:rPr>
                        <a:t>Охват дополнительным образованием (%)</a:t>
                      </a:r>
                      <a:endParaRPr lang="ru-RU" sz="1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tc>
                  <a:txBody>
                    <a:bodyPr/>
                    <a:lstStyle/>
                    <a:p>
                      <a:pPr marL="22225" indent="-22225" algn="ctr">
                        <a:lnSpc>
                          <a:spcPct val="107000"/>
                        </a:lnSpc>
                        <a:spcAft>
                          <a:spcPts val="0"/>
                        </a:spcAft>
                      </a:pPr>
                      <a:r>
                        <a:rPr lang="ru-RU" sz="2300" dirty="0">
                          <a:effectLst/>
                          <a:latin typeface="Times New Roman" panose="02020603050405020304" pitchFamily="18" charset="0"/>
                          <a:cs typeface="Times New Roman" panose="02020603050405020304" pitchFamily="18" charset="0"/>
                        </a:rPr>
                        <a:t>38419 (95%)</a:t>
                      </a:r>
                      <a:endParaRPr lang="ru-RU" sz="1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tc>
                  <a:txBody>
                    <a:bodyPr/>
                    <a:lstStyle/>
                    <a:p>
                      <a:pPr algn="ctr">
                        <a:lnSpc>
                          <a:spcPct val="107000"/>
                        </a:lnSpc>
                        <a:spcAft>
                          <a:spcPts val="0"/>
                        </a:spcAft>
                      </a:pPr>
                      <a:r>
                        <a:rPr lang="ru-RU" sz="2300" dirty="0">
                          <a:effectLst/>
                          <a:latin typeface="Times New Roman" panose="02020603050405020304" pitchFamily="18" charset="0"/>
                          <a:cs typeface="Times New Roman" panose="02020603050405020304" pitchFamily="18" charset="0"/>
                        </a:rPr>
                        <a:t>38533</a:t>
                      </a:r>
                      <a:endParaRPr lang="ru-RU" sz="19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2300" dirty="0">
                          <a:effectLst/>
                          <a:latin typeface="Times New Roman" panose="02020603050405020304" pitchFamily="18" charset="0"/>
                          <a:cs typeface="Times New Roman" panose="02020603050405020304" pitchFamily="18" charset="0"/>
                        </a:rPr>
                        <a:t>(91%)</a:t>
                      </a:r>
                      <a:endParaRPr lang="ru-RU" sz="1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tc>
                  <a:txBody>
                    <a:bodyPr/>
                    <a:lstStyle/>
                    <a:p>
                      <a:pPr algn="ctr">
                        <a:lnSpc>
                          <a:spcPct val="107000"/>
                        </a:lnSpc>
                        <a:spcAft>
                          <a:spcPts val="0"/>
                        </a:spcAft>
                      </a:pPr>
                      <a:r>
                        <a:rPr lang="ru-RU" sz="2300" dirty="0">
                          <a:effectLst/>
                          <a:latin typeface="Times New Roman" panose="02020603050405020304" pitchFamily="18" charset="0"/>
                          <a:cs typeface="Times New Roman" panose="02020603050405020304" pitchFamily="18" charset="0"/>
                        </a:rPr>
                        <a:t>34996</a:t>
                      </a:r>
                      <a:endParaRPr lang="ru-RU" sz="19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2300" dirty="0">
                          <a:effectLst/>
                          <a:latin typeface="Times New Roman" panose="02020603050405020304" pitchFamily="18" charset="0"/>
                          <a:cs typeface="Times New Roman" panose="02020603050405020304" pitchFamily="18" charset="0"/>
                        </a:rPr>
                        <a:t>(73%)</a:t>
                      </a:r>
                      <a:endParaRPr lang="ru-RU" sz="1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extLst>
                  <a:ext uri="{0D108BD9-81ED-4DB2-BD59-A6C34878D82A}">
                    <a16:rowId xmlns:a16="http://schemas.microsoft.com/office/drawing/2014/main" val="10002"/>
                  </a:ext>
                </a:extLst>
              </a:tr>
              <a:tr h="1254707">
                <a:tc>
                  <a:txBody>
                    <a:bodyPr/>
                    <a:lstStyle/>
                    <a:p>
                      <a:pPr>
                        <a:lnSpc>
                          <a:spcPct val="107000"/>
                        </a:lnSpc>
                        <a:spcAft>
                          <a:spcPts val="0"/>
                        </a:spcAft>
                      </a:pPr>
                      <a:r>
                        <a:rPr lang="ru-RU" sz="2300" dirty="0">
                          <a:effectLst/>
                          <a:latin typeface="Times New Roman" panose="02020603050405020304" pitchFamily="18" charset="0"/>
                          <a:cs typeface="Times New Roman" panose="02020603050405020304" pitchFamily="18" charset="0"/>
                        </a:rPr>
                        <a:t>Посещение спортивных секций (%)</a:t>
                      </a:r>
                      <a:endParaRPr lang="ru-RU" sz="1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tc>
                  <a:txBody>
                    <a:bodyPr/>
                    <a:lstStyle/>
                    <a:p>
                      <a:pPr algn="ctr">
                        <a:lnSpc>
                          <a:spcPct val="107000"/>
                        </a:lnSpc>
                        <a:spcAft>
                          <a:spcPts val="0"/>
                        </a:spcAft>
                      </a:pPr>
                      <a:r>
                        <a:rPr lang="ru-RU" sz="2300" dirty="0">
                          <a:effectLst/>
                          <a:latin typeface="Times New Roman" panose="02020603050405020304" pitchFamily="18" charset="0"/>
                          <a:cs typeface="Times New Roman" panose="02020603050405020304" pitchFamily="18" charset="0"/>
                        </a:rPr>
                        <a:t>18246</a:t>
                      </a:r>
                      <a:endParaRPr lang="ru-RU" sz="19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2300" dirty="0">
                          <a:effectLst/>
                          <a:latin typeface="Times New Roman" panose="02020603050405020304" pitchFamily="18" charset="0"/>
                          <a:cs typeface="Times New Roman" panose="02020603050405020304" pitchFamily="18" charset="0"/>
                        </a:rPr>
                        <a:t>(45%)</a:t>
                      </a:r>
                      <a:endParaRPr lang="ru-RU" sz="1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tc>
                  <a:txBody>
                    <a:bodyPr/>
                    <a:lstStyle/>
                    <a:p>
                      <a:pPr algn="ctr">
                        <a:lnSpc>
                          <a:spcPct val="107000"/>
                        </a:lnSpc>
                        <a:spcAft>
                          <a:spcPts val="0"/>
                        </a:spcAft>
                      </a:pPr>
                      <a:r>
                        <a:rPr lang="ru-RU" sz="2300">
                          <a:effectLst/>
                          <a:latin typeface="Times New Roman" panose="02020603050405020304" pitchFamily="18" charset="0"/>
                          <a:cs typeface="Times New Roman" panose="02020603050405020304" pitchFamily="18" charset="0"/>
                        </a:rPr>
                        <a:t>19029</a:t>
                      </a:r>
                      <a:endParaRPr lang="ru-RU" sz="190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2300">
                          <a:effectLst/>
                          <a:latin typeface="Times New Roman" panose="02020603050405020304" pitchFamily="18" charset="0"/>
                          <a:cs typeface="Times New Roman" panose="02020603050405020304" pitchFamily="18" charset="0"/>
                        </a:rPr>
                        <a:t>(45%)</a:t>
                      </a:r>
                      <a:endParaRPr lang="ru-RU" sz="190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tc>
                  <a:txBody>
                    <a:bodyPr/>
                    <a:lstStyle/>
                    <a:p>
                      <a:pPr algn="ctr">
                        <a:lnSpc>
                          <a:spcPct val="107000"/>
                        </a:lnSpc>
                        <a:spcAft>
                          <a:spcPts val="0"/>
                        </a:spcAft>
                      </a:pPr>
                      <a:r>
                        <a:rPr lang="ru-RU" sz="2300" dirty="0">
                          <a:effectLst/>
                          <a:latin typeface="Times New Roman" panose="02020603050405020304" pitchFamily="18" charset="0"/>
                          <a:cs typeface="Times New Roman" panose="02020603050405020304" pitchFamily="18" charset="0"/>
                        </a:rPr>
                        <a:t>21874</a:t>
                      </a:r>
                      <a:endParaRPr lang="ru-RU" sz="19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2300" dirty="0">
                          <a:effectLst/>
                          <a:latin typeface="Times New Roman" panose="02020603050405020304" pitchFamily="18" charset="0"/>
                          <a:cs typeface="Times New Roman" panose="02020603050405020304" pitchFamily="18" charset="0"/>
                        </a:rPr>
                        <a:t>(46%)</a:t>
                      </a:r>
                      <a:endParaRPr lang="ru-RU" sz="1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663638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27275" y="572557"/>
            <a:ext cx="8534400" cy="1507067"/>
          </a:xfrm>
        </p:spPr>
        <p:txBody>
          <a:bodyPr>
            <a:normAutofit fontScale="90000"/>
          </a:bodyPr>
          <a:lstStyle/>
          <a:p>
            <a:r>
              <a:rPr lang="ru-RU" dirty="0" smtClean="0"/>
              <a:t>Ежегодно увеличивается охват дополнительным образованием обучающихся, состоящих на учете</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26165828"/>
              </p:ext>
            </p:extLst>
          </p:nvPr>
        </p:nvGraphicFramePr>
        <p:xfrm>
          <a:off x="200029" y="2671763"/>
          <a:ext cx="11887196" cy="3558794"/>
        </p:xfrm>
        <a:graphic>
          <a:graphicData uri="http://schemas.openxmlformats.org/drawingml/2006/table">
            <a:tbl>
              <a:tblPr>
                <a:tableStyleId>{5C22544A-7EE6-4342-B048-85BDC9FD1C3A}</a:tableStyleId>
              </a:tblPr>
              <a:tblGrid>
                <a:gridCol w="599494">
                  <a:extLst>
                    <a:ext uri="{9D8B030D-6E8A-4147-A177-3AD203B41FA5}">
                      <a16:colId xmlns:a16="http://schemas.microsoft.com/office/drawing/2014/main" val="856444434"/>
                    </a:ext>
                  </a:extLst>
                </a:gridCol>
                <a:gridCol w="599494">
                  <a:extLst>
                    <a:ext uri="{9D8B030D-6E8A-4147-A177-3AD203B41FA5}">
                      <a16:colId xmlns:a16="http://schemas.microsoft.com/office/drawing/2014/main" val="3696892670"/>
                    </a:ext>
                  </a:extLst>
                </a:gridCol>
                <a:gridCol w="599494">
                  <a:extLst>
                    <a:ext uri="{9D8B030D-6E8A-4147-A177-3AD203B41FA5}">
                      <a16:colId xmlns:a16="http://schemas.microsoft.com/office/drawing/2014/main" val="2361788853"/>
                    </a:ext>
                  </a:extLst>
                </a:gridCol>
                <a:gridCol w="599494">
                  <a:extLst>
                    <a:ext uri="{9D8B030D-6E8A-4147-A177-3AD203B41FA5}">
                      <a16:colId xmlns:a16="http://schemas.microsoft.com/office/drawing/2014/main" val="576677879"/>
                    </a:ext>
                  </a:extLst>
                </a:gridCol>
                <a:gridCol w="599494">
                  <a:extLst>
                    <a:ext uri="{9D8B030D-6E8A-4147-A177-3AD203B41FA5}">
                      <a16:colId xmlns:a16="http://schemas.microsoft.com/office/drawing/2014/main" val="1802791787"/>
                    </a:ext>
                  </a:extLst>
                </a:gridCol>
                <a:gridCol w="599494">
                  <a:extLst>
                    <a:ext uri="{9D8B030D-6E8A-4147-A177-3AD203B41FA5}">
                      <a16:colId xmlns:a16="http://schemas.microsoft.com/office/drawing/2014/main" val="3949510584"/>
                    </a:ext>
                  </a:extLst>
                </a:gridCol>
                <a:gridCol w="599494">
                  <a:extLst>
                    <a:ext uri="{9D8B030D-6E8A-4147-A177-3AD203B41FA5}">
                      <a16:colId xmlns:a16="http://schemas.microsoft.com/office/drawing/2014/main" val="4239085358"/>
                    </a:ext>
                  </a:extLst>
                </a:gridCol>
                <a:gridCol w="599494">
                  <a:extLst>
                    <a:ext uri="{9D8B030D-6E8A-4147-A177-3AD203B41FA5}">
                      <a16:colId xmlns:a16="http://schemas.microsoft.com/office/drawing/2014/main" val="2051190403"/>
                    </a:ext>
                  </a:extLst>
                </a:gridCol>
                <a:gridCol w="455171">
                  <a:extLst>
                    <a:ext uri="{9D8B030D-6E8A-4147-A177-3AD203B41FA5}">
                      <a16:colId xmlns:a16="http://schemas.microsoft.com/office/drawing/2014/main" val="1875484787"/>
                    </a:ext>
                  </a:extLst>
                </a:gridCol>
                <a:gridCol w="707736">
                  <a:extLst>
                    <a:ext uri="{9D8B030D-6E8A-4147-A177-3AD203B41FA5}">
                      <a16:colId xmlns:a16="http://schemas.microsoft.com/office/drawing/2014/main" val="1363635823"/>
                    </a:ext>
                  </a:extLst>
                </a:gridCol>
                <a:gridCol w="716063">
                  <a:extLst>
                    <a:ext uri="{9D8B030D-6E8A-4147-A177-3AD203B41FA5}">
                      <a16:colId xmlns:a16="http://schemas.microsoft.com/office/drawing/2014/main" val="128174623"/>
                    </a:ext>
                  </a:extLst>
                </a:gridCol>
                <a:gridCol w="882588">
                  <a:extLst>
                    <a:ext uri="{9D8B030D-6E8A-4147-A177-3AD203B41FA5}">
                      <a16:colId xmlns:a16="http://schemas.microsoft.com/office/drawing/2014/main" val="4116256700"/>
                    </a:ext>
                  </a:extLst>
                </a:gridCol>
                <a:gridCol w="990832">
                  <a:extLst>
                    <a:ext uri="{9D8B030D-6E8A-4147-A177-3AD203B41FA5}">
                      <a16:colId xmlns:a16="http://schemas.microsoft.com/office/drawing/2014/main" val="3396005509"/>
                    </a:ext>
                  </a:extLst>
                </a:gridCol>
                <a:gridCol w="974179">
                  <a:extLst>
                    <a:ext uri="{9D8B030D-6E8A-4147-A177-3AD203B41FA5}">
                      <a16:colId xmlns:a16="http://schemas.microsoft.com/office/drawing/2014/main" val="2822482109"/>
                    </a:ext>
                  </a:extLst>
                </a:gridCol>
                <a:gridCol w="874264">
                  <a:extLst>
                    <a:ext uri="{9D8B030D-6E8A-4147-A177-3AD203B41FA5}">
                      <a16:colId xmlns:a16="http://schemas.microsoft.com/office/drawing/2014/main" val="2309784345"/>
                    </a:ext>
                  </a:extLst>
                </a:gridCol>
                <a:gridCol w="890917">
                  <a:extLst>
                    <a:ext uri="{9D8B030D-6E8A-4147-A177-3AD203B41FA5}">
                      <a16:colId xmlns:a16="http://schemas.microsoft.com/office/drawing/2014/main" val="1947487524"/>
                    </a:ext>
                  </a:extLst>
                </a:gridCol>
                <a:gridCol w="599494">
                  <a:extLst>
                    <a:ext uri="{9D8B030D-6E8A-4147-A177-3AD203B41FA5}">
                      <a16:colId xmlns:a16="http://schemas.microsoft.com/office/drawing/2014/main" val="3925875221"/>
                    </a:ext>
                  </a:extLst>
                </a:gridCol>
              </a:tblGrid>
              <a:tr h="605958">
                <a:tc gridSpan="17">
                  <a:txBody>
                    <a:bodyPr/>
                    <a:lstStyle/>
                    <a:p>
                      <a:pPr algn="ctr" fontAlgn="ctr"/>
                      <a:r>
                        <a:rPr lang="ru-RU" sz="2000" u="none" strike="noStrike" dirty="0">
                          <a:effectLst/>
                        </a:rPr>
                        <a:t>5. Количество несовершеннолетних обучающихся ОО состоящих на учете охваченных дополнительным образованием (в сравнении с АППГ)</a:t>
                      </a:r>
                      <a:endParaRPr lang="ru-RU" sz="2000" b="1" i="0" u="none" strike="noStrike" dirty="0">
                        <a:solidFill>
                          <a:srgbClr val="000000"/>
                        </a:solidFill>
                        <a:effectLst/>
                        <a:latin typeface="Times New Roman" panose="02020603050405020304" pitchFamily="18" charset="0"/>
                      </a:endParaRPr>
                    </a:p>
                  </a:txBody>
                  <a:tcPr marL="5971" marR="5971" marT="5971"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4032985543"/>
                  </a:ext>
                </a:extLst>
              </a:tr>
              <a:tr h="605958">
                <a:tc gridSpan="2">
                  <a:txBody>
                    <a:bodyPr/>
                    <a:lstStyle/>
                    <a:p>
                      <a:pPr algn="ctr" fontAlgn="ctr"/>
                      <a:endParaRPr lang="ru-RU" sz="2000" b="1" i="0" u="none" strike="noStrike" dirty="0">
                        <a:solidFill>
                          <a:srgbClr val="000000"/>
                        </a:solidFill>
                        <a:effectLst/>
                        <a:latin typeface="Times New Roman" panose="02020603050405020304" pitchFamily="18" charset="0"/>
                      </a:endParaRPr>
                    </a:p>
                  </a:txBody>
                  <a:tcPr marL="5971" marR="5971" marT="5971" marB="0" anchor="ctr">
                    <a:lnR w="12700" cap="flat" cmpd="sng" algn="ctr">
                      <a:solidFill>
                        <a:schemeClr val="tx1"/>
                      </a:solidFill>
                      <a:prstDash val="solid"/>
                      <a:round/>
                      <a:headEnd type="none" w="med" len="med"/>
                      <a:tailEnd type="none" w="med" len="med"/>
                    </a:lnR>
                  </a:tcPr>
                </a:tc>
                <a:tc hMerge="1">
                  <a:txBody>
                    <a:bodyPr/>
                    <a:lstStyle/>
                    <a:p>
                      <a:endParaRPr lang="ru-RU"/>
                    </a:p>
                  </a:txBody>
                  <a:tcPr/>
                </a:tc>
                <a:tc gridSpan="4">
                  <a:txBody>
                    <a:bodyPr/>
                    <a:lstStyle/>
                    <a:p>
                      <a:pPr algn="ctr" fontAlgn="ctr"/>
                      <a:r>
                        <a:rPr lang="ru-RU" sz="2000" b="1" i="0" u="none" strike="noStrike" dirty="0" smtClean="0">
                          <a:solidFill>
                            <a:srgbClr val="000000"/>
                          </a:solidFill>
                          <a:effectLst/>
                          <a:latin typeface="Times New Roman" panose="02020603050405020304" pitchFamily="18" charset="0"/>
                        </a:rPr>
                        <a:t>2016-2017</a:t>
                      </a:r>
                      <a:endParaRPr lang="ru-RU" sz="2000" b="1" i="0" u="none" strike="noStrike" dirty="0">
                        <a:solidFill>
                          <a:srgbClr val="000000"/>
                        </a:solidFill>
                        <a:effectLst/>
                        <a:latin typeface="Times New Roman" panose="02020603050405020304" pitchFamily="18" charset="0"/>
                      </a:endParaRPr>
                    </a:p>
                  </a:txBody>
                  <a:tcPr marL="5971" marR="5971" marT="59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ru-RU"/>
                    </a:p>
                  </a:txBody>
                  <a:tcPr/>
                </a:tc>
                <a:tc hMerge="1">
                  <a:txBody>
                    <a:bodyPr/>
                    <a:lstStyle/>
                    <a:p>
                      <a:endParaRPr lang="ru-RU"/>
                    </a:p>
                  </a:txBody>
                  <a:tcPr/>
                </a:tc>
                <a:tc hMerge="1">
                  <a:txBody>
                    <a:bodyPr/>
                    <a:lstStyle/>
                    <a:p>
                      <a:endParaRPr lang="ru-RU"/>
                    </a:p>
                  </a:txBody>
                  <a:tcPr/>
                </a:tc>
                <a:tc gridSpan="6">
                  <a:txBody>
                    <a:bodyPr/>
                    <a:lstStyle/>
                    <a:p>
                      <a:pPr algn="ctr" fontAlgn="ctr"/>
                      <a:r>
                        <a:rPr lang="ru-RU" sz="2000" b="1" i="0" u="none" strike="noStrike" dirty="0" smtClean="0">
                          <a:solidFill>
                            <a:srgbClr val="000000"/>
                          </a:solidFill>
                          <a:effectLst/>
                          <a:latin typeface="Times New Roman" panose="02020603050405020304" pitchFamily="18" charset="0"/>
                        </a:rPr>
                        <a:t>2017-2018</a:t>
                      </a:r>
                      <a:endParaRPr lang="ru-RU" sz="2000" b="1" i="0" u="none" strike="noStrike" dirty="0">
                        <a:solidFill>
                          <a:srgbClr val="000000"/>
                        </a:solidFill>
                        <a:effectLst/>
                        <a:latin typeface="Times New Roman" panose="02020603050405020304" pitchFamily="18" charset="0"/>
                      </a:endParaRPr>
                    </a:p>
                  </a:txBody>
                  <a:tcPr marL="5971" marR="5971" marT="59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5">
                  <a:txBody>
                    <a:bodyPr/>
                    <a:lstStyle/>
                    <a:p>
                      <a:pPr algn="ctr" fontAlgn="ctr"/>
                      <a:r>
                        <a:rPr lang="ru-RU" sz="2000" b="1" i="0" u="none" strike="noStrike" dirty="0" smtClean="0">
                          <a:solidFill>
                            <a:srgbClr val="000000"/>
                          </a:solidFill>
                          <a:effectLst/>
                          <a:latin typeface="Times New Roman" panose="02020603050405020304" pitchFamily="18" charset="0"/>
                        </a:rPr>
                        <a:t>2018-2019</a:t>
                      </a:r>
                      <a:endParaRPr lang="ru-RU" sz="2000" b="1" i="0" u="none" strike="noStrike" dirty="0">
                        <a:solidFill>
                          <a:srgbClr val="000000"/>
                        </a:solidFill>
                        <a:effectLst/>
                        <a:latin typeface="Times New Roman" panose="02020603050405020304" pitchFamily="18" charset="0"/>
                      </a:endParaRPr>
                    </a:p>
                  </a:txBody>
                  <a:tcPr marL="5971" marR="5971" marT="5971" marB="0" anchor="ctr">
                    <a:lnL w="12700" cap="flat" cmpd="sng" algn="ctr">
                      <a:solidFill>
                        <a:schemeClr val="tx1"/>
                      </a:solidFill>
                      <a:prstDash val="solid"/>
                      <a:round/>
                      <a:headEnd type="none" w="med" len="med"/>
                      <a:tailEnd type="none" w="med" len="med"/>
                    </a:ln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003928011"/>
                  </a:ext>
                </a:extLst>
              </a:tr>
              <a:tr h="577102">
                <a:tc rowSpan="3">
                  <a:txBody>
                    <a:bodyPr/>
                    <a:lstStyle/>
                    <a:p>
                      <a:pPr algn="ctr" fontAlgn="ctr"/>
                      <a:r>
                        <a:rPr lang="ru-RU" sz="2000" u="none" strike="noStrike">
                          <a:effectLst/>
                        </a:rPr>
                        <a:t> В том числе </a:t>
                      </a:r>
                      <a:endParaRPr lang="ru-RU" sz="2000" b="0" i="0" u="none" strike="noStrike">
                        <a:solidFill>
                          <a:srgbClr val="000000"/>
                        </a:solidFill>
                        <a:effectLst/>
                        <a:latin typeface="Times New Roman" panose="02020603050405020304" pitchFamily="18" charset="0"/>
                      </a:endParaRPr>
                    </a:p>
                  </a:txBody>
                  <a:tcPr marL="5971" marR="5971" marT="5971" marB="0" vert="vert270" anchor="ctr"/>
                </a:tc>
                <a:tc>
                  <a:txBody>
                    <a:bodyPr/>
                    <a:lstStyle/>
                    <a:p>
                      <a:pPr algn="just" fontAlgn="ctr"/>
                      <a:r>
                        <a:rPr lang="ru-RU" sz="2000" u="none" strike="noStrike">
                          <a:effectLst/>
                        </a:rPr>
                        <a:t>ВШУ</a:t>
                      </a:r>
                      <a:endParaRPr lang="ru-RU" sz="2000" b="0" i="0" u="none" strike="noStrike">
                        <a:solidFill>
                          <a:srgbClr val="000000"/>
                        </a:solidFill>
                        <a:effectLst/>
                        <a:latin typeface="Times New Roman" panose="02020603050405020304" pitchFamily="18" charset="0"/>
                      </a:endParaRPr>
                    </a:p>
                  </a:txBody>
                  <a:tcPr marL="5971" marR="5971" marT="5971" marB="0" anchor="ctr"/>
                </a:tc>
                <a:tc>
                  <a:txBody>
                    <a:bodyPr/>
                    <a:lstStyle/>
                    <a:p>
                      <a:pPr algn="ctr" fontAlgn="ctr"/>
                      <a:r>
                        <a:rPr lang="ru-RU" sz="2000" u="none" strike="noStrike">
                          <a:effectLst/>
                        </a:rPr>
                        <a:t>572</a:t>
                      </a:r>
                      <a:endParaRPr lang="ru-RU" sz="2000" b="0" i="0" u="none" strike="noStrike">
                        <a:solidFill>
                          <a:srgbClr val="000000"/>
                        </a:solidFill>
                        <a:effectLst/>
                        <a:latin typeface="Times New Roman" panose="02020603050405020304" pitchFamily="18" charset="0"/>
                      </a:endParaRPr>
                    </a:p>
                  </a:txBody>
                  <a:tcPr marL="5971" marR="5971" marT="5971" marB="0" anchor="ctr"/>
                </a:tc>
                <a:tc>
                  <a:txBody>
                    <a:bodyPr/>
                    <a:lstStyle/>
                    <a:p>
                      <a:pPr algn="ctr" fontAlgn="ctr"/>
                      <a:r>
                        <a:rPr lang="ru-RU" sz="2000" u="none" strike="noStrike">
                          <a:effectLst/>
                        </a:rPr>
                        <a:t>633</a:t>
                      </a:r>
                      <a:endParaRPr lang="ru-RU" sz="2000" b="0" i="0" u="none" strike="noStrike">
                        <a:solidFill>
                          <a:srgbClr val="000000"/>
                        </a:solidFill>
                        <a:effectLst/>
                        <a:latin typeface="Times New Roman" panose="02020603050405020304" pitchFamily="18" charset="0"/>
                      </a:endParaRPr>
                    </a:p>
                  </a:txBody>
                  <a:tcPr marL="5971" marR="5971" marT="5971" marB="0" anchor="ctr"/>
                </a:tc>
                <a:tc>
                  <a:txBody>
                    <a:bodyPr/>
                    <a:lstStyle/>
                    <a:p>
                      <a:pPr algn="ctr" fontAlgn="ctr"/>
                      <a:r>
                        <a:rPr lang="ru-RU" sz="2000" u="none" strike="noStrike">
                          <a:effectLst/>
                        </a:rPr>
                        <a:t>612</a:t>
                      </a:r>
                      <a:endParaRPr lang="ru-RU" sz="2000" b="0" i="0" u="none" strike="noStrike">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a:effectLst/>
                        </a:rPr>
                        <a:t>568</a:t>
                      </a:r>
                      <a:endParaRPr lang="ru-RU" sz="2000" b="0" i="0" u="none" strike="noStrike">
                        <a:solidFill>
                          <a:srgbClr val="000000"/>
                        </a:solidFill>
                        <a:effectLst/>
                        <a:latin typeface="Calibri" panose="020F0502020204030204" pitchFamily="34" charset="0"/>
                      </a:endParaRPr>
                    </a:p>
                  </a:txBody>
                  <a:tcPr marL="5971" marR="5971" marT="5971" marB="0" anchor="ctr">
                    <a:lnR w="12700" cap="flat" cmpd="sng" algn="ctr">
                      <a:solidFill>
                        <a:schemeClr val="tx1"/>
                      </a:solidFill>
                      <a:prstDash val="solid"/>
                      <a:round/>
                      <a:headEnd type="none" w="med" len="med"/>
                      <a:tailEnd type="none" w="med" len="med"/>
                    </a:lnR>
                  </a:tcPr>
                </a:tc>
                <a:tc>
                  <a:txBody>
                    <a:bodyPr/>
                    <a:lstStyle/>
                    <a:p>
                      <a:pPr algn="ctr" fontAlgn="ctr"/>
                      <a:r>
                        <a:rPr lang="ru-RU" sz="2000" u="none" strike="noStrike" dirty="0">
                          <a:effectLst/>
                        </a:rPr>
                        <a:t> </a:t>
                      </a:r>
                      <a:endParaRPr lang="ru-RU" sz="2000" b="0" i="0" u="none" strike="noStrike" dirty="0">
                        <a:solidFill>
                          <a:srgbClr val="000000"/>
                        </a:solidFill>
                        <a:effectLst/>
                        <a:latin typeface="Calibri" panose="020F0502020204030204" pitchFamily="34" charset="0"/>
                      </a:endParaRPr>
                    </a:p>
                  </a:txBody>
                  <a:tcPr marL="5971" marR="5971" marT="5971" marB="0" anchor="ctr">
                    <a:lnL w="12700" cap="flat" cmpd="sng" algn="ctr">
                      <a:solidFill>
                        <a:schemeClr val="tx1"/>
                      </a:solidFill>
                      <a:prstDash val="solid"/>
                      <a:round/>
                      <a:headEnd type="none" w="med" len="med"/>
                      <a:tailEnd type="none" w="med" len="med"/>
                    </a:lnL>
                  </a:tcPr>
                </a:tc>
                <a:tc>
                  <a:txBody>
                    <a:bodyPr/>
                    <a:lstStyle/>
                    <a:p>
                      <a:pPr algn="ctr" fontAlgn="ctr"/>
                      <a:r>
                        <a:rPr lang="ru-RU" sz="2000" u="none" strike="noStrike" dirty="0">
                          <a:effectLst/>
                        </a:rPr>
                        <a:t>498</a:t>
                      </a:r>
                      <a:endParaRPr lang="ru-RU" sz="2000" b="0" i="0" u="none" strike="noStrike" dirty="0">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dirty="0">
                          <a:effectLst/>
                        </a:rPr>
                        <a:t>624</a:t>
                      </a:r>
                      <a:endParaRPr lang="ru-RU" sz="2000" b="0" i="0" u="none" strike="noStrike" dirty="0">
                        <a:solidFill>
                          <a:srgbClr val="000000"/>
                        </a:solidFill>
                        <a:effectLst/>
                        <a:latin typeface="Times New Roman" panose="02020603050405020304" pitchFamily="18" charset="0"/>
                      </a:endParaRPr>
                    </a:p>
                  </a:txBody>
                  <a:tcPr marL="5971" marR="5971" marT="5971" marB="0" anchor="ctr"/>
                </a:tc>
                <a:tc>
                  <a:txBody>
                    <a:bodyPr/>
                    <a:lstStyle/>
                    <a:p>
                      <a:pPr algn="ctr" fontAlgn="ctr"/>
                      <a:r>
                        <a:rPr lang="ru-RU" sz="2000" u="none" strike="noStrike" dirty="0">
                          <a:effectLst/>
                        </a:rPr>
                        <a:t>668</a:t>
                      </a:r>
                      <a:endParaRPr lang="ru-RU" sz="2000" b="0" i="0" u="none" strike="noStrike" dirty="0">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dirty="0">
                          <a:effectLst/>
                        </a:rPr>
                        <a:t>629</a:t>
                      </a:r>
                      <a:endParaRPr lang="ru-RU" sz="2000" b="0" i="0" u="none" strike="noStrike" dirty="0">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a:effectLst/>
                        </a:rPr>
                        <a:t> </a:t>
                      </a:r>
                      <a:endParaRPr lang="ru-RU" sz="2000" b="0" i="0" u="none" strike="noStrike">
                        <a:solidFill>
                          <a:srgbClr val="000000"/>
                        </a:solidFill>
                        <a:effectLst/>
                        <a:latin typeface="Calibri" panose="020F0502020204030204" pitchFamily="34" charset="0"/>
                      </a:endParaRPr>
                    </a:p>
                  </a:txBody>
                  <a:tcPr marL="5971" marR="5971" marT="5971" marB="0" anchor="ctr">
                    <a:lnR w="12700" cap="flat" cmpd="sng" algn="ctr">
                      <a:solidFill>
                        <a:schemeClr val="tx1"/>
                      </a:solidFill>
                      <a:prstDash val="solid"/>
                      <a:round/>
                      <a:headEnd type="none" w="med" len="med"/>
                      <a:tailEnd type="none" w="med" len="med"/>
                    </a:lnR>
                  </a:tcPr>
                </a:tc>
                <a:tc>
                  <a:txBody>
                    <a:bodyPr/>
                    <a:lstStyle/>
                    <a:p>
                      <a:pPr algn="ctr" fontAlgn="ctr"/>
                      <a:r>
                        <a:rPr lang="ru-RU" sz="2000" u="none" strike="noStrike">
                          <a:effectLst/>
                        </a:rPr>
                        <a:t>439</a:t>
                      </a:r>
                      <a:endParaRPr lang="ru-RU" sz="2000" b="0" i="0" u="none" strike="noStrike">
                        <a:solidFill>
                          <a:srgbClr val="000000"/>
                        </a:solidFill>
                        <a:effectLst/>
                        <a:latin typeface="Calibri" panose="020F0502020204030204" pitchFamily="34" charset="0"/>
                      </a:endParaRPr>
                    </a:p>
                  </a:txBody>
                  <a:tcPr marL="5971" marR="5971" marT="5971" marB="0" anchor="ctr">
                    <a:lnL w="12700" cap="flat" cmpd="sng" algn="ctr">
                      <a:solidFill>
                        <a:schemeClr val="tx1"/>
                      </a:solidFill>
                      <a:prstDash val="solid"/>
                      <a:round/>
                      <a:headEnd type="none" w="med" len="med"/>
                      <a:tailEnd type="none" w="med" len="med"/>
                    </a:lnL>
                  </a:tcPr>
                </a:tc>
                <a:tc>
                  <a:txBody>
                    <a:bodyPr/>
                    <a:lstStyle/>
                    <a:p>
                      <a:pPr algn="ctr" fontAlgn="ctr"/>
                      <a:r>
                        <a:rPr lang="ru-RU" sz="2000" u="none" strike="noStrike">
                          <a:effectLst/>
                        </a:rPr>
                        <a:t>615</a:t>
                      </a:r>
                      <a:endParaRPr lang="ru-RU" sz="2000" b="0" i="0" u="none" strike="noStrike">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a:effectLst/>
                        </a:rPr>
                        <a:t>644</a:t>
                      </a:r>
                      <a:endParaRPr lang="ru-RU" sz="2000" b="0" i="0" u="none" strike="noStrike">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a:effectLst/>
                        </a:rPr>
                        <a:t>721</a:t>
                      </a:r>
                      <a:endParaRPr lang="ru-RU" sz="2000" b="0" i="0" u="none" strike="noStrike">
                        <a:solidFill>
                          <a:srgbClr val="000000"/>
                        </a:solidFill>
                        <a:effectLst/>
                        <a:latin typeface="Calibri" panose="020F0502020204030204" pitchFamily="34" charset="0"/>
                      </a:endParaRPr>
                    </a:p>
                  </a:txBody>
                  <a:tcPr marL="5971" marR="5971" marT="5971" marB="0" anchor="ctr"/>
                </a:tc>
                <a:tc>
                  <a:txBody>
                    <a:bodyPr/>
                    <a:lstStyle/>
                    <a:p>
                      <a:pPr algn="ctr" fontAlgn="ctr"/>
                      <a:r>
                        <a:rPr lang="ru-RU" sz="700" u="none" strike="noStrike">
                          <a:effectLst/>
                        </a:rPr>
                        <a:t> </a:t>
                      </a:r>
                      <a:endParaRPr lang="ru-RU" sz="700" b="0" i="0" u="none" strike="noStrike">
                        <a:solidFill>
                          <a:srgbClr val="000000"/>
                        </a:solidFill>
                        <a:effectLst/>
                        <a:latin typeface="Calibri" panose="020F0502020204030204" pitchFamily="34" charset="0"/>
                      </a:endParaRPr>
                    </a:p>
                  </a:txBody>
                  <a:tcPr marL="5971" marR="5971" marT="5971" marB="0" anchor="ctr"/>
                </a:tc>
                <a:extLst>
                  <a:ext uri="{0D108BD9-81ED-4DB2-BD59-A6C34878D82A}">
                    <a16:rowId xmlns:a16="http://schemas.microsoft.com/office/drawing/2014/main" val="2722877098"/>
                  </a:ext>
                </a:extLst>
              </a:tr>
              <a:tr h="1154205">
                <a:tc vMerge="1">
                  <a:txBody>
                    <a:bodyPr/>
                    <a:lstStyle/>
                    <a:p>
                      <a:endParaRPr lang="ru-RU"/>
                    </a:p>
                  </a:txBody>
                  <a:tcPr/>
                </a:tc>
                <a:tc>
                  <a:txBody>
                    <a:bodyPr/>
                    <a:lstStyle/>
                    <a:p>
                      <a:pPr algn="just" fontAlgn="ctr"/>
                      <a:r>
                        <a:rPr lang="ru-RU" sz="2000" u="none" strike="noStrike">
                          <a:effectLst/>
                        </a:rPr>
                        <a:t>КДН и ЗП</a:t>
                      </a:r>
                      <a:endParaRPr lang="ru-RU" sz="2000" b="0" i="0" u="none" strike="noStrike">
                        <a:solidFill>
                          <a:srgbClr val="000000"/>
                        </a:solidFill>
                        <a:effectLst/>
                        <a:latin typeface="Times New Roman" panose="02020603050405020304" pitchFamily="18" charset="0"/>
                      </a:endParaRPr>
                    </a:p>
                  </a:txBody>
                  <a:tcPr marL="5971" marR="5971" marT="5971" marB="0" anchor="ctr"/>
                </a:tc>
                <a:tc>
                  <a:txBody>
                    <a:bodyPr/>
                    <a:lstStyle/>
                    <a:p>
                      <a:pPr algn="ctr" fontAlgn="ctr"/>
                      <a:r>
                        <a:rPr lang="ru-RU" sz="2000" u="none" strike="noStrike">
                          <a:effectLst/>
                        </a:rPr>
                        <a:t>60</a:t>
                      </a:r>
                      <a:endParaRPr lang="ru-RU" sz="2000" b="0" i="0" u="none" strike="noStrike">
                        <a:solidFill>
                          <a:srgbClr val="000000"/>
                        </a:solidFill>
                        <a:effectLst/>
                        <a:latin typeface="Times New Roman" panose="02020603050405020304" pitchFamily="18" charset="0"/>
                      </a:endParaRPr>
                    </a:p>
                  </a:txBody>
                  <a:tcPr marL="5971" marR="5971" marT="5971" marB="0" anchor="ctr"/>
                </a:tc>
                <a:tc>
                  <a:txBody>
                    <a:bodyPr/>
                    <a:lstStyle/>
                    <a:p>
                      <a:pPr algn="ctr" fontAlgn="ctr"/>
                      <a:r>
                        <a:rPr lang="ru-RU" sz="2000" u="none" strike="noStrike">
                          <a:effectLst/>
                        </a:rPr>
                        <a:t>76</a:t>
                      </a:r>
                      <a:endParaRPr lang="ru-RU" sz="2000" b="0" i="0" u="none" strike="noStrike">
                        <a:solidFill>
                          <a:srgbClr val="000000"/>
                        </a:solidFill>
                        <a:effectLst/>
                        <a:latin typeface="Times New Roman" panose="02020603050405020304" pitchFamily="18" charset="0"/>
                      </a:endParaRPr>
                    </a:p>
                  </a:txBody>
                  <a:tcPr marL="5971" marR="5971" marT="5971" marB="0" anchor="ctr"/>
                </a:tc>
                <a:tc>
                  <a:txBody>
                    <a:bodyPr/>
                    <a:lstStyle/>
                    <a:p>
                      <a:pPr algn="ctr" fontAlgn="ctr"/>
                      <a:r>
                        <a:rPr lang="ru-RU" sz="2000" u="none" strike="noStrike">
                          <a:effectLst/>
                        </a:rPr>
                        <a:t>65</a:t>
                      </a:r>
                      <a:endParaRPr lang="ru-RU" sz="2000" b="0" i="0" u="none" strike="noStrike">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a:effectLst/>
                        </a:rPr>
                        <a:t>67</a:t>
                      </a:r>
                      <a:endParaRPr lang="ru-RU" sz="2000" b="0" i="0" u="none" strike="noStrike">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a:effectLst/>
                        </a:rPr>
                        <a:t> </a:t>
                      </a:r>
                      <a:endParaRPr lang="ru-RU" sz="2000" b="0" i="0" u="none" strike="noStrike">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a:effectLst/>
                        </a:rPr>
                        <a:t>47</a:t>
                      </a:r>
                      <a:endParaRPr lang="ru-RU" sz="2000" b="0" i="0" u="none" strike="noStrike">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a:effectLst/>
                        </a:rPr>
                        <a:t>89</a:t>
                      </a:r>
                      <a:endParaRPr lang="ru-RU" sz="2000" b="0" i="0" u="none" strike="noStrike">
                        <a:solidFill>
                          <a:srgbClr val="000000"/>
                        </a:solidFill>
                        <a:effectLst/>
                        <a:latin typeface="Times New Roman" panose="02020603050405020304" pitchFamily="18" charset="0"/>
                      </a:endParaRPr>
                    </a:p>
                  </a:txBody>
                  <a:tcPr marL="5971" marR="5971" marT="5971" marB="0" anchor="ctr"/>
                </a:tc>
                <a:tc>
                  <a:txBody>
                    <a:bodyPr/>
                    <a:lstStyle/>
                    <a:p>
                      <a:pPr algn="ctr" fontAlgn="ctr"/>
                      <a:r>
                        <a:rPr lang="ru-RU" sz="2000" u="none" strike="noStrike">
                          <a:effectLst/>
                        </a:rPr>
                        <a:t>82</a:t>
                      </a:r>
                      <a:endParaRPr lang="ru-RU" sz="2000" b="0" i="0" u="none" strike="noStrike">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dirty="0">
                          <a:effectLst/>
                        </a:rPr>
                        <a:t>84</a:t>
                      </a:r>
                      <a:endParaRPr lang="ru-RU" sz="2000" b="0" i="0" u="none" strike="noStrike" dirty="0">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dirty="0">
                          <a:effectLst/>
                        </a:rPr>
                        <a:t> </a:t>
                      </a:r>
                      <a:endParaRPr lang="ru-RU" sz="2000" b="0" i="0" u="none" strike="noStrike" dirty="0">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dirty="0">
                          <a:effectLst/>
                        </a:rPr>
                        <a:t>58</a:t>
                      </a:r>
                      <a:endParaRPr lang="ru-RU" sz="2000" b="0" i="0" u="none" strike="noStrike" dirty="0">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dirty="0">
                          <a:effectLst/>
                        </a:rPr>
                        <a:t>93</a:t>
                      </a:r>
                      <a:endParaRPr lang="ru-RU" sz="2000" b="0" i="0" u="none" strike="noStrike" dirty="0">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dirty="0">
                          <a:effectLst/>
                        </a:rPr>
                        <a:t>232</a:t>
                      </a:r>
                      <a:endParaRPr lang="ru-RU" sz="2000" b="0" i="0" u="none" strike="noStrike" dirty="0">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dirty="0">
                          <a:effectLst/>
                        </a:rPr>
                        <a:t>196</a:t>
                      </a:r>
                      <a:endParaRPr lang="ru-RU" sz="2000" b="0" i="0" u="none" strike="noStrike" dirty="0">
                        <a:solidFill>
                          <a:srgbClr val="000000"/>
                        </a:solidFill>
                        <a:effectLst/>
                        <a:latin typeface="Calibri" panose="020F0502020204030204" pitchFamily="34" charset="0"/>
                      </a:endParaRPr>
                    </a:p>
                  </a:txBody>
                  <a:tcPr marL="5971" marR="5971" marT="5971" marB="0" anchor="ctr"/>
                </a:tc>
                <a:tc>
                  <a:txBody>
                    <a:bodyPr/>
                    <a:lstStyle/>
                    <a:p>
                      <a:pPr algn="ctr" fontAlgn="ctr"/>
                      <a:r>
                        <a:rPr lang="ru-RU" sz="700" u="none" strike="noStrike">
                          <a:effectLst/>
                        </a:rPr>
                        <a:t> </a:t>
                      </a:r>
                      <a:endParaRPr lang="ru-RU" sz="700" b="0" i="0" u="none" strike="noStrike">
                        <a:solidFill>
                          <a:srgbClr val="000000"/>
                        </a:solidFill>
                        <a:effectLst/>
                        <a:latin typeface="Calibri" panose="020F0502020204030204" pitchFamily="34" charset="0"/>
                      </a:endParaRPr>
                    </a:p>
                  </a:txBody>
                  <a:tcPr marL="5971" marR="5971" marT="5971" marB="0" anchor="ctr"/>
                </a:tc>
                <a:extLst>
                  <a:ext uri="{0D108BD9-81ED-4DB2-BD59-A6C34878D82A}">
                    <a16:rowId xmlns:a16="http://schemas.microsoft.com/office/drawing/2014/main" val="2679870916"/>
                  </a:ext>
                </a:extLst>
              </a:tr>
              <a:tr h="605958">
                <a:tc vMerge="1">
                  <a:txBody>
                    <a:bodyPr/>
                    <a:lstStyle/>
                    <a:p>
                      <a:endParaRPr lang="ru-RU"/>
                    </a:p>
                  </a:txBody>
                  <a:tcPr/>
                </a:tc>
                <a:tc>
                  <a:txBody>
                    <a:bodyPr/>
                    <a:lstStyle/>
                    <a:p>
                      <a:pPr algn="just" fontAlgn="ctr"/>
                      <a:r>
                        <a:rPr lang="ru-RU" sz="2000" u="none" strike="noStrike">
                          <a:effectLst/>
                        </a:rPr>
                        <a:t>ПДН</a:t>
                      </a:r>
                      <a:endParaRPr lang="ru-RU" sz="2000" b="0" i="0" u="none" strike="noStrike">
                        <a:solidFill>
                          <a:srgbClr val="000000"/>
                        </a:solidFill>
                        <a:effectLst/>
                        <a:latin typeface="Times New Roman" panose="02020603050405020304" pitchFamily="18" charset="0"/>
                      </a:endParaRPr>
                    </a:p>
                  </a:txBody>
                  <a:tcPr marL="5971" marR="5971" marT="5971" marB="0" anchor="ctr"/>
                </a:tc>
                <a:tc>
                  <a:txBody>
                    <a:bodyPr/>
                    <a:lstStyle/>
                    <a:p>
                      <a:pPr algn="ctr" fontAlgn="ctr"/>
                      <a:r>
                        <a:rPr lang="ru-RU" sz="2000" u="none" strike="noStrike">
                          <a:effectLst/>
                        </a:rPr>
                        <a:t>197</a:t>
                      </a:r>
                      <a:endParaRPr lang="ru-RU" sz="2000" b="0" i="0" u="none" strike="noStrike">
                        <a:solidFill>
                          <a:srgbClr val="000000"/>
                        </a:solidFill>
                        <a:effectLst/>
                        <a:latin typeface="Times New Roman" panose="02020603050405020304" pitchFamily="18" charset="0"/>
                      </a:endParaRPr>
                    </a:p>
                  </a:txBody>
                  <a:tcPr marL="5971" marR="5971" marT="5971" marB="0" anchor="ctr"/>
                </a:tc>
                <a:tc>
                  <a:txBody>
                    <a:bodyPr/>
                    <a:lstStyle/>
                    <a:p>
                      <a:pPr algn="ctr" fontAlgn="ctr"/>
                      <a:r>
                        <a:rPr lang="ru-RU" sz="2000" u="none" strike="noStrike">
                          <a:effectLst/>
                        </a:rPr>
                        <a:t>235</a:t>
                      </a:r>
                      <a:endParaRPr lang="ru-RU" sz="2000" b="0" i="0" u="none" strike="noStrike">
                        <a:solidFill>
                          <a:srgbClr val="000000"/>
                        </a:solidFill>
                        <a:effectLst/>
                        <a:latin typeface="Times New Roman" panose="02020603050405020304" pitchFamily="18" charset="0"/>
                      </a:endParaRPr>
                    </a:p>
                  </a:txBody>
                  <a:tcPr marL="5971" marR="5971" marT="5971" marB="0" anchor="ctr"/>
                </a:tc>
                <a:tc>
                  <a:txBody>
                    <a:bodyPr/>
                    <a:lstStyle/>
                    <a:p>
                      <a:pPr algn="ctr" fontAlgn="ctr"/>
                      <a:r>
                        <a:rPr lang="ru-RU" sz="2000" u="none" strike="noStrike">
                          <a:effectLst/>
                        </a:rPr>
                        <a:t>192</a:t>
                      </a:r>
                      <a:endParaRPr lang="ru-RU" sz="2000" b="0" i="0" u="none" strike="noStrike">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a:effectLst/>
                        </a:rPr>
                        <a:t>193</a:t>
                      </a:r>
                      <a:endParaRPr lang="ru-RU" sz="2000" b="0" i="0" u="none" strike="noStrike">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a:effectLst/>
                        </a:rPr>
                        <a:t> </a:t>
                      </a:r>
                      <a:endParaRPr lang="ru-RU" sz="2000" b="0" i="0" u="none" strike="noStrike">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a:effectLst/>
                        </a:rPr>
                        <a:t>172</a:t>
                      </a:r>
                      <a:endParaRPr lang="ru-RU" sz="2000" b="0" i="0" u="none" strike="noStrike">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a:effectLst/>
                        </a:rPr>
                        <a:t>249</a:t>
                      </a:r>
                      <a:endParaRPr lang="ru-RU" sz="2000" b="0" i="0" u="none" strike="noStrike">
                        <a:solidFill>
                          <a:srgbClr val="000000"/>
                        </a:solidFill>
                        <a:effectLst/>
                        <a:latin typeface="Times New Roman" panose="02020603050405020304" pitchFamily="18" charset="0"/>
                      </a:endParaRPr>
                    </a:p>
                  </a:txBody>
                  <a:tcPr marL="5971" marR="5971" marT="5971" marB="0" anchor="ctr"/>
                </a:tc>
                <a:tc>
                  <a:txBody>
                    <a:bodyPr/>
                    <a:lstStyle/>
                    <a:p>
                      <a:pPr algn="ctr" fontAlgn="ctr"/>
                      <a:r>
                        <a:rPr lang="ru-RU" sz="2000" u="none" strike="noStrike">
                          <a:effectLst/>
                        </a:rPr>
                        <a:t>230</a:t>
                      </a:r>
                      <a:endParaRPr lang="ru-RU" sz="2000" b="0" i="0" u="none" strike="noStrike">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a:effectLst/>
                        </a:rPr>
                        <a:t>197</a:t>
                      </a:r>
                      <a:endParaRPr lang="ru-RU" sz="2000" b="0" i="0" u="none" strike="noStrike">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dirty="0">
                          <a:effectLst/>
                        </a:rPr>
                        <a:t> </a:t>
                      </a:r>
                      <a:endParaRPr lang="ru-RU" sz="2000" b="0" i="0" u="none" strike="noStrike" dirty="0">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a:effectLst/>
                        </a:rPr>
                        <a:t>157</a:t>
                      </a:r>
                      <a:endParaRPr lang="ru-RU" sz="2000" b="0" i="0" u="none" strike="noStrike">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a:effectLst/>
                        </a:rPr>
                        <a:t>215</a:t>
                      </a:r>
                      <a:endParaRPr lang="ru-RU" sz="2000" b="0" i="0" u="none" strike="noStrike">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a:effectLst/>
                        </a:rPr>
                        <a:t>232</a:t>
                      </a:r>
                      <a:endParaRPr lang="ru-RU" sz="2000" b="0" i="0" u="none" strike="noStrike">
                        <a:solidFill>
                          <a:srgbClr val="000000"/>
                        </a:solidFill>
                        <a:effectLst/>
                        <a:latin typeface="Calibri" panose="020F0502020204030204" pitchFamily="34" charset="0"/>
                      </a:endParaRPr>
                    </a:p>
                  </a:txBody>
                  <a:tcPr marL="5971" marR="5971" marT="5971" marB="0" anchor="ctr"/>
                </a:tc>
                <a:tc>
                  <a:txBody>
                    <a:bodyPr/>
                    <a:lstStyle/>
                    <a:p>
                      <a:pPr algn="ctr" fontAlgn="ctr"/>
                      <a:r>
                        <a:rPr lang="ru-RU" sz="2000" u="none" strike="noStrike" dirty="0">
                          <a:effectLst/>
                        </a:rPr>
                        <a:t>228</a:t>
                      </a:r>
                      <a:endParaRPr lang="ru-RU" sz="2000" b="0" i="0" u="none" strike="noStrike" dirty="0">
                        <a:solidFill>
                          <a:srgbClr val="000000"/>
                        </a:solidFill>
                        <a:effectLst/>
                        <a:latin typeface="Calibri" panose="020F0502020204030204" pitchFamily="34" charset="0"/>
                      </a:endParaRPr>
                    </a:p>
                  </a:txBody>
                  <a:tcPr marL="5971" marR="5971" marT="5971" marB="0" anchor="ctr"/>
                </a:tc>
                <a:tc>
                  <a:txBody>
                    <a:bodyPr/>
                    <a:lstStyle/>
                    <a:p>
                      <a:pPr algn="ctr" fontAlgn="ctr"/>
                      <a:r>
                        <a:rPr lang="ru-RU" sz="700" u="none" strike="noStrike" dirty="0">
                          <a:effectLst/>
                        </a:rPr>
                        <a:t> </a:t>
                      </a:r>
                      <a:endParaRPr lang="ru-RU" sz="700" b="0" i="0" u="none" strike="noStrike" dirty="0">
                        <a:solidFill>
                          <a:srgbClr val="000000"/>
                        </a:solidFill>
                        <a:effectLst/>
                        <a:latin typeface="Calibri" panose="020F0502020204030204" pitchFamily="34" charset="0"/>
                      </a:endParaRPr>
                    </a:p>
                  </a:txBody>
                  <a:tcPr marL="5971" marR="5971" marT="5971" marB="0" anchor="ctr"/>
                </a:tc>
                <a:extLst>
                  <a:ext uri="{0D108BD9-81ED-4DB2-BD59-A6C34878D82A}">
                    <a16:rowId xmlns:a16="http://schemas.microsoft.com/office/drawing/2014/main" val="1995963749"/>
                  </a:ext>
                </a:extLst>
              </a:tr>
            </a:tbl>
          </a:graphicData>
        </a:graphic>
      </p:graphicFrame>
    </p:spTree>
    <p:extLst>
      <p:ext uri="{BB962C8B-B14F-4D97-AF65-F5344CB8AC3E}">
        <p14:creationId xmlns:p14="http://schemas.microsoft.com/office/powerpoint/2010/main" val="24164408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11202" y="1916124"/>
            <a:ext cx="8291066" cy="2259806"/>
          </a:xfrm>
        </p:spPr>
        <p:txBody>
          <a:bodyPr>
            <a:normAutofit/>
          </a:bodyPr>
          <a:lstStyle/>
          <a:p>
            <a:pPr algn="ctr"/>
            <a:r>
              <a:rPr lang="ru-RU" b="1" dirty="0">
                <a:latin typeface="Times New Roman" panose="02020603050405020304" pitchFamily="18" charset="0"/>
                <a:cs typeface="Times New Roman" panose="02020603050405020304" pitchFamily="18" charset="0"/>
              </a:rPr>
              <a:t>ОРГАНИЗАЦИЯ ЛЕТНЕГО ТРУДА И ОТДЫХА</a:t>
            </a:r>
          </a:p>
        </p:txBody>
      </p:sp>
    </p:spTree>
    <p:extLst>
      <p:ext uri="{BB962C8B-B14F-4D97-AF65-F5344CB8AC3E}">
        <p14:creationId xmlns:p14="http://schemas.microsoft.com/office/powerpoint/2010/main" val="5689085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4137" y="833243"/>
            <a:ext cx="11398469" cy="5659041"/>
          </a:xfrm>
        </p:spPr>
        <p:txBody>
          <a:bodyPr>
            <a:noAutofit/>
          </a:bodyPr>
          <a:lstStyle/>
          <a:p>
            <a:pPr marL="0" indent="0" algn="just">
              <a:buNone/>
            </a:pPr>
            <a:r>
              <a:rPr lang="ru-RU" sz="3200" dirty="0">
                <a:solidFill>
                  <a:schemeClr val="tx1"/>
                </a:solidFill>
                <a:latin typeface="Times New Roman" panose="02020603050405020304" pitchFamily="18" charset="0"/>
                <a:cs typeface="Times New Roman" panose="02020603050405020304" pitchFamily="18" charset="0"/>
              </a:rPr>
              <a:t>	Организация отдыха, оздоровления и занятости детей и подростков – одно из приоритетных направлений государственной социальной политики, проводимой по обеспечению защиты прав и законных интересов детей и подростков. </a:t>
            </a:r>
          </a:p>
          <a:p>
            <a:pPr marL="0" indent="0" algn="just">
              <a:buNone/>
            </a:pPr>
            <a:r>
              <a:rPr lang="ru-RU" sz="3200" dirty="0">
                <a:solidFill>
                  <a:schemeClr val="tx1"/>
                </a:solidFill>
                <a:latin typeface="Times New Roman" panose="02020603050405020304" pitchFamily="18" charset="0"/>
                <a:cs typeface="Times New Roman" panose="02020603050405020304" pitchFamily="18" charset="0"/>
              </a:rPr>
              <a:t>	На территории городского округа «город Якутск» создана инфраструктура летнего отдыха и оздоровления детей, включающая в себя 5 стационарных загородных лагерей, 5 летних дач, оздоровительные лагеря дневного пребывания при образовательных учреждениях, палаточных лагеря и туристические походы, большая сеть детских площадок, реализующих программы организации отдыха и занятости детей по местам проживания. </a:t>
            </a:r>
          </a:p>
          <a:p>
            <a:pPr marL="0" indent="0" algn="just">
              <a:buNone/>
            </a:pPr>
            <a:endParaRPr lang="ru-RU"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3786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1280" y="558989"/>
            <a:ext cx="10190602" cy="753534"/>
          </a:xfrm>
        </p:spPr>
        <p:txBody>
          <a:bodyPr>
            <a:normAutofit fontScale="90000"/>
          </a:bodyPr>
          <a:lstStyle/>
          <a:p>
            <a:r>
              <a:rPr lang="ru-RU" dirty="0">
                <a:latin typeface="Times New Roman" panose="02020603050405020304" pitchFamily="18" charset="0"/>
                <a:ea typeface="Calibri" panose="020F0502020204030204" pitchFamily="34" charset="0"/>
                <a:cs typeface="Times New Roman" panose="02020603050405020304" pitchFamily="18" charset="0"/>
              </a:rPr>
              <a:t>Основными задачами </a:t>
            </a:r>
            <a:r>
              <a:rPr lang="ru-RU" dirty="0" err="1">
                <a:latin typeface="Times New Roman" panose="02020603050405020304" pitchFamily="18" charset="0"/>
                <a:ea typeface="Calibri" panose="020F0502020204030204" pitchFamily="34" charset="0"/>
                <a:cs typeface="Times New Roman" panose="02020603050405020304" pitchFamily="18" charset="0"/>
              </a:rPr>
              <a:t>ОВР</a:t>
            </a:r>
            <a:r>
              <a:rPr lang="ru-RU" sz="2200" dirty="0" err="1">
                <a:latin typeface="Times New Roman" panose="02020603050405020304" pitchFamily="18" charset="0"/>
                <a:ea typeface="Calibri" panose="020F0502020204030204" pitchFamily="34" charset="0"/>
                <a:cs typeface="Times New Roman" panose="02020603050405020304" pitchFamily="18" charset="0"/>
              </a:rPr>
              <a:t>и</a:t>
            </a:r>
            <a:r>
              <a:rPr lang="ru-RU" dirty="0" err="1">
                <a:latin typeface="Times New Roman" panose="02020603050405020304" pitchFamily="18" charset="0"/>
                <a:ea typeface="Calibri" panose="020F0502020204030204" pitchFamily="34" charset="0"/>
                <a:cs typeface="Times New Roman" panose="02020603050405020304" pitchFamily="18" charset="0"/>
              </a:rPr>
              <a:t>ДО</a:t>
            </a:r>
            <a:r>
              <a:rPr lang="ru-RU" dirty="0">
                <a:latin typeface="Times New Roman" panose="02020603050405020304" pitchFamily="18" charset="0"/>
                <a:ea typeface="Calibri" panose="020F0502020204030204" pitchFamily="34" charset="0"/>
                <a:cs typeface="Times New Roman" panose="02020603050405020304" pitchFamily="18" charset="0"/>
              </a:rPr>
              <a:t> являются:</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p:cNvSpPr>
            <a:spLocks noGrp="1"/>
          </p:cNvSpPr>
          <p:nvPr>
            <p:ph idx="1"/>
          </p:nvPr>
        </p:nvSpPr>
        <p:spPr>
          <a:xfrm>
            <a:off x="11096404" y="380270"/>
            <a:ext cx="734457" cy="357438"/>
          </a:xfrm>
        </p:spPr>
        <p:txBody>
          <a:bodyPr>
            <a:normAutofit fontScale="92500" lnSpcReduction="10000"/>
          </a:bodyPr>
          <a:lstStyle/>
          <a:p>
            <a:endParaRPr lang="ru-RU" dirty="0"/>
          </a:p>
        </p:txBody>
      </p:sp>
      <p:sp>
        <p:nvSpPr>
          <p:cNvPr id="4" name="Прямоугольник 3"/>
          <p:cNvSpPr/>
          <p:nvPr/>
        </p:nvSpPr>
        <p:spPr>
          <a:xfrm>
            <a:off x="263150" y="1312523"/>
            <a:ext cx="11468559" cy="5361468"/>
          </a:xfrm>
          <a:prstGeom prst="rect">
            <a:avLst/>
          </a:prstGeom>
        </p:spPr>
        <p:txBody>
          <a:bodyPr wrap="square">
            <a:spAutoFit/>
          </a:bodyPr>
          <a:lstStyle/>
          <a:p>
            <a:pPr indent="450215"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 </a:t>
            </a:r>
            <a:r>
              <a:rPr lang="ru-RU" sz="2000" dirty="0">
                <a:solidFill>
                  <a:schemeClr val="tx1">
                    <a:lumMod val="95000"/>
                  </a:schemeClr>
                </a:solidFill>
                <a:latin typeface="Times New Roman" panose="02020603050405020304" pitchFamily="18" charset="0"/>
                <a:ea typeface="Calibri" panose="020F0502020204030204" pitchFamily="34" charset="0"/>
                <a:cs typeface="Times New Roman" panose="02020603050405020304" pitchFamily="18" charset="0"/>
              </a:rPr>
              <a:t>Обеспечение реализации на территории городского округа «город Якутск» Законов Российской Федерации, Республики Саха (Якутия), нормативно-правовых актов Российской Федерации, Республики Саха (Якутия), Городского округа «Город Якутск», в том числе: федеральных, региональных, муниципальных программ, находящихся в сфере интересов организации воспитательной работы и дополнительного образования.</a:t>
            </a:r>
            <a:endParaRPr lang="ru-RU" sz="1600" dirty="0">
              <a:solidFill>
                <a:schemeClr val="tx1">
                  <a:lumMod val="95000"/>
                </a:schemeClr>
              </a:solidFill>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ru-RU" sz="2000" dirty="0">
                <a:solidFill>
                  <a:schemeClr val="tx1">
                    <a:lumMod val="95000"/>
                  </a:schemeClr>
                </a:solidFill>
                <a:latin typeface="Times New Roman" panose="02020603050405020304" pitchFamily="18" charset="0"/>
                <a:ea typeface="Calibri" panose="020F0502020204030204" pitchFamily="34" charset="0"/>
                <a:cs typeface="Times New Roman" panose="02020603050405020304" pitchFamily="18" charset="0"/>
              </a:rPr>
              <a:t>- Создание условий для функционирования и развития учреждений дополнительного образования детей, детских общественных объединений и образовательных учреждений в части организации воспитательной работы.</a:t>
            </a:r>
            <a:endParaRPr lang="ru-RU" sz="1600" dirty="0">
              <a:solidFill>
                <a:schemeClr val="tx1">
                  <a:lumMod val="95000"/>
                </a:schemeClr>
              </a:solidFill>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ru-RU" sz="2000" dirty="0">
                <a:solidFill>
                  <a:schemeClr val="tx1">
                    <a:lumMod val="95000"/>
                  </a:schemeClr>
                </a:solidFill>
                <a:latin typeface="Times New Roman" panose="02020603050405020304" pitchFamily="18" charset="0"/>
                <a:ea typeface="Calibri" panose="020F0502020204030204" pitchFamily="34" charset="0"/>
                <a:cs typeface="Times New Roman" panose="02020603050405020304" pitchFamily="18" charset="0"/>
              </a:rPr>
              <a:t>- Развитие организационно-методического потенциала системы воспитательной работы и дополнительного образования.</a:t>
            </a:r>
            <a:endParaRPr lang="ru-RU" sz="1600" dirty="0">
              <a:solidFill>
                <a:schemeClr val="tx1">
                  <a:lumMod val="95000"/>
                </a:schemeClr>
              </a:solidFill>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ru-RU" sz="2000" dirty="0">
                <a:solidFill>
                  <a:schemeClr val="tx1">
                    <a:lumMod val="95000"/>
                  </a:schemeClr>
                </a:solidFill>
                <a:latin typeface="Times New Roman" panose="02020603050405020304" pitchFamily="18" charset="0"/>
                <a:ea typeface="Calibri" panose="020F0502020204030204" pitchFamily="34" charset="0"/>
                <a:cs typeface="Times New Roman" panose="02020603050405020304" pitchFamily="18" charset="0"/>
              </a:rPr>
              <a:t>- Осуществление мероприятий по предупреждению безнадзорности и правонарушений несовершеннолетних, по профилактике аутоагрессивного поведения детей и подростков, путем объединения усилий заинтересованных ведомств.</a:t>
            </a:r>
            <a:endParaRPr lang="ru-RU" sz="1600" dirty="0">
              <a:solidFill>
                <a:schemeClr val="tx1">
                  <a:lumMod val="95000"/>
                </a:schemeClr>
              </a:solidFill>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ru-RU" sz="2000" dirty="0">
                <a:solidFill>
                  <a:schemeClr val="tx1">
                    <a:lumMod val="95000"/>
                  </a:schemeClr>
                </a:solidFill>
                <a:latin typeface="Times New Roman" panose="02020603050405020304" pitchFamily="18" charset="0"/>
                <a:ea typeface="Calibri" panose="020F0502020204030204" pitchFamily="34" charset="0"/>
                <a:cs typeface="Times New Roman" panose="02020603050405020304" pitchFamily="18" charset="0"/>
              </a:rPr>
              <a:t>- Организация летнего отдыха и оздоровления детей.</a:t>
            </a:r>
            <a:endParaRPr lang="ru-RU" sz="1600" dirty="0">
              <a:solidFill>
                <a:schemeClr val="tx1">
                  <a:lumMod val="95000"/>
                </a:schemeClr>
              </a:solidFill>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ru-RU" sz="2000" dirty="0">
                <a:solidFill>
                  <a:schemeClr val="tx1">
                    <a:lumMod val="95000"/>
                  </a:schemeClr>
                </a:solidFill>
                <a:latin typeface="Times New Roman" panose="02020603050405020304" pitchFamily="18" charset="0"/>
                <a:ea typeface="Calibri" panose="020F0502020204030204" pitchFamily="34" charset="0"/>
                <a:cs typeface="Times New Roman" panose="02020603050405020304" pitchFamily="18" charset="0"/>
              </a:rPr>
              <a:t>- Подготовка и анализ государственной статистической отчетности по воспитательной работе и дополнительному образованию. </a:t>
            </a:r>
            <a:endParaRPr lang="ru-RU" sz="1600" dirty="0">
              <a:solidFill>
                <a:schemeClr val="tx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80538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9186" y="474813"/>
            <a:ext cx="11272345" cy="1137049"/>
          </a:xfrm>
        </p:spPr>
        <p:txBody>
          <a:bodyPr>
            <a:normAutofit fontScale="90000"/>
          </a:bodyPr>
          <a:lstStyle/>
          <a:p>
            <a:pPr algn="ctr"/>
            <a:r>
              <a:rPr lang="ru-RU" sz="3375" dirty="0">
                <a:latin typeface="Times New Roman" panose="02020603050405020304" pitchFamily="18" charset="0"/>
                <a:cs typeface="Times New Roman" panose="02020603050405020304" pitchFamily="18" charset="0"/>
              </a:rPr>
              <a:t/>
            </a:r>
            <a:br>
              <a:rPr lang="ru-RU" sz="3375" dirty="0">
                <a:latin typeface="Times New Roman" panose="02020603050405020304" pitchFamily="18" charset="0"/>
                <a:cs typeface="Times New Roman" panose="02020603050405020304" pitchFamily="18" charset="0"/>
              </a:rPr>
            </a:br>
            <a:r>
              <a:rPr lang="ru-RU" sz="3375" dirty="0">
                <a:latin typeface="Times New Roman" panose="02020603050405020304" pitchFamily="18" charset="0"/>
                <a:cs typeface="Times New Roman" panose="02020603050405020304" pitchFamily="18" charset="0"/>
              </a:rPr>
              <a:t>В 2019 г. по городскому округу «город Якутск» охвачено летним отдыхом, оздоровлением, занятостью, массовыми мероприятиями 23964 несовершеннолетних:</a:t>
            </a:r>
            <a:br>
              <a:rPr lang="ru-RU" sz="3375"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78372" y="1611862"/>
            <a:ext cx="11351173" cy="5719103"/>
          </a:xfrm>
        </p:spPr>
        <p:txBody>
          <a:bodyPr>
            <a:noAutofit/>
          </a:bodyPr>
          <a:lstStyle/>
          <a:p>
            <a:pPr marL="482203" indent="-482203" algn="just">
              <a:buFont typeface="+mj-lt"/>
              <a:buAutoNum type="arabicPeriod"/>
            </a:pPr>
            <a:r>
              <a:rPr lang="ru-RU" dirty="0">
                <a:solidFill>
                  <a:schemeClr val="tx1"/>
                </a:solidFill>
                <a:latin typeface="Times New Roman" panose="02020603050405020304" pitchFamily="18" charset="0"/>
                <a:cs typeface="Times New Roman" panose="02020603050405020304" pitchFamily="18" charset="0"/>
              </a:rPr>
              <a:t>В 70 оздоровительных лагерях дневного пребывания (муниципальные образовательные учреждения, учреждения дополнительного образования, детские юношеские спортивные школы, детские школы искусств) охват составил - 6295 детей (АППГ – 46 ОЛДП, охват 4793 детей);</a:t>
            </a:r>
          </a:p>
          <a:p>
            <a:pPr marL="482203" indent="-482203" algn="just">
              <a:buFont typeface="+mj-lt"/>
              <a:buAutoNum type="arabicPeriod"/>
            </a:pPr>
            <a:r>
              <a:rPr lang="ru-RU" dirty="0">
                <a:solidFill>
                  <a:schemeClr val="tx1"/>
                </a:solidFill>
                <a:latin typeface="Times New Roman" panose="02020603050405020304" pitchFamily="18" charset="0"/>
                <a:cs typeface="Times New Roman" panose="02020603050405020304" pitchFamily="18" charset="0"/>
              </a:rPr>
              <a:t>В 5 детских загородных стационарных лагерей (Каландаришвили, Бинго, Радуга, Родничок, Спутник) и летних дачах охват составил - 2438 детей (АППГ – 1869 детей); </a:t>
            </a:r>
          </a:p>
          <a:p>
            <a:pPr marL="482203" indent="-482203" algn="just">
              <a:buFont typeface="+mj-lt"/>
              <a:buAutoNum type="arabicPeriod"/>
            </a:pPr>
            <a:r>
              <a:rPr lang="ru-RU" dirty="0">
                <a:solidFill>
                  <a:schemeClr val="tx1"/>
                </a:solidFill>
                <a:latin typeface="Times New Roman" panose="02020603050405020304" pitchFamily="18" charset="0"/>
                <a:cs typeface="Times New Roman" panose="02020603050405020304" pitchFamily="18" charset="0"/>
              </a:rPr>
              <a:t>В 6 шестидневных туристических походах охват составил - 370 детей (АППГ – 322 ребенка); </a:t>
            </a:r>
          </a:p>
          <a:p>
            <a:pPr marL="482203" indent="-482203" algn="just">
              <a:buFont typeface="+mj-lt"/>
              <a:buAutoNum type="arabicPeriod"/>
            </a:pPr>
            <a:r>
              <a:rPr lang="ru-RU" dirty="0">
                <a:solidFill>
                  <a:schemeClr val="tx1"/>
                </a:solidFill>
                <a:latin typeface="Times New Roman" panose="02020603050405020304" pitchFamily="18" charset="0"/>
                <a:cs typeface="Times New Roman" panose="02020603050405020304" pitchFamily="18" charset="0"/>
              </a:rPr>
              <a:t>В 2 лагерях труда и отдыха охват составил - 210 детей (АППГ – 0, ЛТО открыли с 2018 г.); </a:t>
            </a:r>
          </a:p>
          <a:p>
            <a:pPr marL="482203" indent="-482203" algn="just">
              <a:buFont typeface="+mj-lt"/>
              <a:buAutoNum type="arabicPeriod"/>
            </a:pPr>
            <a:r>
              <a:rPr lang="ru-RU" dirty="0">
                <a:solidFill>
                  <a:schemeClr val="tx1"/>
                </a:solidFill>
                <a:latin typeface="Times New Roman" panose="02020603050405020304" pitchFamily="18" charset="0"/>
                <a:cs typeface="Times New Roman" panose="02020603050405020304" pitchFamily="18" charset="0"/>
              </a:rPr>
              <a:t>Социальными программами и проектами Детского (подросткового) центра для неорганизованных детей по месту жительства охват составил – 13051 (АППГ-10583) детей. </a:t>
            </a:r>
          </a:p>
          <a:p>
            <a:pPr marL="482203" indent="-482203" algn="just">
              <a:buFont typeface="+mj-lt"/>
              <a:buAutoNum type="arabicPeriod"/>
            </a:pPr>
            <a:r>
              <a:rPr lang="ru-RU" dirty="0">
                <a:solidFill>
                  <a:schemeClr val="tx1"/>
                </a:solidFill>
                <a:latin typeface="Times New Roman" panose="02020603050405020304" pitchFamily="18" charset="0"/>
                <a:cs typeface="Times New Roman" panose="02020603050405020304" pitchFamily="18" charset="0"/>
              </a:rPr>
              <a:t>Программами и проектами Дворца детского творчества охват составил -  1600 детей.</a:t>
            </a: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46403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74" y="911623"/>
            <a:ext cx="10953750" cy="1325563"/>
          </a:xfrm>
        </p:spPr>
        <p:txBody>
          <a:bodyPr>
            <a:normAutofit fontScale="90000"/>
          </a:bodyPr>
          <a:lstStyle/>
          <a:p>
            <a:pPr lvl="0" algn="ctr"/>
            <a:r>
              <a:rPr lang="ru-RU" altLang="ru-RU" b="1" i="1" dirty="0" smtClean="0">
                <a:latin typeface="Times New Roman" panose="02020603050405020304" pitchFamily="18" charset="0"/>
                <a:ea typeface="Calibri" panose="020F0502020204030204" pitchFamily="34" charset="0"/>
                <a:cs typeface="Times New Roman" panose="02020603050405020304" pitchFamily="18" charset="0"/>
              </a:rPr>
              <a:t>Ежегодно увеличивается Охват </a:t>
            </a:r>
            <a:r>
              <a:rPr lang="ru-RU" altLang="ru-RU" b="1" i="1" dirty="0">
                <a:latin typeface="Times New Roman" panose="02020603050405020304" pitchFamily="18" charset="0"/>
                <a:ea typeface="Calibri" panose="020F0502020204030204" pitchFamily="34" charset="0"/>
                <a:cs typeface="Times New Roman" panose="02020603050405020304" pitchFamily="18" charset="0"/>
              </a:rPr>
              <a:t>организованным летним отдыхом, оздоровлением и занятостью </a:t>
            </a:r>
            <a:r>
              <a:rPr lang="ru-RU" altLang="ru-RU" b="1" i="1" dirty="0" smtClean="0">
                <a:latin typeface="Times New Roman" panose="02020603050405020304" pitchFamily="18" charset="0"/>
                <a:ea typeface="Calibri" panose="020F0502020204030204" pitchFamily="34" charset="0"/>
                <a:cs typeface="Times New Roman" panose="02020603050405020304" pitchFamily="18" charset="0"/>
              </a:rPr>
              <a:t>обучающихся, состоящих на учете </a:t>
            </a:r>
            <a:r>
              <a:rPr lang="ru-RU" altLang="ru-RU" sz="4500" b="1" dirty="0">
                <a:latin typeface="Times New Roman" panose="02020603050405020304" pitchFamily="18" charset="0"/>
                <a:cs typeface="Times New Roman" panose="02020603050405020304" pitchFamily="18" charset="0"/>
              </a:rPr>
              <a:t/>
            </a:r>
            <a:br>
              <a:rPr lang="ru-RU" altLang="ru-RU" sz="4500" b="1" dirty="0">
                <a:latin typeface="Times New Roman" panose="02020603050405020304" pitchFamily="18" charset="0"/>
                <a:cs typeface="Times New Roman" panose="02020603050405020304" pitchFamily="18" charset="0"/>
              </a:rPr>
            </a:br>
            <a:endParaRPr lang="ru-RU" b="1"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720926552"/>
              </p:ext>
            </p:extLst>
          </p:nvPr>
        </p:nvGraphicFramePr>
        <p:xfrm>
          <a:off x="1724024" y="2528887"/>
          <a:ext cx="8934450" cy="3443287"/>
        </p:xfrm>
        <a:graphic>
          <a:graphicData uri="http://schemas.openxmlformats.org/drawingml/2006/table">
            <a:tbl>
              <a:tblPr firstRow="1" firstCol="1" bandRow="1">
                <a:tableStyleId>{5940675A-B579-460E-94D1-54222C63F5DA}</a:tableStyleId>
              </a:tblPr>
              <a:tblGrid>
                <a:gridCol w="2978150">
                  <a:extLst>
                    <a:ext uri="{9D8B030D-6E8A-4147-A177-3AD203B41FA5}">
                      <a16:colId xmlns:a16="http://schemas.microsoft.com/office/drawing/2014/main" val="471535502"/>
                    </a:ext>
                  </a:extLst>
                </a:gridCol>
                <a:gridCol w="2978150">
                  <a:extLst>
                    <a:ext uri="{9D8B030D-6E8A-4147-A177-3AD203B41FA5}">
                      <a16:colId xmlns:a16="http://schemas.microsoft.com/office/drawing/2014/main" val="1510818403"/>
                    </a:ext>
                  </a:extLst>
                </a:gridCol>
                <a:gridCol w="2978150">
                  <a:extLst>
                    <a:ext uri="{9D8B030D-6E8A-4147-A177-3AD203B41FA5}">
                      <a16:colId xmlns:a16="http://schemas.microsoft.com/office/drawing/2014/main" val="20000"/>
                    </a:ext>
                  </a:extLst>
                </a:gridCol>
              </a:tblGrid>
              <a:tr h="1664513">
                <a:tc>
                  <a:txBody>
                    <a:bodyPr/>
                    <a:lstStyle/>
                    <a:p>
                      <a:pPr algn="ctr">
                        <a:spcAft>
                          <a:spcPts val="0"/>
                        </a:spcAft>
                      </a:pPr>
                      <a:r>
                        <a:rPr lang="ru-RU" sz="2800" b="1" dirty="0" smtClean="0">
                          <a:effectLst/>
                          <a:latin typeface="Times New Roman" panose="02020603050405020304" pitchFamily="18" charset="0"/>
                          <a:ea typeface="Calibri" panose="020F0502020204030204" pitchFamily="34" charset="0"/>
                          <a:cs typeface="Times New Roman" panose="02020603050405020304" pitchFamily="18" charset="0"/>
                        </a:rPr>
                        <a:t>2017г.</a:t>
                      </a:r>
                      <a:endParaRPr lang="ru-RU" sz="2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tc>
                  <a:txBody>
                    <a:bodyPr/>
                    <a:lstStyle/>
                    <a:p>
                      <a:pPr algn="ctr">
                        <a:spcAft>
                          <a:spcPts val="0"/>
                        </a:spcAft>
                      </a:pPr>
                      <a:r>
                        <a:rPr lang="ru-RU" sz="2800" b="1" dirty="0" smtClean="0">
                          <a:effectLst/>
                          <a:latin typeface="Times New Roman" panose="02020603050405020304" pitchFamily="18" charset="0"/>
                          <a:ea typeface="Calibri" panose="020F0502020204030204" pitchFamily="34" charset="0"/>
                          <a:cs typeface="Times New Roman" panose="02020603050405020304" pitchFamily="18" charset="0"/>
                        </a:rPr>
                        <a:t>2018г.</a:t>
                      </a:r>
                      <a:endParaRPr lang="ru-RU" sz="2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tc>
                  <a:txBody>
                    <a:bodyPr/>
                    <a:lstStyle/>
                    <a:p>
                      <a:pPr algn="ctr">
                        <a:spcAft>
                          <a:spcPts val="0"/>
                        </a:spcAft>
                      </a:pPr>
                      <a:r>
                        <a:rPr lang="ru-RU" sz="2800" b="1" dirty="0" smtClean="0">
                          <a:effectLst/>
                          <a:latin typeface="Times New Roman" panose="02020603050405020304" pitchFamily="18" charset="0"/>
                          <a:ea typeface="Calibri" panose="020F0502020204030204" pitchFamily="34" charset="0"/>
                          <a:cs typeface="Times New Roman" panose="02020603050405020304" pitchFamily="18" charset="0"/>
                        </a:rPr>
                        <a:t>2019</a:t>
                      </a:r>
                      <a:r>
                        <a:rPr lang="ru-RU" sz="28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г.</a:t>
                      </a:r>
                      <a:endParaRPr lang="ru-RU" sz="2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extLst>
                  <a:ext uri="{0D108BD9-81ED-4DB2-BD59-A6C34878D82A}">
                    <a16:rowId xmlns:a16="http://schemas.microsoft.com/office/drawing/2014/main" val="10000"/>
                  </a:ext>
                </a:extLst>
              </a:tr>
              <a:tr h="1778774">
                <a:tc>
                  <a:txBody>
                    <a:bodyPr/>
                    <a:lstStyle/>
                    <a:p>
                      <a:pPr algn="ctr">
                        <a:spcAft>
                          <a:spcPts val="0"/>
                        </a:spcAft>
                      </a:pP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163 (66%)</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tc>
                  <a:txBody>
                    <a:bodyPr/>
                    <a:lstStyle/>
                    <a:p>
                      <a:pPr algn="ctr">
                        <a:spcAft>
                          <a:spcPts val="0"/>
                        </a:spcAft>
                      </a:pP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171</a:t>
                      </a:r>
                      <a:r>
                        <a:rPr lang="ru-RU" sz="2800" baseline="0" dirty="0" smtClean="0">
                          <a:effectLst/>
                          <a:latin typeface="Times New Roman" panose="02020603050405020304" pitchFamily="18" charset="0"/>
                          <a:ea typeface="Calibri" panose="020F0502020204030204" pitchFamily="34" charset="0"/>
                          <a:cs typeface="Times New Roman" panose="02020603050405020304" pitchFamily="18" charset="0"/>
                        </a:rPr>
                        <a:t> (73%)</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tc>
                  <a:txBody>
                    <a:bodyPr/>
                    <a:lstStyle/>
                    <a:p>
                      <a:pPr algn="ctr">
                        <a:spcAft>
                          <a:spcPts val="0"/>
                        </a:spcAft>
                      </a:pP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213 (76%)</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294" marR="64294"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839509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6250" y="392906"/>
            <a:ext cx="11258550" cy="1101330"/>
          </a:xfrm>
        </p:spPr>
        <p:txBody>
          <a:bodyPr>
            <a:normAutofit fontScale="90000"/>
          </a:bodyPr>
          <a:lstStyle/>
          <a:p>
            <a:pPr indent="69950" algn="ctr" defTabSz="857250" eaLnBrk="0" fontAlgn="base" hangingPunct="0">
              <a:spcAft>
                <a:spcPct val="0"/>
              </a:spcAft>
            </a:pPr>
            <a:r>
              <a:rPr lang="ru-RU" altLang="ru-RU" sz="2906" b="1" i="1" dirty="0">
                <a:latin typeface="Times New Roman" panose="02020603050405020304" pitchFamily="18" charset="0"/>
                <a:ea typeface="Calibri" panose="020F0502020204030204" pitchFamily="34" charset="0"/>
                <a:cs typeface="Times New Roman" panose="02020603050405020304" pitchFamily="18" charset="0"/>
              </a:rPr>
              <a:t/>
            </a:r>
            <a:br>
              <a:rPr lang="ru-RU" altLang="ru-RU" sz="2906" b="1" i="1" dirty="0">
                <a:latin typeface="Times New Roman" panose="02020603050405020304" pitchFamily="18" charset="0"/>
                <a:ea typeface="Calibri" panose="020F0502020204030204" pitchFamily="34" charset="0"/>
                <a:cs typeface="Times New Roman" panose="02020603050405020304" pitchFamily="18" charset="0"/>
              </a:rPr>
            </a:br>
            <a:r>
              <a:rPr lang="ru-RU" altLang="ru-RU" sz="2906" b="1" i="1" dirty="0">
                <a:latin typeface="Times New Roman" panose="02020603050405020304" pitchFamily="18" charset="0"/>
                <a:ea typeface="Calibri" panose="020F0502020204030204" pitchFamily="34" charset="0"/>
                <a:cs typeface="Times New Roman" panose="02020603050405020304" pitchFamily="18" charset="0"/>
              </a:rPr>
              <a:t>Динамика охвата детей организованным отдыхом </a:t>
            </a:r>
            <a:r>
              <a:rPr lang="ru-RU" altLang="ru-RU" sz="2906" b="1" dirty="0">
                <a:latin typeface="Times New Roman" panose="02020603050405020304" pitchFamily="18" charset="0"/>
                <a:cs typeface="Times New Roman" panose="02020603050405020304" pitchFamily="18" charset="0"/>
              </a:rPr>
              <a:t/>
            </a:r>
            <a:br>
              <a:rPr lang="ru-RU" altLang="ru-RU" sz="2906" b="1" dirty="0">
                <a:latin typeface="Times New Roman" panose="02020603050405020304" pitchFamily="18" charset="0"/>
                <a:cs typeface="Times New Roman" panose="02020603050405020304" pitchFamily="18" charset="0"/>
              </a:rPr>
            </a:br>
            <a:r>
              <a:rPr lang="ru-RU" altLang="ru-RU" sz="2906" b="1" i="1" dirty="0">
                <a:latin typeface="Times New Roman" panose="02020603050405020304" pitchFamily="18" charset="0"/>
                <a:ea typeface="Calibri" panose="020F0502020204030204" pitchFamily="34" charset="0"/>
                <a:cs typeface="Times New Roman" panose="02020603050405020304" pitchFamily="18" charset="0"/>
              </a:rPr>
              <a:t>и оздоровлением в летнее время </a:t>
            </a:r>
            <a:r>
              <a:rPr lang="ru-RU" altLang="ru-RU" sz="2906" b="1" dirty="0">
                <a:latin typeface="Times New Roman" panose="02020603050405020304" pitchFamily="18" charset="0"/>
                <a:cs typeface="Times New Roman" panose="02020603050405020304" pitchFamily="18" charset="0"/>
              </a:rPr>
              <a:t/>
            </a:r>
            <a:br>
              <a:rPr lang="ru-RU" altLang="ru-RU" sz="2906" b="1" dirty="0">
                <a:latin typeface="Times New Roman" panose="02020603050405020304" pitchFamily="18" charset="0"/>
                <a:cs typeface="Times New Roman" panose="02020603050405020304" pitchFamily="18" charset="0"/>
              </a:rPr>
            </a:br>
            <a:r>
              <a:rPr lang="ru-RU" altLang="ru-RU" sz="2906" b="1" i="1" dirty="0">
                <a:latin typeface="Times New Roman" panose="02020603050405020304" pitchFamily="18" charset="0"/>
                <a:ea typeface="Calibri" panose="020F0502020204030204" pitchFamily="34" charset="0"/>
                <a:cs typeface="Times New Roman" panose="02020603050405020304" pitchFamily="18" charset="0"/>
              </a:rPr>
              <a:t>(за счет республиканской субсидии и  финансирования из местного бюджета)  </a:t>
            </a:r>
            <a:r>
              <a:rPr lang="ru-RU" altLang="ru-RU" sz="4125" b="1" dirty="0">
                <a:latin typeface="Times New Roman" panose="02020603050405020304" pitchFamily="18" charset="0"/>
                <a:cs typeface="Times New Roman" panose="02020603050405020304" pitchFamily="18" charset="0"/>
              </a:rPr>
              <a:t/>
            </a:r>
            <a:br>
              <a:rPr lang="ru-RU" altLang="ru-RU" sz="4125" b="1" dirty="0">
                <a:latin typeface="Times New Roman" panose="02020603050405020304" pitchFamily="18" charset="0"/>
                <a:cs typeface="Times New Roman" panose="02020603050405020304" pitchFamily="18" charset="0"/>
              </a:rPr>
            </a:br>
            <a:endParaRPr lang="ru-RU" b="1"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117284382"/>
              </p:ext>
            </p:extLst>
          </p:nvPr>
        </p:nvGraphicFramePr>
        <p:xfrm>
          <a:off x="95250" y="1690691"/>
          <a:ext cx="11639549" cy="4970860"/>
        </p:xfrm>
        <a:graphic>
          <a:graphicData uri="http://schemas.openxmlformats.org/drawingml/2006/table">
            <a:tbl>
              <a:tblPr firstRow="1" firstCol="1" bandRow="1">
                <a:tableStyleId>{5940675A-B579-460E-94D1-54222C63F5DA}</a:tableStyleId>
              </a:tblPr>
              <a:tblGrid>
                <a:gridCol w="495300">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gridCol w="1543050">
                  <a:extLst>
                    <a:ext uri="{9D8B030D-6E8A-4147-A177-3AD203B41FA5}">
                      <a16:colId xmlns:a16="http://schemas.microsoft.com/office/drawing/2014/main" val="20002"/>
                    </a:ext>
                  </a:extLst>
                </a:gridCol>
                <a:gridCol w="1591776">
                  <a:extLst>
                    <a:ext uri="{9D8B030D-6E8A-4147-A177-3AD203B41FA5}">
                      <a16:colId xmlns:a16="http://schemas.microsoft.com/office/drawing/2014/main" val="20003"/>
                    </a:ext>
                  </a:extLst>
                </a:gridCol>
                <a:gridCol w="1456223">
                  <a:extLst>
                    <a:ext uri="{9D8B030D-6E8A-4147-A177-3AD203B41FA5}">
                      <a16:colId xmlns:a16="http://schemas.microsoft.com/office/drawing/2014/main" val="20004"/>
                    </a:ext>
                  </a:extLst>
                </a:gridCol>
              </a:tblGrid>
              <a:tr h="280493">
                <a:tc>
                  <a:txBody>
                    <a:bodyPr/>
                    <a:lstStyle/>
                    <a:p>
                      <a:pPr>
                        <a:lnSpc>
                          <a:spcPct val="107000"/>
                        </a:lnSpc>
                      </a:pPr>
                      <a:endParaRPr lang="ru-RU" sz="1500" dirty="0">
                        <a:effectLst/>
                        <a:latin typeface="Times New Roman" panose="02020603050405020304" pitchFamily="18" charset="0"/>
                        <a:cs typeface="Times New Roman" panose="02020603050405020304" pitchFamily="18" charset="0"/>
                      </a:endParaRPr>
                    </a:p>
                  </a:txBody>
                  <a:tcPr marL="64294" marR="64294" marT="0" marB="0" anchor="ctr"/>
                </a:tc>
                <a:tc>
                  <a:txBody>
                    <a:bodyPr/>
                    <a:lstStyle/>
                    <a:p>
                      <a:pPr>
                        <a:lnSpc>
                          <a:spcPct val="107000"/>
                        </a:lnSpc>
                      </a:pPr>
                      <a:endParaRPr lang="ru-RU" sz="1500" dirty="0">
                        <a:effectLst/>
                        <a:latin typeface="Times New Roman" panose="02020603050405020304" pitchFamily="18" charset="0"/>
                        <a:cs typeface="Times New Roman" panose="02020603050405020304" pitchFamily="18" charset="0"/>
                      </a:endParaRPr>
                    </a:p>
                  </a:txBody>
                  <a:tcPr marL="64294" marR="64294" marT="0" marB="0" anchor="ctr"/>
                </a:tc>
                <a:tc>
                  <a:txBody>
                    <a:bodyPr/>
                    <a:lstStyle/>
                    <a:p>
                      <a:pPr algn="ctr">
                        <a:lnSpc>
                          <a:spcPct val="107000"/>
                        </a:lnSpc>
                        <a:spcAft>
                          <a:spcPts val="0"/>
                        </a:spcAft>
                      </a:pPr>
                      <a:r>
                        <a:rPr lang="ru-RU" sz="1700" b="1" i="1" dirty="0">
                          <a:solidFill>
                            <a:schemeClr val="tx1"/>
                          </a:solidFill>
                          <a:effectLst/>
                          <a:latin typeface="Times New Roman" panose="02020603050405020304" pitchFamily="18" charset="0"/>
                          <a:cs typeface="Times New Roman" panose="02020603050405020304" pitchFamily="18" charset="0"/>
                        </a:rPr>
                        <a:t>2017</a:t>
                      </a:r>
                      <a:endParaRPr lang="ru-RU" sz="1500" b="1" i="1" dirty="0">
                        <a:solidFill>
                          <a:schemeClr val="tx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ru-RU" sz="1700" b="1" i="1" dirty="0">
                          <a:solidFill>
                            <a:schemeClr val="tx1"/>
                          </a:solidFill>
                          <a:effectLst/>
                          <a:latin typeface="Times New Roman" panose="02020603050405020304" pitchFamily="18" charset="0"/>
                          <a:cs typeface="Times New Roman" panose="02020603050405020304" pitchFamily="18" charset="0"/>
                        </a:rPr>
                        <a:t>2018</a:t>
                      </a:r>
                      <a:endParaRPr lang="ru-RU" sz="1500" b="1" i="1" dirty="0">
                        <a:solidFill>
                          <a:schemeClr val="tx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ru-RU" sz="1700" b="1" i="1" dirty="0">
                          <a:solidFill>
                            <a:schemeClr val="tx1"/>
                          </a:solidFill>
                          <a:effectLst/>
                          <a:latin typeface="Times New Roman" panose="02020603050405020304" pitchFamily="18" charset="0"/>
                          <a:cs typeface="Times New Roman" panose="02020603050405020304" pitchFamily="18" charset="0"/>
                        </a:rPr>
                        <a:t>2019</a:t>
                      </a:r>
                      <a:endParaRPr lang="ru-RU" sz="1500" b="1" i="1" dirty="0">
                        <a:solidFill>
                          <a:schemeClr val="tx1"/>
                        </a:solidFill>
                        <a:effectLst/>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0000"/>
                  </a:ext>
                </a:extLst>
              </a:tr>
              <a:tr h="560988">
                <a:tc>
                  <a:txBody>
                    <a:bodyPr/>
                    <a:lstStyle/>
                    <a:p>
                      <a:pPr indent="74930"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1</a:t>
                      </a:r>
                    </a:p>
                  </a:txBody>
                  <a:tcPr marL="64294" marR="64294" marT="0" marB="0" anchor="ctr"/>
                </a:tc>
                <a:tc>
                  <a:txBody>
                    <a:bodyPr/>
                    <a:lstStyle/>
                    <a:p>
                      <a:pPr algn="just">
                        <a:lnSpc>
                          <a:spcPct val="107000"/>
                        </a:lnSpc>
                        <a:spcAft>
                          <a:spcPts val="0"/>
                        </a:spcAft>
                      </a:pPr>
                      <a:r>
                        <a:rPr lang="ru-RU" sz="1700" dirty="0">
                          <a:effectLst/>
                          <a:latin typeface="Times New Roman" panose="02020603050405020304" pitchFamily="18" charset="0"/>
                          <a:cs typeface="Times New Roman" panose="02020603050405020304" pitchFamily="18" charset="0"/>
                        </a:rPr>
                        <a:t>Численность обучающихся (с 1 по 11 класс)</a:t>
                      </a:r>
                      <a:endParaRPr lang="ru-RU" sz="1500" dirty="0">
                        <a:effectLst/>
                        <a:latin typeface="Times New Roman" panose="02020603050405020304" pitchFamily="18" charset="0"/>
                        <a:cs typeface="Times New Roman" panose="02020603050405020304" pitchFamily="18" charset="0"/>
                      </a:endParaRPr>
                    </a:p>
                  </a:txBody>
                  <a:tcPr marL="64294" marR="64294" marT="0" marB="0" anchor="ctr"/>
                </a:tc>
                <a:tc>
                  <a:txBody>
                    <a:bodyPr/>
                    <a:lstStyle/>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40346</a:t>
                      </a:r>
                      <a:endParaRPr lang="ru-RU" sz="1500" dirty="0">
                        <a:solidFill>
                          <a:schemeClr val="tx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ru-RU" sz="1700">
                          <a:solidFill>
                            <a:schemeClr val="tx1"/>
                          </a:solidFill>
                          <a:effectLst/>
                          <a:latin typeface="Times New Roman" panose="02020603050405020304" pitchFamily="18" charset="0"/>
                          <a:cs typeface="Times New Roman" panose="02020603050405020304" pitchFamily="18" charset="0"/>
                        </a:rPr>
                        <a:t>42287</a:t>
                      </a:r>
                      <a:endParaRPr lang="ru-RU" sz="1500">
                        <a:solidFill>
                          <a:schemeClr val="tx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ru-RU" sz="1700">
                          <a:solidFill>
                            <a:schemeClr val="tx1"/>
                          </a:solidFill>
                          <a:effectLst/>
                          <a:latin typeface="Times New Roman" panose="02020603050405020304" pitchFamily="18" charset="0"/>
                          <a:cs typeface="Times New Roman" panose="02020603050405020304" pitchFamily="18" charset="0"/>
                        </a:rPr>
                        <a:t>48000</a:t>
                      </a:r>
                      <a:endParaRPr lang="ru-RU" sz="1500">
                        <a:solidFill>
                          <a:schemeClr val="tx1"/>
                        </a:solidFill>
                        <a:effectLst/>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560988">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2</a:t>
                      </a:r>
                    </a:p>
                  </a:txBody>
                  <a:tcPr marL="64294" marR="64294" marT="0" marB="0" anchor="ctr"/>
                </a:tc>
                <a:tc>
                  <a:txBody>
                    <a:bodyPr/>
                    <a:lstStyle/>
                    <a:p>
                      <a:pPr algn="just">
                        <a:lnSpc>
                          <a:spcPct val="107000"/>
                        </a:lnSpc>
                        <a:spcAft>
                          <a:spcPts val="0"/>
                        </a:spcAft>
                      </a:pPr>
                      <a:r>
                        <a:rPr lang="ru-RU" sz="1700" dirty="0">
                          <a:effectLst/>
                          <a:latin typeface="Times New Roman" panose="02020603050405020304" pitchFamily="18" charset="0"/>
                          <a:cs typeface="Times New Roman" panose="02020603050405020304" pitchFamily="18" charset="0"/>
                        </a:rPr>
                        <a:t>Численность оздоровленных детей, в  </a:t>
                      </a:r>
                      <a:r>
                        <a:rPr lang="ru-RU" sz="1700" dirty="0" err="1">
                          <a:effectLst/>
                          <a:latin typeface="Times New Roman" panose="02020603050405020304" pitchFamily="18" charset="0"/>
                          <a:cs typeface="Times New Roman" panose="02020603050405020304" pitchFamily="18" charset="0"/>
                        </a:rPr>
                        <a:t>т.ч</a:t>
                      </a:r>
                      <a:r>
                        <a:rPr lang="ru-RU" sz="1700" dirty="0">
                          <a:effectLst/>
                          <a:latin typeface="Times New Roman" panose="02020603050405020304" pitchFamily="18" charset="0"/>
                          <a:cs typeface="Times New Roman" panose="02020603050405020304" pitchFamily="18" charset="0"/>
                        </a:rPr>
                        <a:t>.:</a:t>
                      </a:r>
                      <a:endParaRPr lang="ru-RU" sz="1500" dirty="0">
                        <a:effectLst/>
                        <a:latin typeface="Times New Roman" panose="02020603050405020304" pitchFamily="18" charset="0"/>
                        <a:cs typeface="Times New Roman" panose="02020603050405020304" pitchFamily="18" charset="0"/>
                      </a:endParaRPr>
                    </a:p>
                  </a:txBody>
                  <a:tcPr marL="64294" marR="64294" marT="0" marB="0" anchor="ctr"/>
                </a:tc>
                <a:tc>
                  <a:txBody>
                    <a:bodyPr/>
                    <a:lstStyle/>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8561</a:t>
                      </a:r>
                      <a:endParaRPr lang="ru-RU" sz="1500" dirty="0">
                        <a:solidFill>
                          <a:schemeClr val="tx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8942</a:t>
                      </a:r>
                      <a:endParaRPr lang="ru-RU" sz="1500" dirty="0">
                        <a:solidFill>
                          <a:schemeClr val="tx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ru-RU" sz="1700">
                          <a:solidFill>
                            <a:schemeClr val="tx1"/>
                          </a:solidFill>
                          <a:effectLst/>
                          <a:latin typeface="Times New Roman" panose="02020603050405020304" pitchFamily="18" charset="0"/>
                          <a:cs typeface="Times New Roman" panose="02020603050405020304" pitchFamily="18" charset="0"/>
                        </a:rPr>
                        <a:t>9313</a:t>
                      </a:r>
                      <a:endParaRPr lang="ru-RU" sz="1500">
                        <a:solidFill>
                          <a:schemeClr val="tx1"/>
                        </a:solidFill>
                        <a:effectLst/>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560988">
                <a:tc>
                  <a:txBody>
                    <a:bodyPr/>
                    <a:lstStyle/>
                    <a:p>
                      <a:pPr algn="ctr">
                        <a:lnSpc>
                          <a:spcPct val="107000"/>
                        </a:lnSpc>
                      </a:pPr>
                      <a:r>
                        <a:rPr lang="ru-RU" sz="1500" dirty="0">
                          <a:effectLst/>
                          <a:latin typeface="Times New Roman" panose="02020603050405020304" pitchFamily="18" charset="0"/>
                          <a:cs typeface="Times New Roman" panose="02020603050405020304" pitchFamily="18" charset="0"/>
                        </a:rPr>
                        <a:t>3</a:t>
                      </a:r>
                    </a:p>
                  </a:txBody>
                  <a:tcPr marL="64294" marR="64294" marT="0" marB="0" anchor="ctr"/>
                </a:tc>
                <a:tc>
                  <a:txBody>
                    <a:bodyPr/>
                    <a:lstStyle/>
                    <a:p>
                      <a:pPr algn="just">
                        <a:lnSpc>
                          <a:spcPct val="107000"/>
                        </a:lnSpc>
                        <a:spcAft>
                          <a:spcPts val="0"/>
                        </a:spcAft>
                      </a:pPr>
                      <a:r>
                        <a:rPr lang="ru-RU" sz="1700" dirty="0">
                          <a:effectLst/>
                          <a:latin typeface="Times New Roman" panose="02020603050405020304" pitchFamily="18" charset="0"/>
                          <a:cs typeface="Times New Roman" panose="02020603050405020304" pitchFamily="18" charset="0"/>
                        </a:rPr>
                        <a:t>детей, находящихся в трудной жизненной ситуации</a:t>
                      </a:r>
                      <a:endParaRPr lang="ru-RU" sz="1500" dirty="0">
                        <a:effectLst/>
                        <a:latin typeface="Times New Roman" panose="02020603050405020304" pitchFamily="18" charset="0"/>
                        <a:cs typeface="Times New Roman" panose="02020603050405020304" pitchFamily="18" charset="0"/>
                      </a:endParaRPr>
                    </a:p>
                  </a:txBody>
                  <a:tcPr marL="64294" marR="64294" marT="0" marB="0" anchor="ctr"/>
                </a:tc>
                <a:tc>
                  <a:txBody>
                    <a:bodyPr/>
                    <a:lstStyle/>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 3900</a:t>
                      </a:r>
                      <a:endParaRPr lang="ru-RU" sz="1500" dirty="0">
                        <a:solidFill>
                          <a:schemeClr val="tx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4068</a:t>
                      </a:r>
                      <a:endParaRPr lang="ru-RU" sz="1500" dirty="0">
                        <a:solidFill>
                          <a:schemeClr val="tx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ru-RU" sz="1700">
                          <a:solidFill>
                            <a:schemeClr val="tx1"/>
                          </a:solidFill>
                          <a:effectLst/>
                          <a:latin typeface="Times New Roman" panose="02020603050405020304" pitchFamily="18" charset="0"/>
                          <a:cs typeface="Times New Roman" panose="02020603050405020304" pitchFamily="18" charset="0"/>
                        </a:rPr>
                        <a:t>3156</a:t>
                      </a:r>
                      <a:endParaRPr lang="ru-RU" sz="1500">
                        <a:solidFill>
                          <a:schemeClr val="tx1"/>
                        </a:solidFill>
                        <a:effectLst/>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560988">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4</a:t>
                      </a:r>
                    </a:p>
                  </a:txBody>
                  <a:tcPr marL="64294" marR="64294" marT="0" marB="0" anchor="ctr"/>
                </a:tc>
                <a:tc>
                  <a:txBody>
                    <a:bodyPr/>
                    <a:lstStyle/>
                    <a:p>
                      <a:pPr algn="just">
                        <a:lnSpc>
                          <a:spcPct val="107000"/>
                        </a:lnSpc>
                        <a:spcAft>
                          <a:spcPts val="0"/>
                        </a:spcAft>
                      </a:pPr>
                      <a:r>
                        <a:rPr lang="ru-RU" sz="1700">
                          <a:effectLst/>
                          <a:latin typeface="Times New Roman" panose="02020603050405020304" pitchFamily="18" charset="0"/>
                          <a:cs typeface="Times New Roman" panose="02020603050405020304" pitchFamily="18" charset="0"/>
                        </a:rPr>
                        <a:t>Количество организаций отдыха и оздоровления детей, всего:</a:t>
                      </a:r>
                      <a:endParaRPr lang="ru-RU" sz="1500">
                        <a:effectLst/>
                        <a:latin typeface="Times New Roman" panose="02020603050405020304" pitchFamily="18" charset="0"/>
                        <a:cs typeface="Times New Roman" panose="02020603050405020304" pitchFamily="18" charset="0"/>
                      </a:endParaRPr>
                    </a:p>
                  </a:txBody>
                  <a:tcPr marL="64294" marR="64294" marT="0" marB="0" anchor="ctr"/>
                </a:tc>
                <a:tc>
                  <a:txBody>
                    <a:bodyPr/>
                    <a:lstStyle/>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 </a:t>
                      </a:r>
                      <a:endParaRPr lang="ru-RU" sz="150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64</a:t>
                      </a:r>
                      <a:endParaRPr lang="ru-RU" sz="1500" dirty="0">
                        <a:solidFill>
                          <a:schemeClr val="tx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 </a:t>
                      </a:r>
                      <a:endParaRPr lang="ru-RU" sz="150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64</a:t>
                      </a:r>
                      <a:endParaRPr lang="ru-RU" sz="1500" dirty="0">
                        <a:solidFill>
                          <a:schemeClr val="tx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 </a:t>
                      </a:r>
                      <a:endParaRPr lang="ru-RU" sz="150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72</a:t>
                      </a:r>
                      <a:endParaRPr lang="ru-RU" sz="1500" dirty="0">
                        <a:solidFill>
                          <a:schemeClr val="tx1"/>
                        </a:solidFill>
                        <a:effectLst/>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r h="560988">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5</a:t>
                      </a:r>
                    </a:p>
                  </a:txBody>
                  <a:tcPr marL="64294" marR="64294" marT="0" marB="0" anchor="ctr"/>
                </a:tc>
                <a:tc>
                  <a:txBody>
                    <a:bodyPr/>
                    <a:lstStyle/>
                    <a:p>
                      <a:pPr algn="just">
                        <a:lnSpc>
                          <a:spcPct val="107000"/>
                        </a:lnSpc>
                        <a:spcAft>
                          <a:spcPts val="0"/>
                        </a:spcAft>
                      </a:pPr>
                      <a:r>
                        <a:rPr lang="ru-RU" sz="1700">
                          <a:effectLst/>
                          <a:latin typeface="Times New Roman" panose="02020603050405020304" pitchFamily="18" charset="0"/>
                          <a:cs typeface="Times New Roman" panose="02020603050405020304" pitchFamily="18" charset="0"/>
                        </a:rPr>
                        <a:t>Доля детей, оздоровленных от общей численности детей (в %)</a:t>
                      </a:r>
                      <a:endParaRPr lang="ru-RU" sz="1500">
                        <a:effectLst/>
                        <a:latin typeface="Times New Roman" panose="02020603050405020304" pitchFamily="18" charset="0"/>
                        <a:cs typeface="Times New Roman" panose="02020603050405020304" pitchFamily="18" charset="0"/>
                      </a:endParaRPr>
                    </a:p>
                  </a:txBody>
                  <a:tcPr marL="64294" marR="64294" marT="0" marB="0" anchor="ctr"/>
                </a:tc>
                <a:tc>
                  <a:txBody>
                    <a:bodyPr/>
                    <a:lstStyle/>
                    <a:p>
                      <a:pPr algn="ctr">
                        <a:lnSpc>
                          <a:spcPct val="107000"/>
                        </a:lnSpc>
                        <a:spcAft>
                          <a:spcPts val="0"/>
                        </a:spcAft>
                      </a:pPr>
                      <a:r>
                        <a:rPr lang="ru-RU" sz="1700">
                          <a:solidFill>
                            <a:schemeClr val="tx1"/>
                          </a:solidFill>
                          <a:effectLst/>
                          <a:latin typeface="Times New Roman" panose="02020603050405020304" pitchFamily="18" charset="0"/>
                          <a:cs typeface="Times New Roman" panose="02020603050405020304" pitchFamily="18" charset="0"/>
                        </a:rPr>
                        <a:t> </a:t>
                      </a:r>
                      <a:endParaRPr lang="ru-RU" sz="150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700">
                          <a:solidFill>
                            <a:schemeClr val="tx1"/>
                          </a:solidFill>
                          <a:effectLst/>
                          <a:latin typeface="Times New Roman" panose="02020603050405020304" pitchFamily="18" charset="0"/>
                          <a:cs typeface="Times New Roman" panose="02020603050405020304" pitchFamily="18" charset="0"/>
                        </a:rPr>
                        <a:t>21,2</a:t>
                      </a:r>
                      <a:endParaRPr lang="ru-RU" sz="1500">
                        <a:solidFill>
                          <a:schemeClr val="tx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 </a:t>
                      </a:r>
                      <a:endParaRPr lang="ru-RU" sz="150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21,2</a:t>
                      </a:r>
                      <a:endParaRPr lang="ru-RU" sz="1500" dirty="0">
                        <a:solidFill>
                          <a:schemeClr val="tx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 </a:t>
                      </a:r>
                      <a:endParaRPr lang="ru-RU" sz="150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19,4</a:t>
                      </a:r>
                      <a:endParaRPr lang="ru-RU" sz="1500" dirty="0">
                        <a:solidFill>
                          <a:schemeClr val="tx1"/>
                        </a:solidFill>
                        <a:effectLst/>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r h="1043947">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6</a:t>
                      </a:r>
                    </a:p>
                  </a:txBody>
                  <a:tcPr marL="64294" marR="64294" marT="0" marB="0" anchor="ctr"/>
                </a:tc>
                <a:tc>
                  <a:txBody>
                    <a:bodyPr/>
                    <a:lstStyle/>
                    <a:p>
                      <a:pPr algn="just">
                        <a:lnSpc>
                          <a:spcPct val="107000"/>
                        </a:lnSpc>
                        <a:spcAft>
                          <a:spcPts val="0"/>
                        </a:spcAft>
                      </a:pPr>
                      <a:r>
                        <a:rPr lang="ru-RU" sz="1700">
                          <a:effectLst/>
                          <a:latin typeface="Times New Roman" panose="02020603050405020304" pitchFamily="18" charset="0"/>
                          <a:cs typeface="Times New Roman" panose="02020603050405020304" pitchFamily="18" charset="0"/>
                        </a:rPr>
                        <a:t>Доля детей, находящихся в трудной жизненной ситуации, охваченных организованным отдыхом и оздоровлением (в %)</a:t>
                      </a:r>
                      <a:endParaRPr lang="ru-RU" sz="1500">
                        <a:effectLst/>
                        <a:latin typeface="Times New Roman" panose="02020603050405020304" pitchFamily="18" charset="0"/>
                        <a:cs typeface="Times New Roman" panose="02020603050405020304" pitchFamily="18" charset="0"/>
                      </a:endParaRPr>
                    </a:p>
                  </a:txBody>
                  <a:tcPr marL="64294" marR="64294" marT="0" marB="0" anchor="ctr"/>
                </a:tc>
                <a:tc>
                  <a:txBody>
                    <a:bodyPr/>
                    <a:lstStyle/>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 </a:t>
                      </a:r>
                      <a:endParaRPr lang="ru-RU" sz="150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 </a:t>
                      </a:r>
                      <a:endParaRPr lang="ru-RU" sz="150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 41,5 %</a:t>
                      </a:r>
                      <a:endParaRPr lang="ru-RU" sz="1500" dirty="0">
                        <a:solidFill>
                          <a:schemeClr val="tx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 </a:t>
                      </a:r>
                      <a:endParaRPr lang="ru-RU" sz="150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 </a:t>
                      </a:r>
                      <a:endParaRPr lang="ru-RU" sz="150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42%</a:t>
                      </a:r>
                      <a:endParaRPr lang="ru-RU" sz="1500" dirty="0">
                        <a:solidFill>
                          <a:schemeClr val="tx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0"/>
                        </a:spcAft>
                      </a:pPr>
                      <a:endParaRPr lang="ru-RU" sz="170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endParaRPr lang="ru-RU" sz="170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34%</a:t>
                      </a:r>
                      <a:endParaRPr lang="ru-RU" sz="1500" dirty="0">
                        <a:solidFill>
                          <a:schemeClr val="tx1"/>
                        </a:solidFill>
                        <a:effectLst/>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0006"/>
                  </a:ext>
                </a:extLst>
              </a:tr>
              <a:tr h="841480">
                <a:tc>
                  <a:txBody>
                    <a:bodyPr/>
                    <a:lstStyle/>
                    <a:p>
                      <a:pPr algn="ctr">
                        <a:lnSpc>
                          <a:spcPct val="107000"/>
                        </a:lnSpc>
                        <a:spcAft>
                          <a:spcPts val="0"/>
                        </a:spcAft>
                      </a:pPr>
                      <a:r>
                        <a:rPr lang="ru-RU" sz="1500" dirty="0">
                          <a:effectLst/>
                          <a:latin typeface="Times New Roman" panose="02020603050405020304" pitchFamily="18" charset="0"/>
                          <a:cs typeface="Times New Roman" panose="02020603050405020304" pitchFamily="18" charset="0"/>
                        </a:rPr>
                        <a:t>7</a:t>
                      </a:r>
                    </a:p>
                  </a:txBody>
                  <a:tcPr marL="64294" marR="64294" marT="0" marB="0" anchor="ctr"/>
                </a:tc>
                <a:tc>
                  <a:txBody>
                    <a:bodyPr/>
                    <a:lstStyle/>
                    <a:p>
                      <a:pPr algn="just">
                        <a:lnSpc>
                          <a:spcPct val="107000"/>
                        </a:lnSpc>
                        <a:spcAft>
                          <a:spcPts val="0"/>
                        </a:spcAft>
                      </a:pPr>
                      <a:r>
                        <a:rPr lang="ru-RU" sz="1700" dirty="0">
                          <a:effectLst/>
                          <a:latin typeface="Times New Roman" panose="02020603050405020304" pitchFamily="18" charset="0"/>
                          <a:cs typeface="Times New Roman" panose="02020603050405020304" pitchFamily="18" charset="0"/>
                        </a:rPr>
                        <a:t>Охват детей организованным отдыхом, оздоровлением и занятостью (в %)</a:t>
                      </a:r>
                      <a:endParaRPr lang="ru-RU" sz="1500" dirty="0">
                        <a:effectLst/>
                        <a:latin typeface="Times New Roman" panose="02020603050405020304" pitchFamily="18" charset="0"/>
                        <a:cs typeface="Times New Roman" panose="02020603050405020304" pitchFamily="18" charset="0"/>
                      </a:endParaRPr>
                    </a:p>
                  </a:txBody>
                  <a:tcPr marL="64294" marR="64294" marT="0" marB="0" anchor="ctr"/>
                </a:tc>
                <a:tc>
                  <a:txBody>
                    <a:bodyPr/>
                    <a:lstStyle/>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 </a:t>
                      </a:r>
                      <a:endParaRPr lang="ru-RU" sz="150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 52,6</a:t>
                      </a:r>
                      <a:endParaRPr lang="ru-RU" sz="1500" dirty="0">
                        <a:solidFill>
                          <a:schemeClr val="tx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Aft>
                          <a:spcPts val="800"/>
                        </a:spcAft>
                      </a:pPr>
                      <a:r>
                        <a:rPr lang="ru-RU" sz="1700" dirty="0">
                          <a:solidFill>
                            <a:schemeClr val="tx1"/>
                          </a:solidFill>
                          <a:effectLst/>
                          <a:latin typeface="Times New Roman" panose="02020603050405020304" pitchFamily="18" charset="0"/>
                          <a:cs typeface="Times New Roman" panose="02020603050405020304" pitchFamily="18" charset="0"/>
                        </a:rPr>
                        <a:t> </a:t>
                      </a:r>
                      <a:endParaRPr lang="ru-RU" sz="150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ru-RU" sz="1700" dirty="0">
                          <a:solidFill>
                            <a:schemeClr val="tx1"/>
                          </a:solidFill>
                          <a:effectLst/>
                          <a:latin typeface="Times New Roman" panose="02020603050405020304" pitchFamily="18" charset="0"/>
                          <a:cs typeface="Times New Roman" panose="02020603050405020304" pitchFamily="18" charset="0"/>
                        </a:rPr>
                        <a:t>56,5</a:t>
                      </a:r>
                      <a:endParaRPr lang="ru-RU" sz="15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 </a:t>
                      </a:r>
                      <a:endParaRPr lang="ru-RU" sz="150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700" dirty="0">
                          <a:solidFill>
                            <a:schemeClr val="tx1"/>
                          </a:solidFill>
                          <a:effectLst/>
                          <a:latin typeface="Times New Roman" panose="02020603050405020304" pitchFamily="18" charset="0"/>
                          <a:cs typeface="Times New Roman" panose="02020603050405020304" pitchFamily="18" charset="0"/>
                        </a:rPr>
                        <a:t> 50</a:t>
                      </a:r>
                      <a:endParaRPr lang="ru-RU" sz="1500" dirty="0">
                        <a:solidFill>
                          <a:schemeClr val="tx1"/>
                        </a:solidFill>
                        <a:effectLst/>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0224605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678656"/>
            <a:ext cx="11658599" cy="1012033"/>
          </a:xfrm>
        </p:spPr>
        <p:txBody>
          <a:bodyPr>
            <a:noAutofit/>
          </a:bodyPr>
          <a:lstStyle/>
          <a:p>
            <a:pPr algn="ctr"/>
            <a:r>
              <a:rPr lang="ru-RU" sz="2400" b="1" dirty="0">
                <a:latin typeface="Times New Roman" panose="02020603050405020304" pitchFamily="18" charset="0"/>
                <a:cs typeface="Times New Roman" panose="02020603050405020304" pitchFamily="18" charset="0"/>
              </a:rPr>
              <a:t>	Подпрограмма «Обеспечение доступности качественного общего образования» основной целью определяет обеспечение качества и доступности дошкольного, общего и дополнительного образования детей.</a:t>
            </a:r>
            <a:br>
              <a:rPr lang="ru-RU" sz="2400" b="1" dirty="0">
                <a:latin typeface="Times New Roman" panose="02020603050405020304" pitchFamily="18" charset="0"/>
                <a:cs typeface="Times New Roman" panose="02020603050405020304" pitchFamily="18" charset="0"/>
              </a:rPr>
            </a:b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112962" y="2419350"/>
            <a:ext cx="8534400" cy="3615267"/>
          </a:xfrm>
        </p:spPr>
        <p:txBody>
          <a:bodyPr>
            <a:noAutofit/>
          </a:bodyPr>
          <a:lstStyle/>
          <a:p>
            <a:pPr marL="0" indent="0">
              <a:buNone/>
            </a:pPr>
            <a:r>
              <a:rPr lang="ru-RU" sz="2400" dirty="0">
                <a:solidFill>
                  <a:schemeClr val="tx1"/>
                </a:solidFill>
                <a:latin typeface="Times New Roman" panose="02020603050405020304" pitchFamily="18" charset="0"/>
                <a:cs typeface="Times New Roman" panose="02020603050405020304" pitchFamily="18" charset="0"/>
              </a:rPr>
              <a:t>Мероприятия (задачи) подпрограммы:</a:t>
            </a:r>
          </a:p>
          <a:p>
            <a:pPr marL="0" indent="0">
              <a:buNone/>
            </a:pPr>
            <a:r>
              <a:rPr lang="ru-RU" sz="2400" dirty="0">
                <a:solidFill>
                  <a:schemeClr val="tx1"/>
                </a:solidFill>
                <a:latin typeface="Times New Roman" panose="02020603050405020304" pitchFamily="18" charset="0"/>
                <a:cs typeface="Times New Roman" panose="02020603050405020304" pitchFamily="18" charset="0"/>
              </a:rPr>
              <a:t>1. Организация предоставления общего образования</a:t>
            </a:r>
          </a:p>
          <a:p>
            <a:pPr marL="0" indent="0">
              <a:buNone/>
            </a:pPr>
            <a:r>
              <a:rPr lang="ru-RU" sz="2400" dirty="0">
                <a:solidFill>
                  <a:schemeClr val="tx1"/>
                </a:solidFill>
                <a:latin typeface="Times New Roman" panose="02020603050405020304" pitchFamily="18" charset="0"/>
                <a:cs typeface="Times New Roman" panose="02020603050405020304" pitchFamily="18" charset="0"/>
              </a:rPr>
              <a:t>2. Организация предоставления дошкольного образования</a:t>
            </a:r>
          </a:p>
          <a:p>
            <a:pPr marL="0" indent="0">
              <a:buNone/>
            </a:pPr>
            <a:r>
              <a:rPr lang="ru-RU" sz="2400" dirty="0">
                <a:solidFill>
                  <a:schemeClr val="tx1"/>
                </a:solidFill>
                <a:latin typeface="Times New Roman" panose="02020603050405020304" pitchFamily="18" charset="0"/>
                <a:cs typeface="Times New Roman" panose="02020603050405020304" pitchFamily="18" charset="0"/>
              </a:rPr>
              <a:t>3. Организация предоставления дополнительного образования</a:t>
            </a:r>
          </a:p>
          <a:p>
            <a:pPr marL="0" indent="0">
              <a:buNone/>
            </a:pPr>
            <a:r>
              <a:rPr lang="ru-RU" sz="2400" dirty="0">
                <a:solidFill>
                  <a:schemeClr val="tx1"/>
                </a:solidFill>
                <a:latin typeface="Times New Roman" panose="02020603050405020304" pitchFamily="18" charset="0"/>
                <a:cs typeface="Times New Roman" panose="02020603050405020304" pitchFamily="18" charset="0"/>
              </a:rPr>
              <a:t>4. Осуществление переданных полномочий.</a:t>
            </a:r>
          </a:p>
          <a:p>
            <a:pPr marL="0" indent="0">
              <a:buNone/>
            </a:pPr>
            <a:r>
              <a:rPr lang="ru-RU" sz="2400" dirty="0">
                <a:solidFill>
                  <a:schemeClr val="tx1"/>
                </a:solidFill>
                <a:latin typeface="Times New Roman" panose="02020603050405020304" pitchFamily="18" charset="0"/>
                <a:cs typeface="Times New Roman" panose="02020603050405020304" pitchFamily="18" charset="0"/>
              </a:rPr>
              <a:t>5. Повышение профессиональной компетентности педагогов и стимулирование результатов труда </a:t>
            </a:r>
          </a:p>
          <a:p>
            <a:pPr marL="0" indent="0">
              <a:buNone/>
            </a:pPr>
            <a:r>
              <a:rPr lang="ru-RU" sz="2400" dirty="0">
                <a:solidFill>
                  <a:schemeClr val="tx1"/>
                </a:solidFill>
                <a:latin typeface="Times New Roman" panose="02020603050405020304" pitchFamily="18" charset="0"/>
                <a:cs typeface="Times New Roman" panose="02020603050405020304" pitchFamily="18" charset="0"/>
              </a:rPr>
              <a:t>6. Развитие научно-творческого потенциала образовательных учреждений </a:t>
            </a:r>
          </a:p>
          <a:p>
            <a:pPr marL="0" indent="0">
              <a:buNone/>
            </a:pP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84655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87371" y="2490090"/>
            <a:ext cx="8534400" cy="1507067"/>
          </a:xfrm>
        </p:spPr>
        <p:txBody>
          <a:bodyPr/>
          <a:lstStyle/>
          <a:p>
            <a:pPr algn="ctr"/>
            <a:r>
              <a:rPr lang="ru-RU" dirty="0"/>
              <a:t>Спасибо за внимание!</a:t>
            </a:r>
          </a:p>
        </p:txBody>
      </p:sp>
    </p:spTree>
    <p:extLst>
      <p:ext uri="{BB962C8B-B14F-4D97-AF65-F5344CB8AC3E}">
        <p14:creationId xmlns:p14="http://schemas.microsoft.com/office/powerpoint/2010/main" val="2839076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4737853"/>
            <a:ext cx="8534400" cy="1507067"/>
          </a:xfrm>
        </p:spPr>
        <p:txBody>
          <a:bodyPr/>
          <a:lstStyle/>
          <a:p>
            <a:endParaRPr lang="ru-RU"/>
          </a:p>
        </p:txBody>
      </p:sp>
      <p:sp>
        <p:nvSpPr>
          <p:cNvPr id="3" name="Объект 2"/>
          <p:cNvSpPr>
            <a:spLocks noGrp="1"/>
          </p:cNvSpPr>
          <p:nvPr>
            <p:ph idx="1"/>
          </p:nvPr>
        </p:nvSpPr>
        <p:spPr>
          <a:xfrm>
            <a:off x="684211" y="685799"/>
            <a:ext cx="10990047" cy="4324611"/>
          </a:xfrm>
        </p:spPr>
        <p:txBody>
          <a:bodyPr>
            <a:normAutofit/>
          </a:bodyPr>
          <a:lstStyle/>
          <a:p>
            <a:pPr algn="just"/>
            <a:r>
              <a:rPr lang="ru-RU" sz="2800" dirty="0">
                <a:solidFill>
                  <a:schemeClr val="tx1"/>
                </a:solidFill>
              </a:rPr>
              <a:t>Учитывая актуальность проблемы правонарушений и преступлений, совершаемых несовершеннолетними, Управление образования Окружной администрации города Якутска проводит работу со всеми субъектами профилактики, которая направлена на создание позитивной среды, включение детей, попавших в трудную жизненную ситуацию в социально-положительную жизнедеятельность, и отказа от отрицательных сторон в своей жизни.</a:t>
            </a:r>
          </a:p>
          <a:p>
            <a:endParaRPr lang="ru-RU" dirty="0"/>
          </a:p>
        </p:txBody>
      </p:sp>
    </p:spTree>
    <p:extLst>
      <p:ext uri="{BB962C8B-B14F-4D97-AF65-F5344CB8AC3E}">
        <p14:creationId xmlns:p14="http://schemas.microsoft.com/office/powerpoint/2010/main" val="68896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6583" y="265265"/>
            <a:ext cx="10541976" cy="1341814"/>
          </a:xfrm>
        </p:spPr>
        <p:txBody>
          <a:bodyPr>
            <a:normAutofit fontScale="90000"/>
          </a:bodyPr>
          <a:lstStyle/>
          <a:p>
            <a:pPr algn="ctr"/>
            <a:r>
              <a:rPr lang="ru-RU" sz="3200" dirty="0">
                <a:latin typeface="Times New Roman" panose="02020603050405020304" pitchFamily="18" charset="0"/>
              </a:rPr>
              <a:t>Органы и учреждения системы профилактики Безнадзорности и Правонарушений несовершеннолетних (ФЗ -120)</a:t>
            </a:r>
            <a:endParaRPr lang="ru-RU" sz="3200" dirty="0"/>
          </a:p>
        </p:txBody>
      </p:sp>
      <p:sp>
        <p:nvSpPr>
          <p:cNvPr id="3" name="Объект 2"/>
          <p:cNvSpPr>
            <a:spLocks noGrp="1"/>
          </p:cNvSpPr>
          <p:nvPr>
            <p:ph idx="1"/>
          </p:nvPr>
        </p:nvSpPr>
        <p:spPr>
          <a:xfrm>
            <a:off x="821750" y="2008857"/>
            <a:ext cx="9803846" cy="4043190"/>
          </a:xfrm>
        </p:spPr>
        <p:txBody>
          <a:bodyPr>
            <a:normAutofit fontScale="85000" lnSpcReduction="10000"/>
          </a:bodyPr>
          <a:lstStyle/>
          <a:p>
            <a:pPr marL="342900" lvl="0" indent="-342900" defTabSz="914400" fontAlgn="base">
              <a:spcAft>
                <a:spcPct val="0"/>
              </a:spcAft>
              <a:buClr>
                <a:srgbClr val="003366"/>
              </a:buClr>
              <a:buSzPct val="75000"/>
              <a:buFont typeface="Wingdings" panose="05000000000000000000" pitchFamily="2" charset="2"/>
              <a:buChar char="l"/>
            </a:pPr>
            <a:r>
              <a:rPr lang="ru-RU" sz="3000" dirty="0">
                <a:solidFill>
                  <a:schemeClr val="tx1">
                    <a:lumMod val="95000"/>
                  </a:schemeClr>
                </a:solidFill>
                <a:latin typeface="Times New Roman" panose="02020603050405020304" pitchFamily="18" charset="0"/>
                <a:cs typeface="Times New Roman" panose="02020603050405020304" pitchFamily="18" charset="0"/>
              </a:rPr>
              <a:t>КДН и ЗП ОА г. Якутска</a:t>
            </a:r>
          </a:p>
          <a:p>
            <a:pPr marL="342900" lvl="0" indent="-342900" defTabSz="914400" fontAlgn="base">
              <a:spcAft>
                <a:spcPct val="0"/>
              </a:spcAft>
              <a:buClr>
                <a:srgbClr val="003366"/>
              </a:buClr>
              <a:buSzPct val="75000"/>
              <a:buFont typeface="Wingdings" panose="05000000000000000000" pitchFamily="2" charset="2"/>
              <a:buChar char="l"/>
            </a:pPr>
            <a:r>
              <a:rPr lang="ru-RU" sz="3000" dirty="0">
                <a:solidFill>
                  <a:schemeClr val="tx1">
                    <a:lumMod val="95000"/>
                  </a:schemeClr>
                </a:solidFill>
                <a:latin typeface="Times New Roman" panose="02020603050405020304" pitchFamily="18" charset="0"/>
                <a:cs typeface="Times New Roman" panose="02020603050405020304" pitchFamily="18" charset="0"/>
              </a:rPr>
              <a:t>Управление социальной защиты населения;</a:t>
            </a:r>
          </a:p>
          <a:p>
            <a:pPr marL="342900" indent="-342900" defTabSz="914400" fontAlgn="base">
              <a:spcAft>
                <a:spcPct val="0"/>
              </a:spcAft>
              <a:buClr>
                <a:srgbClr val="003366"/>
              </a:buClr>
              <a:buSzPct val="75000"/>
              <a:buFont typeface="Wingdings" panose="05000000000000000000" pitchFamily="2" charset="2"/>
              <a:buChar char="l"/>
            </a:pPr>
            <a:r>
              <a:rPr lang="ru-RU" sz="3000" dirty="0">
                <a:solidFill>
                  <a:schemeClr val="tx1">
                    <a:lumMod val="95000"/>
                  </a:schemeClr>
                </a:solidFill>
                <a:latin typeface="Times New Roman" panose="02020603050405020304" pitchFamily="18" charset="0"/>
                <a:cs typeface="Times New Roman" panose="02020603050405020304" pitchFamily="18" charset="0"/>
              </a:rPr>
              <a:t>Управление образования ОА г. Якутска ;</a:t>
            </a:r>
          </a:p>
          <a:p>
            <a:pPr marL="342900" indent="-342900" defTabSz="914400" fontAlgn="base">
              <a:spcAft>
                <a:spcPct val="0"/>
              </a:spcAft>
              <a:buClr>
                <a:srgbClr val="003366"/>
              </a:buClr>
              <a:buSzPct val="75000"/>
              <a:buFont typeface="Wingdings" panose="05000000000000000000" pitchFamily="2" charset="2"/>
              <a:buChar char="l"/>
            </a:pPr>
            <a:r>
              <a:rPr lang="ru-RU" sz="3000" dirty="0">
                <a:solidFill>
                  <a:schemeClr val="tx1">
                    <a:lumMod val="95000"/>
                  </a:schemeClr>
                </a:solidFill>
                <a:latin typeface="Times New Roman" panose="02020603050405020304" pitchFamily="18" charset="0"/>
                <a:cs typeface="Times New Roman" panose="02020603050405020304" pitchFamily="18" charset="0"/>
              </a:rPr>
              <a:t>Отдел опеки и попечительства ОА г. Якутска</a:t>
            </a:r>
          </a:p>
          <a:p>
            <a:pPr marL="342900" lvl="0" indent="-342900" defTabSz="914400" fontAlgn="base">
              <a:spcAft>
                <a:spcPct val="0"/>
              </a:spcAft>
              <a:buClr>
                <a:srgbClr val="003366"/>
              </a:buClr>
              <a:buSzPct val="75000"/>
              <a:buFont typeface="Wingdings" panose="05000000000000000000" pitchFamily="2" charset="2"/>
              <a:buChar char="l"/>
            </a:pPr>
            <a:r>
              <a:rPr lang="ru-RU" sz="3000" dirty="0">
                <a:solidFill>
                  <a:schemeClr val="tx1">
                    <a:lumMod val="95000"/>
                  </a:schemeClr>
                </a:solidFill>
                <a:latin typeface="Times New Roman" panose="02020603050405020304" pitchFamily="18" charset="0"/>
                <a:cs typeface="Times New Roman" panose="02020603050405020304" pitchFamily="18" charset="0"/>
              </a:rPr>
              <a:t>Управление по молодежной и семейной политике ОА г. Якутска;</a:t>
            </a:r>
          </a:p>
          <a:p>
            <a:pPr marL="342900" indent="-342900" defTabSz="914400" fontAlgn="base">
              <a:spcAft>
                <a:spcPct val="0"/>
              </a:spcAft>
              <a:buClr>
                <a:srgbClr val="003366"/>
              </a:buClr>
              <a:buSzPct val="75000"/>
              <a:buFont typeface="Wingdings" panose="05000000000000000000" pitchFamily="2" charset="2"/>
              <a:buChar char="l"/>
            </a:pPr>
            <a:r>
              <a:rPr lang="ru-RU" sz="3000" dirty="0">
                <a:solidFill>
                  <a:schemeClr val="tx1">
                    <a:lumMod val="95000"/>
                  </a:schemeClr>
                </a:solidFill>
                <a:latin typeface="Times New Roman" panose="02020603050405020304" pitchFamily="18" charset="0"/>
                <a:cs typeface="Times New Roman" panose="02020603050405020304" pitchFamily="18" charset="0"/>
              </a:rPr>
              <a:t>Управление здравоохранения ОА г. Якутска;</a:t>
            </a:r>
          </a:p>
          <a:p>
            <a:pPr marL="342900" lvl="0" indent="-342900" defTabSz="914400" fontAlgn="base">
              <a:spcAft>
                <a:spcPct val="0"/>
              </a:spcAft>
              <a:buClr>
                <a:srgbClr val="003366"/>
              </a:buClr>
              <a:buSzPct val="75000"/>
              <a:buFont typeface="Wingdings" panose="05000000000000000000" pitchFamily="2" charset="2"/>
              <a:buChar char="l"/>
            </a:pPr>
            <a:r>
              <a:rPr lang="ru-RU" sz="3000" dirty="0">
                <a:solidFill>
                  <a:schemeClr val="tx1">
                    <a:lumMod val="95000"/>
                  </a:schemeClr>
                </a:solidFill>
                <a:latin typeface="Times New Roman" panose="02020603050405020304" pitchFamily="18" charset="0"/>
                <a:cs typeface="Times New Roman" panose="02020603050405020304" pitchFamily="18" charset="0"/>
              </a:rPr>
              <a:t>Центр занятости населения г. Якутска;</a:t>
            </a:r>
          </a:p>
          <a:p>
            <a:pPr marL="342900" lvl="0" indent="-342900" defTabSz="914400" fontAlgn="base">
              <a:spcAft>
                <a:spcPct val="0"/>
              </a:spcAft>
              <a:buClr>
                <a:srgbClr val="003366"/>
              </a:buClr>
              <a:buSzPct val="75000"/>
              <a:buFont typeface="Wingdings" panose="05000000000000000000" pitchFamily="2" charset="2"/>
              <a:buChar char="l"/>
            </a:pPr>
            <a:r>
              <a:rPr lang="ru-RU" sz="3000" dirty="0">
                <a:solidFill>
                  <a:schemeClr val="tx1">
                    <a:lumMod val="95000"/>
                  </a:schemeClr>
                </a:solidFill>
                <a:latin typeface="Times New Roman" panose="02020603050405020304" pitchFamily="18" charset="0"/>
                <a:cs typeface="Times New Roman" panose="02020603050405020304" pitchFamily="18" charset="0"/>
              </a:rPr>
              <a:t>ММУ МВД России «Якутское»;</a:t>
            </a:r>
          </a:p>
          <a:p>
            <a:pPr marL="342900" lvl="0" indent="-342900" defTabSz="914400" fontAlgn="base">
              <a:spcAft>
                <a:spcPct val="0"/>
              </a:spcAft>
              <a:buClr>
                <a:srgbClr val="003366"/>
              </a:buClr>
              <a:buSzPct val="75000"/>
              <a:buFont typeface="Wingdings" panose="05000000000000000000" pitchFamily="2" charset="2"/>
              <a:buChar char="l"/>
            </a:pPr>
            <a:r>
              <a:rPr lang="ru-RU" sz="3000" dirty="0">
                <a:solidFill>
                  <a:schemeClr val="tx1">
                    <a:lumMod val="95000"/>
                  </a:schemeClr>
                </a:solidFill>
                <a:latin typeface="Times New Roman" panose="02020603050405020304" pitchFamily="18" charset="0"/>
                <a:cs typeface="Times New Roman" panose="02020603050405020304" pitchFamily="18" charset="0"/>
              </a:rPr>
              <a:t>Управление по контролю за оборотом наркотиков МВД по РС(Я)</a:t>
            </a:r>
          </a:p>
          <a:p>
            <a:endParaRPr lang="ru-RU" dirty="0"/>
          </a:p>
        </p:txBody>
      </p:sp>
    </p:spTree>
    <p:extLst>
      <p:ext uri="{BB962C8B-B14F-4D97-AF65-F5344CB8AC3E}">
        <p14:creationId xmlns:p14="http://schemas.microsoft.com/office/powerpoint/2010/main" val="301251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50833" y="5662670"/>
            <a:ext cx="9617725" cy="198303"/>
          </a:xfrm>
        </p:spPr>
        <p:txBody>
          <a:bodyPr>
            <a:normAutofit fontScale="90000"/>
          </a:bodyPr>
          <a:lstStyle/>
          <a:p>
            <a:endParaRPr lang="ru-RU" dirty="0"/>
          </a:p>
        </p:txBody>
      </p:sp>
      <p:sp>
        <p:nvSpPr>
          <p:cNvPr id="3" name="Объект 2"/>
          <p:cNvSpPr>
            <a:spLocks noGrp="1"/>
          </p:cNvSpPr>
          <p:nvPr>
            <p:ph idx="1"/>
          </p:nvPr>
        </p:nvSpPr>
        <p:spPr>
          <a:xfrm>
            <a:off x="684211" y="685800"/>
            <a:ext cx="10343673" cy="4976870"/>
          </a:xfrm>
        </p:spPr>
        <p:txBody>
          <a:bodyPr>
            <a:noAutofit/>
          </a:bodyPr>
          <a:lstStyle/>
          <a:p>
            <a:pPr algn="just"/>
            <a:r>
              <a:rPr lang="ru-RU" sz="2400" dirty="0">
                <a:solidFill>
                  <a:schemeClr val="tx1">
                    <a:lumMod val="95000"/>
                  </a:schemeClr>
                </a:solidFill>
                <a:latin typeface="Times New Roman" panose="02020603050405020304" pitchFamily="18" charset="0"/>
                <a:cs typeface="Times New Roman" panose="02020603050405020304" pitchFamily="18" charset="0"/>
              </a:rPr>
              <a:t>Взаимодействие с субъектами профилактики осуществляется на основании Порядка взаимодействия субъектов системы профилактики безнадзорности и правонарушений несовершеннолетних ГО «город Якутск», Инструкции по межведомственному взаимодействию субъектов системы профилактики по предупреждению безнадзорности и правонарушений несовершеннолетних.</a:t>
            </a:r>
          </a:p>
          <a:p>
            <a:pPr algn="just"/>
            <a:r>
              <a:rPr lang="ru-RU" sz="2400" dirty="0">
                <a:solidFill>
                  <a:schemeClr val="tx1">
                    <a:lumMod val="95000"/>
                  </a:schemeClr>
                </a:solidFill>
                <a:latin typeface="Times New Roman" panose="02020603050405020304" pitchFamily="18" charset="0"/>
                <a:cs typeface="Times New Roman" panose="02020603050405020304" pitchFamily="18" charset="0"/>
              </a:rPr>
              <a:t>Также разработаны алгоритмы действий субъектов профилактики по выявлению и снижению фактов жестокого обращения в отношении несовершеннолетних, в том числе преступлений против половой неприкосновенности несовершеннолетних, профилактике аутоагрессивного поведения, профилактике самовольных уходов несовершеннолетних и т.д. </a:t>
            </a:r>
          </a:p>
        </p:txBody>
      </p:sp>
    </p:spTree>
    <p:extLst>
      <p:ext uri="{BB962C8B-B14F-4D97-AF65-F5344CB8AC3E}">
        <p14:creationId xmlns:p14="http://schemas.microsoft.com/office/powerpoint/2010/main" val="132006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63546" y="5021122"/>
            <a:ext cx="9530094" cy="1025844"/>
          </a:xfrm>
        </p:spPr>
        <p:txBody>
          <a:bodyPr>
            <a:noAutofit/>
          </a:bodyPr>
          <a:lstStyle/>
          <a:p>
            <a:pPr algn="just"/>
            <a:r>
              <a:rPr lang="ru-RU" sz="2400" dirty="0"/>
              <a:t>в 2016-2017 </a:t>
            </a:r>
            <a:r>
              <a:rPr lang="ru-RU" sz="2400" dirty="0" err="1"/>
              <a:t>уч.году</a:t>
            </a:r>
            <a:r>
              <a:rPr lang="ru-RU" sz="2400" dirty="0"/>
              <a:t> году в 50 муниципальных общеобразовательных учреждениях городского округа «город Якутск» обучалось 39762 обучающихся, в 2018 - 2019 году количество обучающихся составляет 43966, что на </a:t>
            </a:r>
            <a:r>
              <a:rPr lang="ru-RU" sz="2400" dirty="0" smtClean="0"/>
              <a:t>12% </a:t>
            </a:r>
            <a:r>
              <a:rPr lang="ru-RU" sz="2400" dirty="0"/>
              <a:t>больше</a:t>
            </a:r>
          </a:p>
        </p:txBody>
      </p:sp>
      <p:sp>
        <p:nvSpPr>
          <p:cNvPr id="3" name="Объект 2"/>
          <p:cNvSpPr>
            <a:spLocks noGrp="1"/>
          </p:cNvSpPr>
          <p:nvPr>
            <p:ph idx="1"/>
          </p:nvPr>
        </p:nvSpPr>
        <p:spPr>
          <a:xfrm>
            <a:off x="618110" y="1677318"/>
            <a:ext cx="10883499" cy="3037557"/>
          </a:xfrm>
        </p:spPr>
        <p:txBody>
          <a:bodyPr>
            <a:noAutofit/>
          </a:bodyPr>
          <a:lstStyle/>
          <a:p>
            <a:pPr algn="just"/>
            <a:r>
              <a:rPr lang="ru-RU" sz="1800" dirty="0">
                <a:solidFill>
                  <a:schemeClr val="tx1">
                    <a:lumMod val="95000"/>
                  </a:schemeClr>
                </a:solidFill>
              </a:rPr>
              <a:t> </a:t>
            </a:r>
            <a:endParaRPr lang="ru-RU" sz="1400" dirty="0"/>
          </a:p>
        </p:txBody>
      </p:sp>
      <p:sp>
        <p:nvSpPr>
          <p:cNvPr id="5" name="Rectangle 1"/>
          <p:cNvSpPr>
            <a:spLocks noChangeArrowheads="1"/>
          </p:cNvSpPr>
          <p:nvPr/>
        </p:nvSpPr>
        <p:spPr bwMode="auto">
          <a:xfrm>
            <a:off x="1240402" y="204271"/>
            <a:ext cx="9953238"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ru-RU" altLang="ru-RU" sz="3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Согласно форме строгой отчетности №5 (БКР) </a:t>
            </a:r>
          </a:p>
          <a:p>
            <a:pPr marL="0" marR="0" lvl="0" indent="449263" algn="ctr" defTabSz="914400" rtl="0" eaLnBrk="0" fontAlgn="base" latinLnBrk="0" hangingPunct="0">
              <a:lnSpc>
                <a:spcPct val="100000"/>
              </a:lnSpc>
              <a:spcBef>
                <a:spcPct val="0"/>
              </a:spcBef>
              <a:spcAft>
                <a:spcPct val="0"/>
              </a:spcAft>
              <a:buClrTx/>
              <a:buSzTx/>
              <a:buFontTx/>
              <a:buNone/>
              <a:tabLst/>
            </a:pPr>
            <a:r>
              <a:rPr kumimoji="0" lang="ru-RU" altLang="ru-RU" sz="3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количество обучающихся</a:t>
            </a:r>
            <a:r>
              <a:rPr kumimoji="0" lang="ru-RU" altLang="ru-RU" sz="3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в муниципальных </a:t>
            </a:r>
          </a:p>
          <a:p>
            <a:pPr marL="0" marR="0" lvl="0" indent="449263" algn="ctr" defTabSz="914400" rtl="0" eaLnBrk="0" fontAlgn="base" latinLnBrk="0" hangingPunct="0">
              <a:lnSpc>
                <a:spcPct val="100000"/>
              </a:lnSpc>
              <a:spcBef>
                <a:spcPct val="0"/>
              </a:spcBef>
              <a:spcAft>
                <a:spcPct val="0"/>
              </a:spcAft>
              <a:buClrTx/>
              <a:buSzTx/>
              <a:buFontTx/>
              <a:buNone/>
              <a:tabLst/>
            </a:pPr>
            <a:r>
              <a:rPr kumimoji="0" lang="ru-RU" altLang="ru-RU" sz="3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общеобразовательных учреждениях</a:t>
            </a:r>
            <a:r>
              <a:rPr kumimoji="0" lang="ru-RU" altLang="ru-RU"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274019387"/>
              </p:ext>
            </p:extLst>
          </p:nvPr>
        </p:nvGraphicFramePr>
        <p:xfrm>
          <a:off x="1848291" y="2401340"/>
          <a:ext cx="8737460" cy="2060607"/>
        </p:xfrm>
        <a:graphic>
          <a:graphicData uri="http://schemas.openxmlformats.org/drawingml/2006/table">
            <a:tbl>
              <a:tblPr firstRow="1" firstCol="1" bandRow="1">
                <a:tableStyleId>{5C22544A-7EE6-4342-B048-85BDC9FD1C3A}</a:tableStyleId>
              </a:tblPr>
              <a:tblGrid>
                <a:gridCol w="4583859">
                  <a:extLst>
                    <a:ext uri="{9D8B030D-6E8A-4147-A177-3AD203B41FA5}">
                      <a16:colId xmlns:a16="http://schemas.microsoft.com/office/drawing/2014/main" val="3824177416"/>
                    </a:ext>
                  </a:extLst>
                </a:gridCol>
                <a:gridCol w="4153601">
                  <a:extLst>
                    <a:ext uri="{9D8B030D-6E8A-4147-A177-3AD203B41FA5}">
                      <a16:colId xmlns:a16="http://schemas.microsoft.com/office/drawing/2014/main" val="3260997847"/>
                    </a:ext>
                  </a:extLst>
                </a:gridCol>
              </a:tblGrid>
              <a:tr h="1240706">
                <a:tc>
                  <a:txBody>
                    <a:bodyPr/>
                    <a:lstStyle/>
                    <a:p>
                      <a:pPr algn="ctr">
                        <a:lnSpc>
                          <a:spcPct val="107000"/>
                        </a:lnSpc>
                        <a:spcAft>
                          <a:spcPts val="0"/>
                        </a:spcAft>
                      </a:pPr>
                      <a:r>
                        <a:rPr lang="ru-RU" sz="2400" dirty="0" smtClean="0">
                          <a:effectLst/>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400" dirty="0">
                          <a:effectLst/>
                        </a:rPr>
                        <a:t>2018-2019 учебный год </a:t>
                      </a:r>
                      <a:endParaRPr lang="ru-RU" sz="2000" dirty="0">
                        <a:effectLst/>
                      </a:endParaRPr>
                    </a:p>
                    <a:p>
                      <a:pPr algn="ctr">
                        <a:lnSpc>
                          <a:spcPct val="107000"/>
                        </a:lnSpc>
                        <a:spcAft>
                          <a:spcPts val="0"/>
                        </a:spcAft>
                      </a:pPr>
                      <a:r>
                        <a:rPr lang="ru-RU" sz="2400" dirty="0">
                          <a:effectLst/>
                        </a:rPr>
                        <a:t>(на конец учебного года)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6952618"/>
                  </a:ext>
                </a:extLst>
              </a:tr>
              <a:tr h="819901">
                <a:tc>
                  <a:txBody>
                    <a:bodyPr/>
                    <a:lstStyle/>
                    <a:p>
                      <a:pPr algn="ctr">
                        <a:lnSpc>
                          <a:spcPct val="107000"/>
                        </a:lnSpc>
                        <a:spcAft>
                          <a:spcPts val="0"/>
                        </a:spcAft>
                      </a:pPr>
                      <a:r>
                        <a:rPr lang="ru-RU" sz="2400" dirty="0">
                          <a:effectLst/>
                        </a:rPr>
                        <a:t>Общее количество обучающихся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400" b="1" dirty="0">
                          <a:effectLst/>
                        </a:rPr>
                        <a:t>45059</a:t>
                      </a:r>
                      <a:endParaRPr lang="ru-R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2860814"/>
                  </a:ext>
                </a:extLst>
              </a:tr>
            </a:tbl>
          </a:graphicData>
        </a:graphic>
      </p:graphicFrame>
    </p:spTree>
    <p:extLst>
      <p:ext uri="{BB962C8B-B14F-4D97-AF65-F5344CB8AC3E}">
        <p14:creationId xmlns:p14="http://schemas.microsoft.com/office/powerpoint/2010/main" val="3214176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2859" y="0"/>
            <a:ext cx="9770794" cy="45719"/>
          </a:xfrm>
        </p:spPr>
        <p:txBody>
          <a:bodyPr>
            <a:noAutofit/>
          </a:bodyPr>
          <a:lstStyle/>
          <a:p>
            <a:pPr marL="0" indent="0" algn="just">
              <a:spcBef>
                <a:spcPts val="0"/>
              </a:spcBef>
              <a:spcAft>
                <a:spcPts val="0"/>
              </a:spcAft>
            </a:pPr>
            <a:endParaRPr lang="ru-RU" sz="2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type="body" idx="1"/>
          </p:nvPr>
        </p:nvSpPr>
        <p:spPr>
          <a:xfrm>
            <a:off x="881348" y="519444"/>
            <a:ext cx="10730429" cy="5695294"/>
          </a:xfrm>
        </p:spPr>
        <p:txBody>
          <a:bodyPr>
            <a:normAutofit/>
          </a:bodyPr>
          <a:lstStyle/>
          <a:p>
            <a:pPr algn="just">
              <a:spcBef>
                <a:spcPts val="0"/>
              </a:spcBef>
              <a:spcAft>
                <a:spcPts val="0"/>
              </a:spcAft>
            </a:pPr>
            <a:r>
              <a:rPr lang="ru-RU" dirty="0">
                <a:solidFill>
                  <a:srgbClr val="FF0000"/>
                </a:solidFill>
              </a:rPr>
              <a:t>	</a:t>
            </a:r>
            <a:r>
              <a:rPr lang="ru-RU" sz="2600" dirty="0">
                <a:solidFill>
                  <a:schemeClr val="tx1"/>
                </a:solidFill>
                <a:latin typeface="Times New Roman" panose="02020603050405020304" pitchFamily="18" charset="0"/>
                <a:cs typeface="Times New Roman" panose="02020603050405020304" pitchFamily="18" charset="0"/>
              </a:rPr>
              <a:t>Всего в общеобразовательных учреждениях г. Якутска работает </a:t>
            </a:r>
            <a:r>
              <a:rPr lang="en-US" sz="2600" dirty="0">
                <a:solidFill>
                  <a:schemeClr val="tx1"/>
                </a:solidFill>
                <a:latin typeface="Times New Roman" panose="02020603050405020304" pitchFamily="18" charset="0"/>
                <a:cs typeface="Times New Roman" panose="02020603050405020304" pitchFamily="18" charset="0"/>
              </a:rPr>
              <a:t>51</a:t>
            </a:r>
            <a:r>
              <a:rPr lang="ru-RU" sz="2600" dirty="0">
                <a:solidFill>
                  <a:schemeClr val="tx1"/>
                </a:solidFill>
                <a:latin typeface="Times New Roman" panose="02020603050405020304" pitchFamily="18" charset="0"/>
                <a:cs typeface="Times New Roman" panose="02020603050405020304" pitchFamily="18" charset="0"/>
              </a:rPr>
              <a:t> заместителя директора по воспитательной работе. По стажу:   до 5 лет -24 чел., 6-10 лет – 11, 11-15 лет – 5, 16-19 лет -2, свыше 20 лет – 11 чел. С высшей категорией-8 чел., с 1 категорией - 10 чел., СЗД-33 чел. </a:t>
            </a:r>
          </a:p>
          <a:p>
            <a:pPr algn="just">
              <a:spcBef>
                <a:spcPts val="0"/>
              </a:spcBef>
              <a:spcAft>
                <a:spcPts val="0"/>
              </a:spcAft>
            </a:pPr>
            <a:r>
              <a:rPr lang="ru-RU" sz="2600" dirty="0">
                <a:solidFill>
                  <a:schemeClr val="tx1"/>
                </a:solidFill>
                <a:latin typeface="Times New Roman" panose="02020603050405020304" pitchFamily="18" charset="0"/>
                <a:cs typeface="Times New Roman" panose="02020603050405020304" pitchFamily="18" charset="0"/>
              </a:rPr>
              <a:t>	Руководитель ГМО ЗДВР - Данилова Л.В., заместитель директора по воспитательной работе МОБУ СОШ №25 </a:t>
            </a:r>
          </a:p>
          <a:p>
            <a:pPr algn="just" fontAlgn="base">
              <a:spcBef>
                <a:spcPts val="0"/>
              </a:spcBef>
              <a:spcAft>
                <a:spcPts val="0"/>
              </a:spcAft>
            </a:pPr>
            <a:r>
              <a:rPr lang="ru-RU" sz="2600" dirty="0">
                <a:solidFill>
                  <a:schemeClr val="tx1"/>
                </a:solidFill>
                <a:latin typeface="Times New Roman" panose="02020603050405020304" pitchFamily="18" charset="0"/>
                <a:cs typeface="Times New Roman" panose="02020603050405020304" pitchFamily="18" charset="0"/>
              </a:rPr>
              <a:t>	</a:t>
            </a:r>
            <a:r>
              <a:rPr lang="ru-RU" sz="2600" dirty="0">
                <a:solidFill>
                  <a:schemeClr val="tx1">
                    <a:lumMod val="95000"/>
                  </a:schemeClr>
                </a:solidFill>
                <a:latin typeface="Times New Roman" panose="02020603050405020304" pitchFamily="18" charset="0"/>
                <a:cs typeface="Times New Roman" panose="02020603050405020304" pitchFamily="18" charset="0"/>
              </a:rPr>
              <a:t>В текущем учебном году в 49 образовательных учреждениях работают 58 социальных педагогов. Отсутствуют социальные педагоги в МОБУ НОШ №36 и МОБУ ФТЛ (согласно штатному расписанию). Из них с высшей квалификационной категорией – 16 (28%), с первой – 8 (14%), с базовой – 7 (12%), соответствие занимаемой должности – 27 (46%).</a:t>
            </a:r>
          </a:p>
          <a:p>
            <a:pPr algn="just" fontAlgn="base">
              <a:spcBef>
                <a:spcPts val="0"/>
              </a:spcBef>
              <a:spcAft>
                <a:spcPts val="0"/>
              </a:spcAft>
            </a:pPr>
            <a:r>
              <a:rPr lang="ru-RU" sz="2600" dirty="0">
                <a:solidFill>
                  <a:schemeClr val="tx1">
                    <a:lumMod val="95000"/>
                  </a:schemeClr>
                </a:solidFill>
                <a:latin typeface="Times New Roman" panose="02020603050405020304" pitchFamily="18" charset="0"/>
                <a:cs typeface="Times New Roman" panose="02020603050405020304" pitchFamily="18" charset="0"/>
              </a:rPr>
              <a:t>	</a:t>
            </a:r>
            <a:r>
              <a:rPr lang="ru-RU" sz="2600" dirty="0" err="1">
                <a:solidFill>
                  <a:schemeClr val="tx1">
                    <a:lumMod val="95000"/>
                  </a:schemeClr>
                </a:solidFill>
                <a:latin typeface="Times New Roman" panose="02020603050405020304" pitchFamily="18" charset="0"/>
                <a:cs typeface="Times New Roman" panose="02020603050405020304" pitchFamily="18" charset="0"/>
              </a:rPr>
              <a:t>Руководтьель</a:t>
            </a:r>
            <a:r>
              <a:rPr lang="ru-RU" sz="2600" dirty="0">
                <a:solidFill>
                  <a:schemeClr val="tx1">
                    <a:lumMod val="95000"/>
                  </a:schemeClr>
                </a:solidFill>
                <a:latin typeface="Times New Roman" panose="02020603050405020304" pitchFamily="18" charset="0"/>
                <a:cs typeface="Times New Roman" panose="02020603050405020304" pitchFamily="18" charset="0"/>
              </a:rPr>
              <a:t> ГМО СП – Корнилова А.А., </a:t>
            </a:r>
            <a:r>
              <a:rPr lang="ru-RU" sz="2600">
                <a:solidFill>
                  <a:schemeClr val="tx1">
                    <a:lumMod val="95000"/>
                  </a:schemeClr>
                </a:solidFill>
                <a:latin typeface="Times New Roman" panose="02020603050405020304" pitchFamily="18" charset="0"/>
                <a:cs typeface="Times New Roman" panose="02020603050405020304" pitchFamily="18" charset="0"/>
              </a:rPr>
              <a:t>социальный педагог МОКУ С(К)ОШ-И №34.</a:t>
            </a:r>
            <a:endParaRPr lang="ru-RU" sz="2600" dirty="0">
              <a:solidFill>
                <a:schemeClr val="tx1">
                  <a:lumMod val="95000"/>
                </a:schemeClr>
              </a:solidFill>
              <a:latin typeface="Times New Roman" panose="02020603050405020304" pitchFamily="18" charset="0"/>
              <a:cs typeface="Times New Roman" panose="02020603050405020304" pitchFamily="18" charset="0"/>
            </a:endParaRPr>
          </a:p>
          <a:p>
            <a:pPr marL="0" indent="0" algn="just">
              <a:spcBef>
                <a:spcPts val="0"/>
              </a:spcBef>
              <a:spcAft>
                <a:spcPts val="0"/>
              </a:spcAft>
            </a:pPr>
            <a:r>
              <a:rPr lang="ru-RU" sz="2600" dirty="0">
                <a:solidFill>
                  <a:schemeClr val="tx1">
                    <a:lumMod val="95000"/>
                  </a:schemeClr>
                </a:solidFill>
                <a:latin typeface="Times New Roman" panose="02020603050405020304" pitchFamily="18" charset="0"/>
                <a:cs typeface="Times New Roman" panose="02020603050405020304" pitchFamily="18" charset="0"/>
              </a:rPr>
              <a:t>	</a:t>
            </a:r>
            <a:endParaRPr lang="ru-RU" dirty="0"/>
          </a:p>
        </p:txBody>
      </p:sp>
    </p:spTree>
    <p:extLst>
      <p:ext uri="{BB962C8B-B14F-4D97-AF65-F5344CB8AC3E}">
        <p14:creationId xmlns:p14="http://schemas.microsoft.com/office/powerpoint/2010/main" val="2243447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9488" y="308473"/>
            <a:ext cx="11336357" cy="1200838"/>
          </a:xfrm>
        </p:spPr>
        <p:txBody>
          <a:bodyPr>
            <a:noAutofit/>
          </a:bodyPr>
          <a:lstStyle/>
          <a:p>
            <a:pPr algn="ctr"/>
            <a:r>
              <a:rPr lang="ru-RU" sz="2000" b="1" dirty="0">
                <a:latin typeface="Times New Roman" panose="02020603050405020304" pitchFamily="18" charset="0"/>
                <a:cs typeface="Times New Roman" panose="02020603050405020304" pitchFamily="18" charset="0"/>
              </a:rPr>
              <a:t>Направление воспитательной работы во исполнение ст. 14 Федерального закона № 120 «Об основах системы профилактики безнадзорности и правонарушений несовершеннолетних» РФ от 24.06.1999 г.</a:t>
            </a:r>
          </a:p>
        </p:txBody>
      </p:sp>
      <p:sp>
        <p:nvSpPr>
          <p:cNvPr id="3" name="Объект 2"/>
          <p:cNvSpPr>
            <a:spLocks noGrp="1"/>
          </p:cNvSpPr>
          <p:nvPr>
            <p:ph idx="1"/>
          </p:nvPr>
        </p:nvSpPr>
        <p:spPr>
          <a:xfrm>
            <a:off x="826265" y="1586429"/>
            <a:ext cx="10598227" cy="4990641"/>
          </a:xfrm>
        </p:spPr>
        <p:txBody>
          <a:bodyPr>
            <a:normAutofit fontScale="62500" lnSpcReduction="20000"/>
          </a:bodyPr>
          <a:lstStyle/>
          <a:p>
            <a:r>
              <a:rPr lang="ru-RU" sz="2500" dirty="0">
                <a:solidFill>
                  <a:schemeClr val="tx1">
                    <a:lumMod val="95000"/>
                  </a:schemeClr>
                </a:solidFill>
              </a:rPr>
              <a:t>профилактика безнадзорности и правонарушений среди несовершеннолетних;</a:t>
            </a:r>
          </a:p>
          <a:p>
            <a:r>
              <a:rPr lang="ru-RU" sz="2500" dirty="0">
                <a:solidFill>
                  <a:schemeClr val="tx1">
                    <a:lumMod val="95000"/>
                  </a:schemeClr>
                </a:solidFill>
              </a:rPr>
              <a:t>- формирование законопослушного поведения учащихся;</a:t>
            </a:r>
          </a:p>
          <a:p>
            <a:r>
              <a:rPr lang="ru-RU" sz="2500" dirty="0">
                <a:solidFill>
                  <a:schemeClr val="tx1">
                    <a:lumMod val="95000"/>
                  </a:schemeClr>
                </a:solidFill>
              </a:rPr>
              <a:t>- профилактика </a:t>
            </a:r>
            <a:r>
              <a:rPr lang="ru-RU" sz="2500" dirty="0" err="1">
                <a:solidFill>
                  <a:schemeClr val="tx1">
                    <a:lumMod val="95000"/>
                  </a:schemeClr>
                </a:solidFill>
              </a:rPr>
              <a:t>табакокурения</a:t>
            </a:r>
            <a:r>
              <a:rPr lang="ru-RU" sz="2500" dirty="0">
                <a:solidFill>
                  <a:schemeClr val="tx1">
                    <a:lumMod val="95000"/>
                  </a:schemeClr>
                </a:solidFill>
              </a:rPr>
              <a:t> и употребления алкогольных напитков;</a:t>
            </a:r>
          </a:p>
          <a:p>
            <a:r>
              <a:rPr lang="ru-RU" sz="2500" dirty="0">
                <a:solidFill>
                  <a:schemeClr val="tx1">
                    <a:lumMod val="95000"/>
                  </a:schemeClr>
                </a:solidFill>
              </a:rPr>
              <a:t>- предупреждение распространения наркомании и токсикомании;</a:t>
            </a:r>
          </a:p>
          <a:p>
            <a:r>
              <a:rPr lang="ru-RU" sz="2500" dirty="0">
                <a:solidFill>
                  <a:schemeClr val="tx1">
                    <a:lumMod val="95000"/>
                  </a:schemeClr>
                </a:solidFill>
              </a:rPr>
              <a:t>-воспитание толерантности и межнационального, а также   межконфессионального  единства (профилактика  экстремизма и терроризма);</a:t>
            </a:r>
          </a:p>
          <a:p>
            <a:r>
              <a:rPr lang="ru-RU" sz="2500" dirty="0">
                <a:solidFill>
                  <a:schemeClr val="tx1">
                    <a:lumMod val="95000"/>
                  </a:schemeClr>
                </a:solidFill>
              </a:rPr>
              <a:t>- профилактика аутоагрессивного поведения;</a:t>
            </a:r>
          </a:p>
          <a:p>
            <a:r>
              <a:rPr lang="ru-RU" sz="2500" dirty="0">
                <a:solidFill>
                  <a:schemeClr val="tx1">
                    <a:lumMod val="95000"/>
                  </a:schemeClr>
                </a:solidFill>
              </a:rPr>
              <a:t>- профилактика жестокого обращения в отношении несовершеннолетних;</a:t>
            </a:r>
          </a:p>
          <a:p>
            <a:r>
              <a:rPr lang="ru-RU" sz="2500" dirty="0">
                <a:solidFill>
                  <a:schemeClr val="tx1">
                    <a:lumMod val="95000"/>
                  </a:schemeClr>
                </a:solidFill>
              </a:rPr>
              <a:t>- профилактика самовольных уходов из дома.</a:t>
            </a:r>
          </a:p>
          <a:p>
            <a:r>
              <a:rPr lang="ru-RU" sz="2500" dirty="0">
                <a:solidFill>
                  <a:schemeClr val="tx1">
                    <a:lumMod val="95000"/>
                  </a:schemeClr>
                </a:solidFill>
              </a:rPr>
              <a:t>школьные службы примирения; </a:t>
            </a:r>
          </a:p>
          <a:p>
            <a:r>
              <a:rPr lang="ru-RU" sz="2500" dirty="0">
                <a:solidFill>
                  <a:schemeClr val="tx1">
                    <a:lumMod val="95000"/>
                  </a:schemeClr>
                </a:solidFill>
              </a:rPr>
              <a:t>анализ причин совершения обучающимися преступлений и правонарушений.  </a:t>
            </a:r>
          </a:p>
          <a:p>
            <a:r>
              <a:rPr lang="ru-RU" sz="2500" dirty="0">
                <a:solidFill>
                  <a:schemeClr val="tx1">
                    <a:lumMod val="95000"/>
                  </a:schemeClr>
                </a:solidFill>
              </a:rPr>
              <a:t>полный учет обучающихся, склонных к антиобщественному поведению;</a:t>
            </a:r>
          </a:p>
          <a:p>
            <a:r>
              <a:rPr lang="ru-RU" sz="2500" dirty="0">
                <a:solidFill>
                  <a:schemeClr val="tx1">
                    <a:lumMod val="95000"/>
                  </a:schemeClr>
                </a:solidFill>
              </a:rPr>
              <a:t>учет семей, оказавшихся в социально-опасном положении, трудной жизненной ситуации</a:t>
            </a:r>
          </a:p>
          <a:p>
            <a:r>
              <a:rPr lang="ru-RU" sz="2500" dirty="0">
                <a:solidFill>
                  <a:schemeClr val="tx1">
                    <a:lumMod val="95000"/>
                  </a:schemeClr>
                </a:solidFill>
              </a:rPr>
              <a:t>Методическая помощь образовательным учреждениям</a:t>
            </a:r>
          </a:p>
          <a:p>
            <a:r>
              <a:rPr lang="ru-RU" sz="2500" dirty="0">
                <a:solidFill>
                  <a:schemeClr val="tx1">
                    <a:lumMod val="95000"/>
                  </a:schemeClr>
                </a:solidFill>
              </a:rPr>
              <a:t>Координирование деятельности ОУ и субъектов профилактики</a:t>
            </a:r>
          </a:p>
          <a:p>
            <a:endParaRPr lang="ru-RU" dirty="0"/>
          </a:p>
          <a:p>
            <a:endParaRPr lang="ru-RU" dirty="0"/>
          </a:p>
        </p:txBody>
      </p:sp>
    </p:spTree>
    <p:extLst>
      <p:ext uri="{BB962C8B-B14F-4D97-AF65-F5344CB8AC3E}">
        <p14:creationId xmlns:p14="http://schemas.microsoft.com/office/powerpoint/2010/main" val="2523616624"/>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1185</TotalTime>
  <Words>2056</Words>
  <Application>Microsoft Office PowerPoint</Application>
  <PresentationFormat>Широкоэкранный</PresentationFormat>
  <Paragraphs>600</Paragraphs>
  <Slides>34</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34</vt:i4>
      </vt:variant>
    </vt:vector>
  </HeadingPairs>
  <TitlesOfParts>
    <vt:vector size="41" baseType="lpstr">
      <vt:lpstr>Arial</vt:lpstr>
      <vt:lpstr>Calibri</vt:lpstr>
      <vt:lpstr>Century Gothic</vt:lpstr>
      <vt:lpstr>Times New Roman</vt:lpstr>
      <vt:lpstr>Wingdings</vt:lpstr>
      <vt:lpstr>Wingdings 3</vt:lpstr>
      <vt:lpstr>Сектор</vt:lpstr>
      <vt:lpstr>ПРОФИЛАКТИКА БЕЗНАДЗОРНОСТИ И ПРАВОНАРУШЕНИЯ НЕСОВЕРШЕННОЛЕТНИХ  В ОБЩЕБРАЗОВАТЕЛЬНЫХ УЧРЕЖДЕНИЯХ  ГО «ГОРОД ЯКУТСК»</vt:lpstr>
      <vt:lpstr>Презентация PowerPoint</vt:lpstr>
      <vt:lpstr>Основными задачами ОВРиДО являются: </vt:lpstr>
      <vt:lpstr>Презентация PowerPoint</vt:lpstr>
      <vt:lpstr>Органы и учреждения системы профилактики Безнадзорности и Правонарушений несовершеннолетних (ФЗ -120)</vt:lpstr>
      <vt:lpstr>Презентация PowerPoint</vt:lpstr>
      <vt:lpstr>в 2016-2017 уч.году году в 50 муниципальных общеобразовательных учреждениях городского округа «город Якутск» обучалось 39762 обучающихся, в 2018 - 2019 году количество обучающихся составляет 43966, что на 12% больше</vt:lpstr>
      <vt:lpstr>Презентация PowerPoint</vt:lpstr>
      <vt:lpstr>Направление воспитательной работы во исполнение ст. 14 Федерального закона № 120 «Об основах системы профилактики безнадзорности и правонарушений несовершеннолетних» РФ от 24.06.1999 г.</vt:lpstr>
      <vt:lpstr>Презентация PowerPoint</vt:lpstr>
      <vt:lpstr> </vt:lpstr>
      <vt:lpstr>Презентация PowerPoint</vt:lpstr>
      <vt:lpstr>Презентация PowerPoint</vt:lpstr>
      <vt:lpstr>Презентация PowerPoint</vt:lpstr>
      <vt:lpstr> </vt:lpstr>
      <vt:lpstr>Презентация PowerPoint</vt:lpstr>
      <vt:lpstr>Презентация PowerPoint</vt:lpstr>
      <vt:lpstr>Презентация PowerPoint</vt:lpstr>
      <vt:lpstr>Презентация PowerPoint</vt:lpstr>
      <vt:lpstr>Презентация PowerPoint</vt:lpstr>
      <vt:lpstr>Дополнительное образование</vt:lpstr>
      <vt:lpstr>Целью развития системы дополнительного образования детей</vt:lpstr>
      <vt:lpstr>Презентация PowerPoint</vt:lpstr>
      <vt:lpstr>Презентация PowerPoint</vt:lpstr>
      <vt:lpstr>Количество обучающихся в учреждениях дополнительного образования </vt:lpstr>
      <vt:lpstr>  Динамика охвата детей  дополнительным образованием   </vt:lpstr>
      <vt:lpstr>Ежегодно увеличивается охват дополнительным образованием обучающихся, состоящих на учете</vt:lpstr>
      <vt:lpstr>ОРГАНИЗАЦИЯ ЛЕТНЕГО ТРУДА И ОТДЫХА</vt:lpstr>
      <vt:lpstr>Презентация PowerPoint</vt:lpstr>
      <vt:lpstr> В 2019 г. по городскому округу «город Якутск» охвачено летним отдыхом, оздоровлением, занятостью, массовыми мероприятиями 23964 несовершеннолетних: </vt:lpstr>
      <vt:lpstr>Ежегодно увеличивается Охват организованным летним отдыхом, оздоровлением и занятостью обучающихся, состоящих на учете  </vt:lpstr>
      <vt:lpstr> Динамика охвата детей организованным отдыхом  и оздоровлением в летнее время  (за счет республиканской субсидии и  финансирования из местного бюджета)   </vt:lpstr>
      <vt:lpstr> Подпрограмма «Обеспечение доступности качественного общего образования» основной целью определяет обеспечение качества и доступности дошкольного, общего и дополнительного образования детей. </vt:lpstr>
      <vt:lpstr>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ПРОФИЛАКТИКА БЕЗНАДЗОРНОСТИ И ПРАВОНАРУШЕНИЯ НЕСОВЕРШЕННОЛЕТНИХ  В ОУ ГОРОДА ЯКУТСКА</dc:title>
  <dc:creator>Ульяна Г. Сыроватская</dc:creator>
  <cp:lastModifiedBy>Асия Ю. Портнягина</cp:lastModifiedBy>
  <cp:revision>101</cp:revision>
  <cp:lastPrinted>2016-11-22T01:13:14Z</cp:lastPrinted>
  <dcterms:created xsi:type="dcterms:W3CDTF">2014-04-03T05:36:42Z</dcterms:created>
  <dcterms:modified xsi:type="dcterms:W3CDTF">2019-09-20T00:14:18Z</dcterms:modified>
</cp:coreProperties>
</file>