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12835" y="2307204"/>
            <a:ext cx="4236467" cy="1605741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909208" y="3294567"/>
            <a:ext cx="4883348" cy="439012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623781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623781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1785" y="-1233"/>
            <a:ext cx="6859785" cy="9145233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14549" y="2302317"/>
            <a:ext cx="4238244" cy="1610012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912114" y="3291072"/>
            <a:ext cx="4882896" cy="438912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012" y="1463040"/>
            <a:ext cx="2400300" cy="49499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363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5012" y="1463040"/>
            <a:ext cx="2400300" cy="73152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5012" y="2269131"/>
            <a:ext cx="2400300" cy="4145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-1675208" y="1675211"/>
            <a:ext cx="9144000" cy="579358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88698" y="2101472"/>
            <a:ext cx="3909060" cy="1452569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165" y="3491883"/>
            <a:ext cx="2855834" cy="44329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973466" y="3004514"/>
            <a:ext cx="4346070" cy="831085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521619" y="0"/>
            <a:ext cx="5336381" cy="9144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3530600"/>
            <a:ext cx="2678906" cy="56134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6731000"/>
            <a:ext cx="2678906" cy="241300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503398" y="2290001"/>
            <a:ext cx="4114800" cy="1156592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857610" y="2907372"/>
            <a:ext cx="4572409" cy="98755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1786" y="6734177"/>
            <a:ext cx="2680693" cy="2409824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785" y="6735057"/>
            <a:ext cx="6859785" cy="240894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467505"/>
            <a:ext cx="5640705" cy="4773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150876" y="7827264"/>
            <a:ext cx="1632204" cy="2682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8136" y="8380163"/>
            <a:ext cx="35433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0779" y="8227763"/>
            <a:ext cx="377190" cy="67056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4635" y="600142"/>
            <a:ext cx="3559700" cy="1318980"/>
          </a:xfrm>
        </p:spPr>
        <p:txBody>
          <a:bodyPr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АНОНС  </a:t>
            </a:r>
            <a:r>
              <a:rPr lang="ru-RU" sz="2400" b="1" i="1" dirty="0" err="1">
                <a:solidFill>
                  <a:srgbClr val="FF0000"/>
                </a:solidFill>
              </a:rPr>
              <a:t>подпроекта</a:t>
            </a:r>
            <a:r>
              <a:rPr lang="ru-RU" sz="2400" b="1" i="1" dirty="0">
                <a:solidFill>
                  <a:srgbClr val="FF0000"/>
                </a:solidFill>
              </a:rPr>
              <a:t>  «Читающий Якутск»,</a:t>
            </a:r>
            <a:br>
              <a:rPr lang="ru-RU" sz="2400" b="1" i="1" dirty="0">
                <a:solidFill>
                  <a:srgbClr val="FF0000"/>
                </a:solidFill>
              </a:rPr>
            </a:br>
            <a:r>
              <a:rPr lang="ru-RU" sz="2400" b="1" i="1" dirty="0">
                <a:solidFill>
                  <a:srgbClr val="FF0000"/>
                </a:solidFill>
              </a:rPr>
              <a:t>    </a:t>
            </a:r>
            <a:r>
              <a:rPr lang="ru-RU" sz="2400" b="1" i="1" dirty="0" smtClean="0">
                <a:solidFill>
                  <a:srgbClr val="FF0000"/>
                </a:solidFill>
              </a:rPr>
              <a:t>в </a:t>
            </a:r>
            <a:r>
              <a:rPr lang="ru-RU" sz="2400" b="1" i="1" dirty="0">
                <a:solidFill>
                  <a:srgbClr val="FF0000"/>
                </a:solidFill>
              </a:rPr>
              <a:t>рамках  проекта «Литература и жизнь»</a:t>
            </a:r>
            <a:br>
              <a:rPr lang="ru-RU" sz="2400" b="1" i="1" dirty="0">
                <a:solidFill>
                  <a:srgbClr val="FF0000"/>
                </a:solidFill>
              </a:rPr>
            </a:b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656" y="2411760"/>
            <a:ext cx="6336704" cy="648072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rgbClr val="002060"/>
                </a:solidFill>
              </a:rPr>
              <a:t>Литературный праздник </a:t>
            </a:r>
          </a:p>
          <a:p>
            <a:pPr algn="ctr">
              <a:spcBef>
                <a:spcPts val="0"/>
              </a:spcBef>
            </a:pPr>
            <a:r>
              <a:rPr lang="ru-RU" sz="2000" b="1" dirty="0">
                <a:solidFill>
                  <a:srgbClr val="FF0000"/>
                </a:solidFill>
              </a:rPr>
              <a:t>«Парад литературных героев</a:t>
            </a:r>
            <a:r>
              <a:rPr lang="ru-RU" sz="2000" b="1" dirty="0" smtClean="0">
                <a:solidFill>
                  <a:srgbClr val="FF0000"/>
                </a:solidFill>
              </a:rPr>
              <a:t>»</a:t>
            </a:r>
            <a:r>
              <a:rPr lang="ru-RU" sz="2000" b="1" dirty="0" smtClean="0">
                <a:solidFill>
                  <a:srgbClr val="002060"/>
                </a:solidFill>
              </a:rPr>
              <a:t>,</a:t>
            </a:r>
          </a:p>
          <a:p>
            <a:pPr algn="ctr">
              <a:spcBef>
                <a:spcPts val="0"/>
              </a:spcBef>
            </a:pPr>
            <a:r>
              <a:rPr lang="ru-RU" sz="2000" b="1" dirty="0" smtClean="0">
                <a:solidFill>
                  <a:srgbClr val="002060"/>
                </a:solidFill>
              </a:rPr>
              <a:t> 25 </a:t>
            </a:r>
            <a:r>
              <a:rPr lang="ru-RU" sz="2000" b="1" dirty="0">
                <a:solidFill>
                  <a:srgbClr val="002060"/>
                </a:solidFill>
              </a:rPr>
              <a:t>марта - 2022г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конкурс </a:t>
            </a:r>
            <a:r>
              <a:rPr lang="ru-RU" b="1" dirty="0" err="1">
                <a:solidFill>
                  <a:srgbClr val="002060"/>
                </a:solidFill>
              </a:rPr>
              <a:t>буктрейлеров</a:t>
            </a:r>
            <a:r>
              <a:rPr lang="ru-RU" b="1" dirty="0">
                <a:solidFill>
                  <a:srgbClr val="002060"/>
                </a:solidFill>
              </a:rPr>
              <a:t>  по современной литературе </a:t>
            </a:r>
            <a:r>
              <a:rPr lang="ru-RU" b="1" dirty="0">
                <a:solidFill>
                  <a:srgbClr val="FF0000"/>
                </a:solidFill>
              </a:rPr>
              <a:t>«Читали? Советуем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Читательская </a:t>
            </a:r>
            <a:r>
              <a:rPr lang="ru-RU" b="1" dirty="0">
                <a:solidFill>
                  <a:srgbClr val="002060"/>
                </a:solidFill>
              </a:rPr>
              <a:t>конференция</a:t>
            </a:r>
          </a:p>
          <a:p>
            <a:r>
              <a:rPr lang="ru-RU" b="1" dirty="0">
                <a:solidFill>
                  <a:srgbClr val="FF0000"/>
                </a:solidFill>
              </a:rPr>
              <a:t> «Книга в моей семье»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самая </a:t>
            </a:r>
            <a:r>
              <a:rPr lang="ru-RU" b="1" dirty="0">
                <a:solidFill>
                  <a:srgbClr val="002060"/>
                </a:solidFill>
              </a:rPr>
              <a:t>любимая, самая ценная, самая старинная</a:t>
            </a:r>
          </a:p>
          <a:p>
            <a:r>
              <a:rPr lang="ru-RU" b="1" dirty="0">
                <a:solidFill>
                  <a:srgbClr val="002060"/>
                </a:solidFill>
              </a:rPr>
              <a:t>Конкурс-представление  семейных проектов «Читаем всей семьей»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Конкурс </a:t>
            </a:r>
            <a:r>
              <a:rPr lang="ru-RU" b="1" dirty="0">
                <a:solidFill>
                  <a:srgbClr val="002060"/>
                </a:solidFill>
              </a:rPr>
              <a:t>сочинений </a:t>
            </a:r>
            <a:r>
              <a:rPr lang="ru-RU" b="1" dirty="0" smtClean="0">
                <a:solidFill>
                  <a:srgbClr val="002060"/>
                </a:solidFill>
              </a:rPr>
              <a:t>на </a:t>
            </a:r>
            <a:r>
              <a:rPr lang="ru-RU" b="1" dirty="0">
                <a:solidFill>
                  <a:srgbClr val="002060"/>
                </a:solidFill>
              </a:rPr>
              <a:t>нравственные темы</a:t>
            </a:r>
            <a:r>
              <a:rPr lang="ru-RU" dirty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>
                <a:solidFill>
                  <a:srgbClr val="FF0000"/>
                </a:solidFill>
              </a:rPr>
              <a:t>Золотая литера»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НПК</a:t>
            </a:r>
            <a:r>
              <a:rPr lang="ru-RU" dirty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«Популяризация книг» </a:t>
            </a:r>
            <a:r>
              <a:rPr lang="ru-RU" b="1" dirty="0" smtClean="0">
                <a:solidFill>
                  <a:srgbClr val="002060"/>
                </a:solidFill>
              </a:rPr>
              <a:t>художественные </a:t>
            </a:r>
            <a:r>
              <a:rPr lang="ru-RU" b="1" dirty="0">
                <a:solidFill>
                  <a:srgbClr val="002060"/>
                </a:solidFill>
              </a:rPr>
              <a:t>произведения, направленные на воспитание нравственных, духовных, толерантных отношений (любые произведения и авторы)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Конкурс </a:t>
            </a:r>
            <a:r>
              <a:rPr lang="ru-RU" b="1" dirty="0">
                <a:solidFill>
                  <a:srgbClr val="002060"/>
                </a:solidFill>
              </a:rPr>
              <a:t>литературных монологов, диалогов </a:t>
            </a:r>
            <a:r>
              <a:rPr lang="ru-RU" b="1" dirty="0">
                <a:solidFill>
                  <a:srgbClr val="FF0000"/>
                </a:solidFill>
              </a:rPr>
              <a:t>«Поговорим о книге»</a:t>
            </a:r>
          </a:p>
          <a:p>
            <a:endParaRPr lang="ru-RU" dirty="0"/>
          </a:p>
        </p:txBody>
      </p:sp>
      <p:pic>
        <p:nvPicPr>
          <p:cNvPr id="1026" name="Picture 2" descr="C:\Desktop\ППРОЕКТ читатем\proekt_literatura_i_zhizn_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001" y="251520"/>
            <a:ext cx="277261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99611" y="1621413"/>
            <a:ext cx="3769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solidFill>
                  <a:srgbClr val="002060"/>
                </a:solidFill>
              </a:rPr>
              <a:t>Электронный журнал проекта </a:t>
            </a:r>
          </a:p>
          <a:p>
            <a:pPr algn="r"/>
            <a:r>
              <a:rPr lang="ru-RU" sz="1400" dirty="0">
                <a:solidFill>
                  <a:srgbClr val="002060"/>
                </a:solidFill>
              </a:rPr>
              <a:t>«Литература и жизнь» </a:t>
            </a:r>
            <a:r>
              <a:rPr lang="ru-RU" sz="1400" dirty="0" smtClean="0">
                <a:solidFill>
                  <a:srgbClr val="002060"/>
                </a:solidFill>
              </a:rPr>
              <a:t>№6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Desktop\ППРОЕКТ читатем\Для БЮЛЛЕТЕНЯ\Лит календарь\images 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2856" y="7884368"/>
            <a:ext cx="2141707" cy="1115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490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220" y="611560"/>
            <a:ext cx="5908124" cy="82089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КОНКУРС ПРЕДСТАВЛЕНИЙ</a:t>
            </a:r>
            <a:endParaRPr lang="ru-RU" sz="1800" dirty="0">
              <a:solidFill>
                <a:srgbClr val="002060"/>
              </a:solidFill>
            </a:endParaRPr>
          </a:p>
          <a:p>
            <a:r>
              <a:rPr lang="ru-RU" sz="1800" dirty="0">
                <a:solidFill>
                  <a:srgbClr val="FF0000"/>
                </a:solidFill>
              </a:rPr>
              <a:t>«Литературные пары», классика, современная литература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КОНКУРС </a:t>
            </a:r>
            <a:r>
              <a:rPr lang="ru-RU" sz="1800" dirty="0">
                <a:solidFill>
                  <a:srgbClr val="FF0000"/>
                </a:solidFill>
              </a:rPr>
              <a:t>«Парад литературных героев», </a:t>
            </a:r>
            <a:r>
              <a:rPr lang="ru-RU" sz="1800" dirty="0">
                <a:solidFill>
                  <a:srgbClr val="002060"/>
                </a:solidFill>
              </a:rPr>
              <a:t>классика, современность- представить ярко своего героя.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rgbClr val="002060"/>
                </a:solidFill>
              </a:rPr>
              <a:t> КОНКУРС </a:t>
            </a:r>
            <a:r>
              <a:rPr lang="ru-RU" sz="1800" dirty="0">
                <a:solidFill>
                  <a:srgbClr val="002060"/>
                </a:solidFill>
              </a:rPr>
              <a:t>литературно-музыкальных </a:t>
            </a:r>
            <a:r>
              <a:rPr lang="ru-RU" sz="1800" dirty="0" smtClean="0">
                <a:solidFill>
                  <a:srgbClr val="002060"/>
                </a:solidFill>
              </a:rPr>
              <a:t>постановок </a:t>
            </a:r>
            <a:r>
              <a:rPr lang="ru-RU" sz="1800" dirty="0" smtClean="0"/>
              <a:t> </a:t>
            </a:r>
            <a:r>
              <a:rPr lang="ru-RU" sz="1800" dirty="0">
                <a:solidFill>
                  <a:srgbClr val="FF0000"/>
                </a:solidFill>
              </a:rPr>
              <a:t>«Служенье муз не терпит суеты</a:t>
            </a:r>
            <a:r>
              <a:rPr lang="ru-RU" sz="1800" dirty="0" smtClean="0">
                <a:solidFill>
                  <a:srgbClr val="FF0000"/>
                </a:solidFill>
              </a:rPr>
              <a:t>».</a:t>
            </a:r>
          </a:p>
          <a:p>
            <a:pPr>
              <a:buFont typeface="Arial" pitchFamily="34" charset="0"/>
              <a:buChar char="•"/>
            </a:pPr>
            <a:endParaRPr lang="ru-RU" sz="18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80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rgbClr val="FF0000"/>
              </a:solidFill>
            </a:endParaRPr>
          </a:p>
          <a:p>
            <a:pPr marL="0" indent="0"/>
            <a:endParaRPr lang="ru-RU" sz="1800" dirty="0" smtClean="0">
              <a:solidFill>
                <a:srgbClr val="FF0000"/>
              </a:solidFill>
            </a:endParaRPr>
          </a:p>
          <a:p>
            <a:pPr marL="0" indent="0"/>
            <a:endParaRPr lang="ru-RU" sz="1800" dirty="0" smtClean="0">
              <a:solidFill>
                <a:srgbClr val="002060"/>
              </a:solidFill>
            </a:endParaRPr>
          </a:p>
          <a:p>
            <a:pPr marL="0" indent="0"/>
            <a:endParaRPr lang="ru-RU" sz="1800" dirty="0">
              <a:solidFill>
                <a:srgbClr val="002060"/>
              </a:solidFill>
            </a:endParaRPr>
          </a:p>
          <a:p>
            <a:pPr marL="0" indent="0"/>
            <a:r>
              <a:rPr lang="ru-RU" sz="1800" dirty="0" smtClean="0">
                <a:solidFill>
                  <a:srgbClr val="002060"/>
                </a:solidFill>
              </a:rPr>
              <a:t>ФИНАЛ </a:t>
            </a:r>
            <a:r>
              <a:rPr lang="ru-RU" sz="1800" dirty="0">
                <a:solidFill>
                  <a:srgbClr val="002060"/>
                </a:solidFill>
              </a:rPr>
              <a:t>конкурса- виртуальный литературный календарь -2022</a:t>
            </a:r>
            <a:r>
              <a:rPr lang="ru-RU" sz="1800" dirty="0" smtClean="0"/>
              <a:t>,</a:t>
            </a:r>
          </a:p>
          <a:p>
            <a:pPr marL="0" indent="0"/>
            <a:r>
              <a:rPr lang="ru-RU" sz="1800" dirty="0" smtClean="0">
                <a:solidFill>
                  <a:srgbClr val="002060"/>
                </a:solidFill>
              </a:rPr>
              <a:t>( </a:t>
            </a:r>
            <a:r>
              <a:rPr lang="ru-RU" sz="1800" dirty="0">
                <a:solidFill>
                  <a:srgbClr val="002060"/>
                </a:solidFill>
              </a:rPr>
              <a:t>представление страниц календаря),запуск конкурса -декабрь 2021год.</a:t>
            </a:r>
          </a:p>
          <a:p>
            <a:pPr marL="0" indent="0"/>
            <a:r>
              <a:rPr lang="ru-RU" sz="1800" dirty="0" smtClean="0">
                <a:solidFill>
                  <a:srgbClr val="002060"/>
                </a:solidFill>
              </a:rPr>
              <a:t>Образовательный  </a:t>
            </a:r>
            <a:r>
              <a:rPr lang="ru-RU" sz="1800" dirty="0" err="1" smtClean="0">
                <a:solidFill>
                  <a:srgbClr val="002060"/>
                </a:solidFill>
              </a:rPr>
              <a:t>квест</a:t>
            </a:r>
            <a:r>
              <a:rPr lang="ru-RU" sz="1800" dirty="0" smtClean="0">
                <a:solidFill>
                  <a:srgbClr val="002060"/>
                </a:solidFill>
              </a:rPr>
              <a:t>  </a:t>
            </a:r>
            <a:r>
              <a:rPr lang="ru-RU" sz="1800" dirty="0">
                <a:solidFill>
                  <a:srgbClr val="002060"/>
                </a:solidFill>
              </a:rPr>
              <a:t>на литературные темы.</a:t>
            </a:r>
          </a:p>
          <a:p>
            <a:r>
              <a:rPr lang="ru-RU" sz="1800" dirty="0" smtClean="0">
                <a:solidFill>
                  <a:srgbClr val="002060"/>
                </a:solidFill>
              </a:rPr>
              <a:t>Творческая </a:t>
            </a:r>
            <a:r>
              <a:rPr lang="ru-RU" sz="1800" dirty="0">
                <a:solidFill>
                  <a:srgbClr val="002060"/>
                </a:solidFill>
              </a:rPr>
              <a:t>мастерская  «</a:t>
            </a:r>
            <a:r>
              <a:rPr lang="ru-RU" sz="1800" dirty="0" smtClean="0">
                <a:solidFill>
                  <a:srgbClr val="002060"/>
                </a:solidFill>
              </a:rPr>
              <a:t>Уроки нравственности», куратор </a:t>
            </a:r>
            <a:r>
              <a:rPr lang="ru-RU" sz="1800" dirty="0" err="1">
                <a:solidFill>
                  <a:srgbClr val="002060"/>
                </a:solidFill>
              </a:rPr>
              <a:t>Нижник</a:t>
            </a:r>
            <a:r>
              <a:rPr lang="ru-RU" sz="1800" dirty="0">
                <a:solidFill>
                  <a:srgbClr val="002060"/>
                </a:solidFill>
              </a:rPr>
              <a:t> Н.Н.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 descr="C:\Desktop\ППРОЕКТ читатем\Для БЮЛЛЕТЕНЯ\Лит календарь\парад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0688" y="3546591"/>
            <a:ext cx="2314721" cy="1733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esktop\ППРОЕКТ читатем\Для БЮЛЛЕТЕНЯ\Лит календарь\лит календарь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5024" y="3441491"/>
            <a:ext cx="2376264" cy="178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446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220" y="487680"/>
            <a:ext cx="5640705" cy="555928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«Календаря ожившие страницы»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656" y="1259632"/>
            <a:ext cx="6120680" cy="770485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•	</a:t>
            </a:r>
            <a:r>
              <a:rPr lang="ru-RU" dirty="0">
                <a:solidFill>
                  <a:srgbClr val="002060"/>
                </a:solidFill>
              </a:rPr>
              <a:t>создание самодельных календарей- бумажный формат или электронный; </a:t>
            </a:r>
          </a:p>
          <a:p>
            <a:r>
              <a:rPr lang="ru-RU" dirty="0">
                <a:solidFill>
                  <a:srgbClr val="002060"/>
                </a:solidFill>
              </a:rPr>
              <a:t>•	развитие художественного и эстетического творчества обучающихся;</a:t>
            </a:r>
          </a:p>
          <a:p>
            <a:r>
              <a:rPr lang="ru-RU" dirty="0">
                <a:solidFill>
                  <a:srgbClr val="002060"/>
                </a:solidFill>
              </a:rPr>
              <a:t>•	выявление лучших, индивидуальных детских литературных и театральных работ.</a:t>
            </a:r>
          </a:p>
          <a:p>
            <a:r>
              <a:rPr lang="ru-RU" dirty="0">
                <a:solidFill>
                  <a:srgbClr val="002060"/>
                </a:solidFill>
              </a:rPr>
              <a:t>разработано в целях повышения творческой активности учащихся, приобщению школьников к литературным, историческим событиям страны, а также формированию у них  нравственных ценностей. </a:t>
            </a:r>
          </a:p>
          <a:p>
            <a:r>
              <a:rPr lang="ru-RU" dirty="0">
                <a:solidFill>
                  <a:srgbClr val="002060"/>
                </a:solidFill>
              </a:rPr>
              <a:t>        Предоставление участникам возможности проявить свой интеллект, талант и фантазию, показать свои возможности и результаты труда, обучения, удовлетворить свои потребности в познании, творческом самовыражении и эстетическом развитии.</a:t>
            </a:r>
          </a:p>
          <a:p>
            <a:r>
              <a:rPr lang="ru-RU" dirty="0">
                <a:solidFill>
                  <a:srgbClr val="002060"/>
                </a:solidFill>
              </a:rPr>
              <a:t>Смотр-конкурс проводится </a:t>
            </a:r>
          </a:p>
          <a:p>
            <a:r>
              <a:rPr lang="ru-RU" dirty="0">
                <a:solidFill>
                  <a:srgbClr val="002060"/>
                </a:solidFill>
              </a:rPr>
              <a:t>с 6.12.21г. по 25.03. 2022 года. </a:t>
            </a:r>
          </a:p>
          <a:p>
            <a:r>
              <a:rPr lang="ru-RU" dirty="0">
                <a:solidFill>
                  <a:srgbClr val="002060"/>
                </a:solidFill>
              </a:rPr>
              <a:t> Конкурс проходит в два этапа:</a:t>
            </a:r>
          </a:p>
          <a:p>
            <a:r>
              <a:rPr lang="ru-RU" dirty="0">
                <a:solidFill>
                  <a:srgbClr val="002060"/>
                </a:solidFill>
              </a:rPr>
              <a:t>•	Первый этап- конкурс оформленных календарей- на бумажных, электронных носителях-  с 6.12.2021г. по 27.12.2021г.</a:t>
            </a:r>
          </a:p>
          <a:p>
            <a:r>
              <a:rPr lang="ru-RU" dirty="0">
                <a:solidFill>
                  <a:srgbClr val="002060"/>
                </a:solidFill>
              </a:rPr>
              <a:t>•	Второй этап – конкурс «Ожившие страницы календаря» -25.03.2022г.</a:t>
            </a:r>
          </a:p>
          <a:p>
            <a:r>
              <a:rPr lang="ru-RU" dirty="0">
                <a:solidFill>
                  <a:srgbClr val="002060"/>
                </a:solidFill>
              </a:rPr>
              <a:t>3.2. Участники смотра-конкурса оформляют календарь  с пояснительной запиской и представляют их членам жюри не позднее  27.12.2021 года. </a:t>
            </a:r>
          </a:p>
          <a:p>
            <a:r>
              <a:rPr lang="ru-RU" dirty="0">
                <a:solidFill>
                  <a:srgbClr val="002060"/>
                </a:solidFill>
              </a:rPr>
              <a:t>Заявку на второй этап конкурса «Ожившие страницы календаря» подать до 10.03.2022 г.</a:t>
            </a:r>
          </a:p>
          <a:p>
            <a:r>
              <a:rPr lang="ru-RU" dirty="0">
                <a:solidFill>
                  <a:srgbClr val="002060"/>
                </a:solidFill>
              </a:rPr>
              <a:t> Видеоматериал по конкурсу «Ожившие страницы календаря» сдать до 10.03.2022 г.</a:t>
            </a:r>
          </a:p>
          <a:p>
            <a:endParaRPr lang="ru-RU" dirty="0"/>
          </a:p>
        </p:txBody>
      </p:sp>
      <p:pic>
        <p:nvPicPr>
          <p:cNvPr id="4098" name="Picture 2" descr="C:\Desktop\ППРОЕКТ читатем\литература и жизнь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1168" y="231420"/>
            <a:ext cx="1800200" cy="88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91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7220" y="251520"/>
            <a:ext cx="5640705" cy="598911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u="sng" dirty="0">
                <a:solidFill>
                  <a:srgbClr val="002060"/>
                </a:solidFill>
              </a:rPr>
              <a:t>Порядок оформления календарей:</a:t>
            </a:r>
          </a:p>
          <a:p>
            <a:r>
              <a:rPr lang="ru-RU" dirty="0">
                <a:solidFill>
                  <a:srgbClr val="002060"/>
                </a:solidFill>
              </a:rPr>
              <a:t>Календари должны содержать пояснительную записку, включающую в себя название работы, Ф.И. автора работы, класс, школа, руководитель проекта. Краткая аннотация проекта. Объем пояснительной записки - не более одной страницы печатного текста. </a:t>
            </a:r>
          </a:p>
          <a:p>
            <a:r>
              <a:rPr lang="ru-RU" dirty="0">
                <a:solidFill>
                  <a:srgbClr val="002060"/>
                </a:solidFill>
              </a:rPr>
              <a:t>На конкурс могут быть выставлены не более 3  проектов от каждой номинации, возрастной группе ОО</a:t>
            </a:r>
          </a:p>
          <a:p>
            <a:pPr algn="ctr"/>
            <a:r>
              <a:rPr lang="ru-RU" u="sng" dirty="0" smtClean="0">
                <a:solidFill>
                  <a:srgbClr val="002060"/>
                </a:solidFill>
              </a:rPr>
              <a:t>Требования </a:t>
            </a:r>
            <a:r>
              <a:rPr lang="ru-RU" u="sng" dirty="0">
                <a:solidFill>
                  <a:srgbClr val="002060"/>
                </a:solidFill>
              </a:rPr>
              <a:t>к оформлению календаря:</a:t>
            </a:r>
          </a:p>
          <a:p>
            <a:r>
              <a:rPr lang="ru-RU" dirty="0">
                <a:solidFill>
                  <a:srgbClr val="002060"/>
                </a:solidFill>
              </a:rPr>
              <a:t>•	Календари на бумажных  носителях принимаются в любой технике исполнения (акварель, гуашь, масло, карандаш, мелки, смешанная техника).</a:t>
            </a:r>
          </a:p>
          <a:p>
            <a:r>
              <a:rPr lang="ru-RU" dirty="0">
                <a:solidFill>
                  <a:srgbClr val="002060"/>
                </a:solidFill>
              </a:rPr>
              <a:t>•	Электронные календари оформляются по авторскому творческому замыслу.</a:t>
            </a:r>
          </a:p>
          <a:p>
            <a:pPr algn="ctr"/>
            <a:r>
              <a:rPr lang="ru-RU" u="sng" dirty="0" smtClean="0">
                <a:solidFill>
                  <a:srgbClr val="002060"/>
                </a:solidFill>
              </a:rPr>
              <a:t>Номинации </a:t>
            </a:r>
            <a:r>
              <a:rPr lang="ru-RU" u="sng" dirty="0">
                <a:solidFill>
                  <a:srgbClr val="002060"/>
                </a:solidFill>
              </a:rPr>
              <a:t>конкурса по страницам или странице своего календаря:</a:t>
            </a:r>
          </a:p>
          <a:p>
            <a:r>
              <a:rPr lang="ru-RU" dirty="0">
                <a:solidFill>
                  <a:srgbClr val="002060"/>
                </a:solidFill>
              </a:rPr>
              <a:t>•	Журналистика (эссе, интервью, фотоочерк «Наши земляки-писатели» др.)</a:t>
            </a:r>
          </a:p>
          <a:p>
            <a:r>
              <a:rPr lang="ru-RU" dirty="0">
                <a:solidFill>
                  <a:srgbClr val="002060"/>
                </a:solidFill>
              </a:rPr>
              <a:t>•	</a:t>
            </a:r>
            <a:r>
              <a:rPr lang="ru-RU" dirty="0" err="1">
                <a:solidFill>
                  <a:srgbClr val="002060"/>
                </a:solidFill>
              </a:rPr>
              <a:t>Медиапроект</a:t>
            </a:r>
            <a:r>
              <a:rPr lang="ru-RU" dirty="0">
                <a:solidFill>
                  <a:srgbClr val="002060"/>
                </a:solidFill>
              </a:rPr>
              <a:t> (формат –видеофильм, фото и </a:t>
            </a:r>
            <a:r>
              <a:rPr lang="ru-RU" dirty="0" err="1">
                <a:solidFill>
                  <a:srgbClr val="002060"/>
                </a:solidFill>
              </a:rPr>
              <a:t>слайдфильм</a:t>
            </a:r>
            <a:r>
              <a:rPr lang="ru-RU" dirty="0">
                <a:solidFill>
                  <a:srgbClr val="002060"/>
                </a:solidFill>
              </a:rPr>
              <a:t>, медиа-композиции)</a:t>
            </a:r>
          </a:p>
          <a:p>
            <a:r>
              <a:rPr lang="ru-RU" dirty="0">
                <a:solidFill>
                  <a:srgbClr val="002060"/>
                </a:solidFill>
              </a:rPr>
              <a:t>•	Театральные зарисовки, композиции, </a:t>
            </a:r>
            <a:r>
              <a:rPr lang="ru-RU" dirty="0" err="1">
                <a:solidFill>
                  <a:srgbClr val="002060"/>
                </a:solidFill>
              </a:rPr>
              <a:t>миниспектакли</a:t>
            </a:r>
            <a:r>
              <a:rPr lang="ru-RU" dirty="0">
                <a:solidFill>
                  <a:srgbClr val="002060"/>
                </a:solidFill>
              </a:rPr>
              <a:t> (сделать для отборочного тура видеозапись)</a:t>
            </a:r>
          </a:p>
          <a:p>
            <a:endParaRPr lang="ru-RU" dirty="0"/>
          </a:p>
        </p:txBody>
      </p:sp>
      <p:pic>
        <p:nvPicPr>
          <p:cNvPr id="1026" name="Picture 2" descr="C:\Desktop\ППРОЕКТ читатем\Для БЮЛЛЕТЕНЯ\Лит календарь\15734081901480689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8920" y="6804248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esktop\ППРОЕКТ читатем\Для БЮЛЛЕТЕНЯ\Лит календарь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612" y="680424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esktop\ППРОЕКТ читатем\Для БЮЛЛЕТЕНЯ\Лит календарь\Без названия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3176" y="6804248"/>
            <a:ext cx="1656184" cy="206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74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«О проведении литературного праздника «Парад литературных героев»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2" y="1467504"/>
            <a:ext cx="6120680" cy="7676496"/>
          </a:xfrm>
        </p:spPr>
        <p:txBody>
          <a:bodyPr>
            <a:normAutofit fontScale="70000" lnSpcReduction="20000"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I.</a:t>
            </a:r>
            <a:r>
              <a:rPr lang="ru-RU" sz="1800" dirty="0" smtClean="0">
                <a:solidFill>
                  <a:srgbClr val="FF0000"/>
                </a:solidFill>
              </a:rPr>
              <a:t>Театральная </a:t>
            </a:r>
            <a:r>
              <a:rPr lang="ru-RU" sz="1800" dirty="0">
                <a:solidFill>
                  <a:srgbClr val="FF0000"/>
                </a:solidFill>
              </a:rPr>
              <a:t>площадка «Парад литературных героев»:</a:t>
            </a:r>
          </a:p>
          <a:p>
            <a:r>
              <a:rPr lang="ru-RU" sz="1800" dirty="0">
                <a:solidFill>
                  <a:srgbClr val="002060"/>
                </a:solidFill>
              </a:rPr>
              <a:t>Конкурс представлений «Литературные пары», классика, современная литература.</a:t>
            </a:r>
          </a:p>
          <a:p>
            <a:r>
              <a:rPr lang="ru-RU" sz="1800" dirty="0">
                <a:solidFill>
                  <a:srgbClr val="002060"/>
                </a:solidFill>
              </a:rPr>
              <a:t>1.Конкурс на лучшее перевоплощение в литературных героев. </a:t>
            </a:r>
          </a:p>
          <a:p>
            <a:r>
              <a:rPr lang="ru-RU" sz="1800" dirty="0">
                <a:solidFill>
                  <a:srgbClr val="002060"/>
                </a:solidFill>
              </a:rPr>
              <a:t>В ходе конкурса участники представляют публике свой литературный персонаж (монолог героя, диалог литературных персонажей, театрализованное представление, своеобразный показ костюмов литературных персонажей, возможно представление литературных героев с помощью символических атрибутов, жестов и т.п.), продолжительность выступления не более 7 минут.</a:t>
            </a:r>
          </a:p>
          <a:p>
            <a:r>
              <a:rPr lang="ru-RU" sz="1800" dirty="0">
                <a:solidFill>
                  <a:srgbClr val="002060"/>
                </a:solidFill>
              </a:rPr>
              <a:t>2.Конкурс «Ожившие страницы календаря» оживляют и показывают одну страницу своего литературного календаря, своеобразное театрализованное   представление  одной страницы.   </a:t>
            </a:r>
          </a:p>
          <a:p>
            <a:r>
              <a:rPr lang="ru-RU" sz="1800" dirty="0">
                <a:solidFill>
                  <a:srgbClr val="002060"/>
                </a:solidFill>
              </a:rPr>
              <a:t>         В ходе конкурса участники представляют публике свою картинку или  литературный персонаж ,который  изображен на данной картинке (здесь может быть -монолог героя, диалог литературных персонажей, театрализованное представление),  продолжительность выступления не более 7 минут.</a:t>
            </a:r>
          </a:p>
          <a:p>
            <a:r>
              <a:rPr lang="ru-RU" sz="1800" dirty="0">
                <a:solidFill>
                  <a:srgbClr val="002060"/>
                </a:solidFill>
              </a:rPr>
              <a:t>        3.Конкурс «Служенье муз не терпит суеты», «Прекрасное должно быть величаво»;</a:t>
            </a:r>
          </a:p>
          <a:p>
            <a:r>
              <a:rPr lang="ru-RU" sz="1800" dirty="0">
                <a:solidFill>
                  <a:srgbClr val="002060"/>
                </a:solidFill>
              </a:rPr>
              <a:t> «У тебя есть талант, я тебя в том уверяю…», «Сострадание есть главнейший и, может быть, единственный закон бытия всего человечества».</a:t>
            </a:r>
          </a:p>
          <a:p>
            <a:r>
              <a:rPr lang="ru-RU" sz="1800" dirty="0">
                <a:solidFill>
                  <a:srgbClr val="002060"/>
                </a:solidFill>
              </a:rPr>
              <a:t> Содержание представления выбирается участниками Конкурса самостоятельно по творчеству А. С. Пушкина, Ф. Достоевского (проза, лирические и лиро-эпические произведения, драма, рассказ, дневник, записки,  стихи- только Достоевского)</a:t>
            </a:r>
          </a:p>
          <a:p>
            <a:r>
              <a:rPr lang="ru-RU" sz="1800" dirty="0">
                <a:solidFill>
                  <a:srgbClr val="002060"/>
                </a:solidFill>
              </a:rPr>
              <a:t>                   В конкурсной  программе может быть использован любой из предложенных видов театрально - художественной деятельности: драматизация, музыкальной спектакль, театральная реприза, моноспектакль (индивидуальное участие), другое.</a:t>
            </a:r>
          </a:p>
          <a:p>
            <a:r>
              <a:rPr lang="ru-RU" sz="1800" dirty="0">
                <a:solidFill>
                  <a:srgbClr val="002060"/>
                </a:solidFill>
              </a:rPr>
              <a:t> Продолжительность постановки: до 8 минут.</a:t>
            </a:r>
          </a:p>
          <a:p>
            <a:r>
              <a:rPr lang="ru-RU" sz="1800" dirty="0">
                <a:solidFill>
                  <a:srgbClr val="FF0000"/>
                </a:solidFill>
              </a:rPr>
              <a:t>II-Виртуальная площадка (заочная</a:t>
            </a:r>
            <a:r>
              <a:rPr lang="ru-RU" sz="1800" dirty="0" smtClean="0">
                <a:solidFill>
                  <a:srgbClr val="FF0000"/>
                </a:solidFill>
              </a:rPr>
              <a:t>):</a:t>
            </a:r>
            <a:endParaRPr lang="ru-RU" sz="1800" dirty="0"/>
          </a:p>
          <a:p>
            <a:r>
              <a:rPr lang="ru-RU" sz="1800" dirty="0"/>
              <a:t>•	</a:t>
            </a:r>
            <a:r>
              <a:rPr lang="ru-RU" sz="1800" dirty="0">
                <a:solidFill>
                  <a:srgbClr val="002060"/>
                </a:solidFill>
              </a:rPr>
              <a:t>Финал конкурса  «Календаря ожившие страницы», подводятся общие итоги- видео </a:t>
            </a:r>
          </a:p>
          <a:p>
            <a:r>
              <a:rPr lang="ru-RU" sz="1800" dirty="0">
                <a:solidFill>
                  <a:srgbClr val="002060"/>
                </a:solidFill>
              </a:rPr>
              <a:t>виртуального литературного календаря, демонстрация  лучших, награждение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76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656" y="323528"/>
            <a:ext cx="6048672" cy="73448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III- Литературная площадка «Литературное открытие»:</a:t>
            </a:r>
            <a:endParaRPr lang="ru-RU" dirty="0" smtClean="0"/>
          </a:p>
          <a:p>
            <a:r>
              <a:rPr lang="ru-RU" dirty="0" smtClean="0"/>
              <a:t>1.	</a:t>
            </a:r>
            <a:r>
              <a:rPr lang="ru-RU" dirty="0" smtClean="0">
                <a:solidFill>
                  <a:srgbClr val="002060"/>
                </a:solidFill>
              </a:rPr>
              <a:t>Площадка - «Читательская конференция «Книга в моей семье» - самая любимая, самая ценная, самая старинная», проходит в режиме ВКС 25.03.2022г., с 10.00, выступление обучающихся по приглашению жюри.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Площадка «Литературное открытие», номинация- «Читательская конференция»,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2.  Проекты -  представление семейных проектов «Читаем всей семьей»,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площадка «Литературное открытие», номинация- «Проекты «Читаем всей семьей»,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3.Аукцион «Популяризация книг»- художественные произведения, направленные на воспитание нравственных, духовных, толерантных отношений; Здесь же- литературные монологи, диалоги «Поговорим о книге» (кто лучше представит книгу); Здесь же видеоролики книг. площадка «Литературное открытие», номинация- «Аукцион»,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IV</a:t>
            </a:r>
            <a:r>
              <a:rPr lang="ru-RU" dirty="0" smtClean="0">
                <a:solidFill>
                  <a:srgbClr val="FF0000"/>
                </a:solidFill>
              </a:rPr>
              <a:t>.	Площадка «Золотая литера»:</a:t>
            </a:r>
          </a:p>
          <a:p>
            <a:r>
              <a:rPr lang="ru-RU" dirty="0" smtClean="0"/>
              <a:t>•	</a:t>
            </a:r>
            <a:r>
              <a:rPr lang="ru-RU" dirty="0" smtClean="0">
                <a:solidFill>
                  <a:srgbClr val="002060"/>
                </a:solidFill>
              </a:rPr>
              <a:t>Конкурс сочинений на нравственные темы «Золотая литера».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>
                <a:solidFill>
                  <a:srgbClr val="FF0000"/>
                </a:solidFill>
              </a:rPr>
              <a:t>	Площадка -Проект «Исследование по литературе; языкознанию»- </a:t>
            </a:r>
            <a:r>
              <a:rPr lang="ru-RU" dirty="0">
                <a:solidFill>
                  <a:srgbClr val="002060"/>
                </a:solidFill>
              </a:rPr>
              <a:t>(темы разные по  решению автора) </a:t>
            </a:r>
            <a:r>
              <a:rPr lang="ru-RU" dirty="0" smtClean="0">
                <a:solidFill>
                  <a:srgbClr val="002060"/>
                </a:solidFill>
              </a:rPr>
              <a:t>площадка </a:t>
            </a:r>
            <a:r>
              <a:rPr lang="ru-RU" dirty="0">
                <a:solidFill>
                  <a:srgbClr val="002060"/>
                </a:solidFill>
              </a:rPr>
              <a:t>« Проект», номинация- «Исследование»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Desktop\ППРОЕКТ читатем\Для БЮЛЛЕТЕНЯ\Лит календарь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665" y="7380312"/>
            <a:ext cx="2186382" cy="154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esktop\ППРОЕКТ читатем\Для БЮЛЛЕТЕНЯ\Лит календарь\images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5064" y="7406417"/>
            <a:ext cx="2143125" cy="153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006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</TotalTime>
  <Words>528</Words>
  <Application>Microsoft Office PowerPoint</Application>
  <PresentationFormat>Экран (4:3)</PresentationFormat>
  <Paragraphs>77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Углы</vt:lpstr>
      <vt:lpstr>АНОНС  подпроекта  «Читающий Якутск»,     в рамках  проекта «Литература и жизнь» </vt:lpstr>
      <vt:lpstr>Слайд 2</vt:lpstr>
      <vt:lpstr> «Календаря ожившие страницы»</vt:lpstr>
      <vt:lpstr>Слайд 4</vt:lpstr>
      <vt:lpstr> «О проведении литературного праздника «Парад литературных героев»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АНОНС  подпроекта  «Читающий Якутск»,     в рамках  проекта «Литература и жизнь»</dc:title>
  <dc:creator>1</dc:creator>
  <cp:lastModifiedBy>USER</cp:lastModifiedBy>
  <cp:revision>6</cp:revision>
  <dcterms:created xsi:type="dcterms:W3CDTF">2021-12-16T22:28:14Z</dcterms:created>
  <dcterms:modified xsi:type="dcterms:W3CDTF">2021-12-17T01:30:26Z</dcterms:modified>
</cp:coreProperties>
</file>