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comments/comment5.xml" ContentType="application/vnd.openxmlformats-officedocument.presentationml.comments+xml"/>
  <Override PartName="/ppt/comments/comment6.xml" ContentType="application/vnd.openxmlformats-officedocument.presentationml.comments+xml"/>
  <Override PartName="/ppt/comments/comment7.xml" ContentType="application/vnd.openxmlformats-officedocument.presentationml.comments+xml"/>
  <Override PartName="/ppt/comments/comment8.xml" ContentType="application/vnd.openxmlformats-officedocument.presentationml.comments+xml"/>
  <Override PartName="/ppt/comments/comment9.xml" ContentType="application/vnd.openxmlformats-officedocument.presentationml.comments+xml"/>
  <Override PartName="/ppt/comments/comment10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93" r:id="rId3"/>
    <p:sldId id="292" r:id="rId4"/>
    <p:sldId id="273" r:id="rId5"/>
    <p:sldId id="274" r:id="rId6"/>
    <p:sldId id="275" r:id="rId7"/>
    <p:sldId id="278" r:id="rId8"/>
    <p:sldId id="283" r:id="rId9"/>
    <p:sldId id="282" r:id="rId10"/>
    <p:sldId id="277" r:id="rId11"/>
    <p:sldId id="266" r:id="rId12"/>
    <p:sldId id="267" r:id="rId13"/>
    <p:sldId id="268" r:id="rId14"/>
    <p:sldId id="279" r:id="rId15"/>
    <p:sldId id="280" r:id="rId16"/>
    <p:sldId id="281" r:id="rId17"/>
    <p:sldId id="294" r:id="rId18"/>
    <p:sldId id="285" r:id="rId19"/>
    <p:sldId id="287" r:id="rId20"/>
    <p:sldId id="284" r:id="rId21"/>
    <p:sldId id="286" r:id="rId22"/>
    <p:sldId id="288" r:id="rId23"/>
    <p:sldId id="290" r:id="rId24"/>
    <p:sldId id="289" r:id="rId25"/>
    <p:sldId id="291" r:id="rId26"/>
    <p:sldId id="271" r:id="rId27"/>
    <p:sldId id="295" r:id="rId28"/>
  </p:sldIdLst>
  <p:sldSz cx="9144000" cy="6858000" type="screen4x3"/>
  <p:notesSz cx="6858000" cy="9144000"/>
  <p:custDataLst>
    <p:tags r:id="rId29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1" initials="1" lastIdx="2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3" d="100"/>
          <a:sy n="93" d="100"/>
        </p:scale>
        <p:origin x="-57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7-06-13T11:54:50.301" idx="1">
    <p:pos x="4974" y="735"/>
    <p:text>1.	ППк является одной из форм взаимодействия специалистов образовательной организации, объединяющихся для психолого-медико-педагогического сопровождения обучающихся с ОВЗ
Важнейшим звеном психолого-педагогического сопровождения является психолого-медико-педагогический консилиум образовательной организации. Консилиум несет ответственность (Слайд №3) за создание и реализацию необходимых условий,  которые «прописаны» в заключении ПМПК. В то же время, консилиум несет исключительно рекомендательную функцию по тактическим вопросам реализации рекомендаций ПМПК. Он также  выполняет функцию выявления детей с ОВЗ и функцию объективной «углубленной» оценки состояния ребенка (детей).</p:text>
  </p:cm>
</p:cmLst>
</file>

<file path=ppt/comments/comment10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7-06-13T22:27:45.456" idx="18">
    <p:pos x="4821" y="194"/>
    <p:text>Без тесного и эффективного контакта, постоянного взаимодействия педагогов образовательной организации со специалистами школьного консилиума, эффективная реабилитация невозможна.  Только чёткая и слаженная работа всего педагогического коллектива способствует своевременному выявлению проблем и оказанию помощи воспитанникам с ОВЗ.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7-06-13T11:54:50.301" idx="2">
    <p:pos x="4974" y="735"/>
    <p:text>1.	ППк является одной из форм взаимодействия специалистов образовательной организации, объединяющихся для психолого-медико-педагогического сопровождения обучающихся с ОВЗ
Важнейшим звеном психолого-педагогического сопровождения является психолого-медико-педагогический консилиум образовательной организации. Консилиум несет ответственность (Слайд №3) за создание и реализацию необходимых условий,  которые «прописаны» в заключении ПМПК. В то же время, консилиум несет исключительно рекомендательную функцию по тактическим вопросам реализации рекомендаций ПМПК. Он также  выполняет функцию выявления детей с ОВЗ и функцию объективной «углубленной» оценки состояния ребенка (детей).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7-06-14T00:12:11.943" idx="27">
    <p:pos x="5229" y="447"/>
    <p:text>состав специалистов 
консилиума может варьировать «от ребенка 
к ребенку» т.к. определяется в зависимости от  существующих и  потенциальных проблем обучающегося с ОВЗ;   в консилиум
включаются все те специалисты, которые  
непосредственно осуществляют обучение и воспитание данного  ребенка</p:tex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7-06-13T13:54:11.504" idx="19">
    <p:pos x="1449" y="1599"/>
    <p:text>специалисты системы сопровождения призваны стремиться решить каждую проблемную ситуацию с максимальной пользой для ребенка.
</p:text>
  </p:cm>
  <p:cm authorId="0" dt="2017-06-13T13:55:05.696" idx="20">
    <p:pos x="3289" y="1833"/>
    <p:text>Специалисты службы сопровождения прекращают поддержку ребенка только тогда, когда проблема решена или подход к решению очевиден.
</p:text>
  </p:cm>
  <p:cm authorId="0" dt="2017-06-13T13:55:33.183" idx="21">
    <p:pos x="4738" y="2071"/>
    <p:text>Обеспечивается согласованной работой команды специалистов, включенных в единую организационную модель, владеющих единой системой методов.
</p:text>
  </p:cm>
  <p:cm authorId="0" dt="2017-06-13T13:56:29.327" idx="22">
    <p:pos x="4731" y="2542"/>
    <p:text>предполагает, что, находясь в системе образования, воспитанники с ОВЗ должны в полной мере овладеть образовательной программой. Участвуя в сопровождении ребенка, каждый из специалистов хотя и в разной степени, но в полной ответственности за усвоение ребенком объема программы обучения.</p:text>
  </p:cm>
  <p:cm authorId="0" dt="2017-06-14T09:39:09.022" idx="28">
    <p:pos x="1935" y="2686"/>
    <p:text>Принцип предполагает создание вариативных условий для получения образования детьми, имеющими различные недостатки в физическом и (или) психическом развитии.</p:text>
  </p:cm>
  <p:cm authorId="0" dt="2017-06-14T09:40:10.845" idx="29">
    <p:pos x="1741" y="2912"/>
    <p:text> Принцип обеспечивает единство диагностики, коррекции и развития, т. е. системный подход к анализу особенностей развития и коррекции нарушений детей с ограниченными возможностями здоровья, а также всесторонний многоуровневый подход специалистов различного профиля, взаимодействие и согласованность их действий в решении проблем ребёнка; участие в данном процессе всех участников образовательного процесса.</p:tex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7-06-13T14:01:41.340" idx="7">
    <p:pos x="2267" y="3423"/>
    <p:text> предполагает обследование по запросу специалистов, воспитателей, родителей (законных представителей); диагностику, динамическое наблюдение.</p:text>
  </p:cm>
  <p:cm authorId="0" dt="2017-06-13T14:02:21.700" idx="8">
    <p:pos x="1496" y="3132"/>
    <p:text>предполагает анализ результатов диагностики, выбор способа организации коррекционно-развивающего процесса, планирование работы, статистический учет.</p:text>
  </p:cm>
  <p:cm authorId="0" dt="2017-06-13T14:03:52.921" idx="9">
    <p:pos x="1792" y="2693"/>
    <p:text>работа предусматривает проведение коррекционно-развивающих занятий с воспитанниками: с педагогом-психологом - по развитию психических процессов, с учителем - дефектологом - по развитию познавательных процессов, с учителем-логопедом - по совершенствованию различных сторон речи, с музыкальным руководителем - по развитию темпа и ритма, с учителем по физической культуре - по развитию общей моторики.</p:text>
  </p:cm>
  <p:cm authorId="0" dt="2017-06-13T14:06:08.881" idx="10">
    <p:pos x="2292" y="2239"/>
    <p:text>включает углублённые диагностические обследования, консультации для педагогов и родителей детей с ограниченными возможностями здоровья. </p:text>
  </p:cm>
  <p:cm authorId="0" dt="2017-06-13T14:06:52.728" idx="11">
    <p:pos x="1424" y="1781"/>
    <p:text>включает предоставление информации о работе ПМПк на педагогических советах, на родительских собраниях, подведение итогов за учебный год.</p:text>
  </p:cm>
  <p:cm authorId="0" dt="2017-06-13T14:09:24.879" idx="12">
    <p:pos x="4194" y="52"/>
    <p:text>Для успешного решения этих задач выработаны следующие направления деятельности  (блоки )консилиума. 
</p:tex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7-06-13T22:24:37.642" idx="16">
    <p:pos x="5508" y="201"/>
    <p:text>В ситуации прохождения ребенком ПМПК и получением образовательной организации его заключения о психофизических особенностях ребенка, его статусе как «ребенок с ОВЗ» и соответствующими рекомендациями каждым специалистом консилиума проводится углубленное обследование ребенка с целью уточнения и конкретизации рекомендаций ПМПК по созданию СОУ.
 По результатам обследований специалистов проводится коллегиальное заседание консилиума, на котором определяется и конкретизируется весь комплекс специальных образовательных условий обучения и воспитания ребенка с ОВЗ в соответствии с рекомендациями ПМПК. При необходимости вносятся поправки в индивидуальный коррекционный образовательный маршрут. 
Итогом консилиумной сессии является заключение консилиума, в котором конкретизируются пакет СОУ и индивидуальная программа сопровождения ребенка (в рамках реализации адаптированной образовательной программы) на определенный период. 
</p:text>
  </p:cm>
</p:cmLst>
</file>

<file path=ppt/comments/comment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7-06-13T22:20:57.179" idx="15">
    <p:pos x="5559" y="201"/>
    <p:text>После периода адаптации детей, поступивших в образовательную организацию, проводится их скрининговое обследование  с целью выявления детей, нуждающихся в организации для них СОУ, коррекционной программе сопровождения  Завершением данного этапа являются рекомендации педагогам и родителям, дети которых, по мнению специалистов, нуждаются в организации СОУ и обучении по адаптированной образовательной программе, включая индивидуальную программу сопровождения. Целью данного этапа является уточнения необходимости создания для воспитанников СОУ, коррекции нарушений развития и социальной адаптации на основе специальных педагогических подходов, определение формы получения образования, образовательной программы, которую ребенок может освоить, форм и методов психолого-медико-педагогической помощи. </p:text>
  </p:cm>
  <p:cm authorId="0" dt="2017-06-13T22:26:20.145" idx="17">
    <p:pos x="5239" y="3582"/>
    <p:text>В конце периода, на который были конкретизированы СОУ, разработана и реализовывается АОП проводится консилиумная сессия, основной задачей которой, является оценка эффективности деятельности специалистов сопровождения, в рамках  реализации пакета СОУ, включая оценку эффективности реализации АОП. 
Итогом  заключительного этапа реализации СОУ в рамках психолого-педагогического сопровождения является заключение, в котором обосновывается необходимость продолжения процесса обучения и воспитания ребенка с ОВЗ по данной АОП, либо необходима корректировка коррекционной программы, всех компонентов деятельности специалистов по реализации СОУ. Таким образом, определяется следующий период сопровождения образования ребенка в данной образовательной организации. Следует отметить, что заключение консилиума носит для родителей рекомендательный характер.
</p:text>
  </p:cm>
</p:cmLst>
</file>

<file path=ppt/comments/comment8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7-06-13T15:50:13.856" idx="13">
    <p:pos x="945" y="1754"/>
    <p:text>В соответствии с планом работы на учебный год планируется 4 заседания ПМПк</p:text>
  </p:cm>
</p:cmLst>
</file>

<file path=ppt/comments/comment9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7-06-13T15:57:40.308" idx="14">
    <p:pos x="1311" y="755"/>
    <p:text>проводятся по запросам участников образовательного процесса:
проводятся по запросам учителей,  специалистов, организующих коррекционно-развивающее обучение с детьми, а также по запросам родителей (законных представителей) воспитанников ОУ.  </p:tex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CE9B0F-A50A-466E-9EFF-66472CD09D14}" type="datetimeFigureOut">
              <a:rPr lang="ru-RU" smtClean="0"/>
              <a:pPr>
                <a:defRPr/>
              </a:pPr>
              <a:t>16.06.2017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3FE95D-3067-4D67-9B42-6B815ED2CB2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2BCEB4-8AD8-4B6A-BB01-5C138D508E0D}" type="datetimeFigureOut">
              <a:rPr lang="ru-RU" smtClean="0"/>
              <a:pPr>
                <a:defRPr/>
              </a:pPr>
              <a:t>16.06.2017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7D1811-1E8E-46A7-AFF5-CA88C1FDABF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148215-E7AF-41F7-8A72-40CB74BA2856}" type="datetimeFigureOut">
              <a:rPr lang="ru-RU" smtClean="0"/>
              <a:pPr>
                <a:defRPr/>
              </a:pPr>
              <a:t>16.06.2017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0BDE99-4E6D-4BD7-9899-9FAA672D677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542B94-38BD-487B-AB59-BC5EE81CB6D3}" type="datetimeFigureOut">
              <a:rPr lang="ru-RU" smtClean="0"/>
              <a:pPr>
                <a:defRPr/>
              </a:pPr>
              <a:t>16.06.2017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2E4147-AB44-447F-BD07-4D211529304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09F324-3027-440A-A3B6-D5859B52D52C}" type="datetimeFigureOut">
              <a:rPr lang="ru-RU" smtClean="0"/>
              <a:pPr>
                <a:defRPr/>
              </a:pPr>
              <a:t>16.06.2017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D53EA8-B535-442B-8CE6-785FB292FCE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72C54A-DB23-4554-A25D-8D7E2AAC2370}" type="datetimeFigureOut">
              <a:rPr lang="ru-RU" smtClean="0"/>
              <a:pPr>
                <a:defRPr/>
              </a:pPr>
              <a:t>16.06.2017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9A41BB-32FE-45B6-9D1C-D174A1108DB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16D73E-B7C0-4543-9C89-025580EE57BC}" type="datetimeFigureOut">
              <a:rPr lang="ru-RU" smtClean="0"/>
              <a:pPr>
                <a:defRPr/>
              </a:pPr>
              <a:t>16.06.2017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82F68F-5B9E-4992-B24C-EB1259525EE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C9C909-62F7-4491-B22C-395008CE0EFB}" type="datetimeFigureOut">
              <a:rPr lang="ru-RU" smtClean="0"/>
              <a:pPr>
                <a:defRPr/>
              </a:pPr>
              <a:t>16.06.2017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22C8C4-4A7F-4E96-878F-BDCDBD292AE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66B26B-F31A-46F6-B146-3A5A7F1B5E55}" type="datetimeFigureOut">
              <a:rPr lang="ru-RU" smtClean="0"/>
              <a:pPr>
                <a:defRPr/>
              </a:pPr>
              <a:t>16.06.2017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F0B71D-8240-45A6-BFF1-20C2079CD23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5CF179-A8E1-485B-9A28-FF8F136A6566}" type="datetimeFigureOut">
              <a:rPr lang="ru-RU" smtClean="0"/>
              <a:pPr>
                <a:defRPr/>
              </a:pPr>
              <a:t>16.06.2017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736845-B413-4F97-908C-F3F7AA336BF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7DBCDF-57BA-4A6E-B22E-E59B36DA7BE5}" type="datetimeFigureOut">
              <a:rPr lang="ru-RU" smtClean="0"/>
              <a:pPr>
                <a:defRPr/>
              </a:pPr>
              <a:t>16.06.2017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4C7051-46FF-4597-8102-C5866495225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DB54AE82-6D67-4C9E-BC66-9B9F21330286}" type="datetimeFigureOut">
              <a:rPr lang="ru-RU" smtClean="0"/>
              <a:pPr>
                <a:defRPr/>
              </a:pPr>
              <a:t>16.06.2017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28BB79DF-3455-4DB6-A3E5-EC591931F02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0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196753"/>
            <a:ext cx="7560840" cy="2485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3600" b="1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Деятельность психолого-педагогического консилиума образовательной организации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587375"/>
            <a:ext cx="3437285" cy="1945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Freeform 20"/>
          <p:cNvSpPr>
            <a:spLocks/>
          </p:cNvSpPr>
          <p:nvPr/>
        </p:nvSpPr>
        <p:spPr bwMode="gray">
          <a:xfrm rot="724184">
            <a:off x="4745038" y="1819275"/>
            <a:ext cx="942975" cy="3706813"/>
          </a:xfrm>
          <a:custGeom>
            <a:avLst/>
            <a:gdLst>
              <a:gd name="T0" fmla="*/ 2147483647 w 1824"/>
              <a:gd name="T1" fmla="*/ 2147483647 h 2648"/>
              <a:gd name="T2" fmla="*/ 2147483647 w 1824"/>
              <a:gd name="T3" fmla="*/ 2147483647 h 2648"/>
              <a:gd name="T4" fmla="*/ 2147483647 w 1824"/>
              <a:gd name="T5" fmla="*/ 2147483647 h 2648"/>
              <a:gd name="T6" fmla="*/ 2147483647 w 1824"/>
              <a:gd name="T7" fmla="*/ 2147483647 h 2648"/>
              <a:gd name="T8" fmla="*/ 2147483647 w 1824"/>
              <a:gd name="T9" fmla="*/ 2147483647 h 2648"/>
              <a:gd name="T10" fmla="*/ 2147483647 w 1824"/>
              <a:gd name="T11" fmla="*/ 2147483647 h 2648"/>
              <a:gd name="T12" fmla="*/ 2147483647 w 1824"/>
              <a:gd name="T13" fmla="*/ 2147483647 h 2648"/>
              <a:gd name="T14" fmla="*/ 2147483647 w 1824"/>
              <a:gd name="T15" fmla="*/ 2147483647 h 2648"/>
              <a:gd name="T16" fmla="*/ 2147483647 w 1824"/>
              <a:gd name="T17" fmla="*/ 2147483647 h 2648"/>
              <a:gd name="T18" fmla="*/ 2147483647 w 1824"/>
              <a:gd name="T19" fmla="*/ 2147483647 h 2648"/>
              <a:gd name="T20" fmla="*/ 2147483647 w 1824"/>
              <a:gd name="T21" fmla="*/ 2147483647 h 2648"/>
              <a:gd name="T22" fmla="*/ 2147483647 w 1824"/>
              <a:gd name="T23" fmla="*/ 2147483647 h 2648"/>
              <a:gd name="T24" fmla="*/ 2147483647 w 1824"/>
              <a:gd name="T25" fmla="*/ 2147483647 h 2648"/>
              <a:gd name="T26" fmla="*/ 2147483647 w 1824"/>
              <a:gd name="T27" fmla="*/ 2147483647 h 2648"/>
              <a:gd name="T28" fmla="*/ 2147483647 w 1824"/>
              <a:gd name="T29" fmla="*/ 2147483647 h 2648"/>
              <a:gd name="T30" fmla="*/ 2147483647 w 1824"/>
              <a:gd name="T31" fmla="*/ 2147483647 h 2648"/>
              <a:gd name="T32" fmla="*/ 2147483647 w 1824"/>
              <a:gd name="T33" fmla="*/ 2147483647 h 2648"/>
              <a:gd name="T34" fmla="*/ 2147483647 w 1824"/>
              <a:gd name="T35" fmla="*/ 2147483647 h 2648"/>
              <a:gd name="T36" fmla="*/ 2147483647 w 1824"/>
              <a:gd name="T37" fmla="*/ 2147483647 h 2648"/>
              <a:gd name="T38" fmla="*/ 2147483647 w 1824"/>
              <a:gd name="T39" fmla="*/ 2147483647 h 2648"/>
              <a:gd name="T40" fmla="*/ 2147483647 w 1824"/>
              <a:gd name="T41" fmla="*/ 2147483647 h 2648"/>
              <a:gd name="T42" fmla="*/ 2147483647 w 1824"/>
              <a:gd name="T43" fmla="*/ 2147483647 h 2648"/>
              <a:gd name="T44" fmla="*/ 2147483647 w 1824"/>
              <a:gd name="T45" fmla="*/ 2147483647 h 2648"/>
              <a:gd name="T46" fmla="*/ 2147483647 w 1824"/>
              <a:gd name="T47" fmla="*/ 2147483647 h 2648"/>
              <a:gd name="T48" fmla="*/ 2147483647 w 1824"/>
              <a:gd name="T49" fmla="*/ 2147483647 h 2648"/>
              <a:gd name="T50" fmla="*/ 2147483647 w 1824"/>
              <a:gd name="T51" fmla="*/ 2147483647 h 2648"/>
              <a:gd name="T52" fmla="*/ 2147483647 w 1824"/>
              <a:gd name="T53" fmla="*/ 2147483647 h 2648"/>
              <a:gd name="T54" fmla="*/ 2147483647 w 1824"/>
              <a:gd name="T55" fmla="*/ 2147483647 h 2648"/>
              <a:gd name="T56" fmla="*/ 2147483647 w 1824"/>
              <a:gd name="T57" fmla="*/ 2147483647 h 2648"/>
              <a:gd name="T58" fmla="*/ 2147483647 w 1824"/>
              <a:gd name="T59" fmla="*/ 2147483647 h 2648"/>
              <a:gd name="T60" fmla="*/ 2147483647 w 1824"/>
              <a:gd name="T61" fmla="*/ 2147483647 h 2648"/>
              <a:gd name="T62" fmla="*/ 2147483647 w 1824"/>
              <a:gd name="T63" fmla="*/ 2147483647 h 2648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824"/>
              <a:gd name="T97" fmla="*/ 0 h 2648"/>
              <a:gd name="T98" fmla="*/ 1824 w 1824"/>
              <a:gd name="T99" fmla="*/ 2648 h 2648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824" h="2648">
                <a:moveTo>
                  <a:pt x="0" y="2648"/>
                </a:moveTo>
                <a:lnTo>
                  <a:pt x="12" y="2464"/>
                </a:lnTo>
                <a:lnTo>
                  <a:pt x="32" y="2288"/>
                </a:lnTo>
                <a:lnTo>
                  <a:pt x="56" y="2120"/>
                </a:lnTo>
                <a:lnTo>
                  <a:pt x="88" y="1960"/>
                </a:lnTo>
                <a:lnTo>
                  <a:pt x="124" y="1808"/>
                </a:lnTo>
                <a:lnTo>
                  <a:pt x="166" y="1662"/>
                </a:lnTo>
                <a:lnTo>
                  <a:pt x="212" y="1524"/>
                </a:lnTo>
                <a:lnTo>
                  <a:pt x="262" y="1394"/>
                </a:lnTo>
                <a:lnTo>
                  <a:pt x="316" y="1270"/>
                </a:lnTo>
                <a:lnTo>
                  <a:pt x="372" y="1154"/>
                </a:lnTo>
                <a:lnTo>
                  <a:pt x="430" y="1044"/>
                </a:lnTo>
                <a:lnTo>
                  <a:pt x="490" y="942"/>
                </a:lnTo>
                <a:lnTo>
                  <a:pt x="550" y="846"/>
                </a:lnTo>
                <a:lnTo>
                  <a:pt x="612" y="758"/>
                </a:lnTo>
                <a:lnTo>
                  <a:pt x="672" y="674"/>
                </a:lnTo>
                <a:lnTo>
                  <a:pt x="734" y="598"/>
                </a:lnTo>
                <a:lnTo>
                  <a:pt x="792" y="528"/>
                </a:lnTo>
                <a:lnTo>
                  <a:pt x="850" y="464"/>
                </a:lnTo>
                <a:lnTo>
                  <a:pt x="906" y="408"/>
                </a:lnTo>
                <a:lnTo>
                  <a:pt x="960" y="356"/>
                </a:lnTo>
                <a:lnTo>
                  <a:pt x="1010" y="310"/>
                </a:lnTo>
                <a:lnTo>
                  <a:pt x="1056" y="270"/>
                </a:lnTo>
                <a:lnTo>
                  <a:pt x="1096" y="236"/>
                </a:lnTo>
                <a:lnTo>
                  <a:pt x="1134" y="208"/>
                </a:lnTo>
                <a:lnTo>
                  <a:pt x="1164" y="184"/>
                </a:lnTo>
                <a:lnTo>
                  <a:pt x="1190" y="166"/>
                </a:lnTo>
                <a:lnTo>
                  <a:pt x="1208" y="154"/>
                </a:lnTo>
                <a:lnTo>
                  <a:pt x="1220" y="146"/>
                </a:lnTo>
                <a:lnTo>
                  <a:pt x="1224" y="144"/>
                </a:lnTo>
                <a:lnTo>
                  <a:pt x="848" y="0"/>
                </a:lnTo>
                <a:lnTo>
                  <a:pt x="1728" y="56"/>
                </a:lnTo>
                <a:lnTo>
                  <a:pt x="1824" y="480"/>
                </a:lnTo>
                <a:lnTo>
                  <a:pt x="1568" y="328"/>
                </a:lnTo>
                <a:lnTo>
                  <a:pt x="1564" y="328"/>
                </a:lnTo>
                <a:lnTo>
                  <a:pt x="1554" y="332"/>
                </a:lnTo>
                <a:lnTo>
                  <a:pt x="1538" y="338"/>
                </a:lnTo>
                <a:lnTo>
                  <a:pt x="1514" y="346"/>
                </a:lnTo>
                <a:lnTo>
                  <a:pt x="1486" y="356"/>
                </a:lnTo>
                <a:lnTo>
                  <a:pt x="1452" y="370"/>
                </a:lnTo>
                <a:lnTo>
                  <a:pt x="1412" y="388"/>
                </a:lnTo>
                <a:lnTo>
                  <a:pt x="1370" y="410"/>
                </a:lnTo>
                <a:lnTo>
                  <a:pt x="1322" y="436"/>
                </a:lnTo>
                <a:lnTo>
                  <a:pt x="1270" y="466"/>
                </a:lnTo>
                <a:lnTo>
                  <a:pt x="1216" y="500"/>
                </a:lnTo>
                <a:lnTo>
                  <a:pt x="1158" y="540"/>
                </a:lnTo>
                <a:lnTo>
                  <a:pt x="1098" y="584"/>
                </a:lnTo>
                <a:lnTo>
                  <a:pt x="1034" y="636"/>
                </a:lnTo>
                <a:lnTo>
                  <a:pt x="970" y="692"/>
                </a:lnTo>
                <a:lnTo>
                  <a:pt x="904" y="756"/>
                </a:lnTo>
                <a:lnTo>
                  <a:pt x="836" y="824"/>
                </a:lnTo>
                <a:lnTo>
                  <a:pt x="770" y="900"/>
                </a:lnTo>
                <a:lnTo>
                  <a:pt x="700" y="984"/>
                </a:lnTo>
                <a:lnTo>
                  <a:pt x="632" y="1076"/>
                </a:lnTo>
                <a:lnTo>
                  <a:pt x="566" y="1174"/>
                </a:lnTo>
                <a:lnTo>
                  <a:pt x="498" y="1280"/>
                </a:lnTo>
                <a:lnTo>
                  <a:pt x="434" y="1394"/>
                </a:lnTo>
                <a:lnTo>
                  <a:pt x="370" y="1518"/>
                </a:lnTo>
                <a:lnTo>
                  <a:pt x="308" y="1650"/>
                </a:lnTo>
                <a:lnTo>
                  <a:pt x="248" y="1792"/>
                </a:lnTo>
                <a:lnTo>
                  <a:pt x="192" y="1944"/>
                </a:lnTo>
                <a:lnTo>
                  <a:pt x="138" y="2104"/>
                </a:lnTo>
                <a:lnTo>
                  <a:pt x="88" y="2274"/>
                </a:lnTo>
                <a:lnTo>
                  <a:pt x="42" y="2456"/>
                </a:lnTo>
                <a:lnTo>
                  <a:pt x="0" y="2648"/>
                </a:lnTo>
                <a:close/>
              </a:path>
            </a:pathLst>
          </a:custGeom>
          <a:gradFill rotWithShape="1">
            <a:gsLst>
              <a:gs pos="0">
                <a:srgbClr val="D11364"/>
              </a:gs>
              <a:gs pos="100000">
                <a:srgbClr val="61092E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4" name="TextBox 2"/>
          <p:cNvSpPr txBox="1">
            <a:spLocks noChangeArrowheads="1"/>
          </p:cNvSpPr>
          <p:nvPr/>
        </p:nvSpPr>
        <p:spPr bwMode="auto">
          <a:xfrm>
            <a:off x="1667523" y="44450"/>
            <a:ext cx="58089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alt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Направления (блоки) </a:t>
            </a:r>
            <a:r>
              <a:rPr lang="ru-RU" alt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работы </a:t>
            </a:r>
            <a:r>
              <a:rPr lang="ru-RU" altLang="ru-RU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ППк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5" name="TextBox 188"/>
          <p:cNvSpPr txBox="1">
            <a:spLocks noChangeArrowheads="1"/>
          </p:cNvSpPr>
          <p:nvPr/>
        </p:nvSpPr>
        <p:spPr bwMode="auto">
          <a:xfrm>
            <a:off x="471488" y="4562475"/>
            <a:ext cx="229627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sz="18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altLang="ru-RU" sz="1800" b="1" dirty="0">
                <a:latin typeface="Arial" charset="0"/>
              </a:rPr>
              <a:t>. </a:t>
            </a: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Блок анализа и </a:t>
            </a:r>
          </a:p>
          <a:p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планирования </a:t>
            </a:r>
            <a:endParaRPr lang="ru-RU" alt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6" name="TextBox 189"/>
          <p:cNvSpPr txBox="1">
            <a:spLocks noChangeArrowheads="1"/>
          </p:cNvSpPr>
          <p:nvPr/>
        </p:nvSpPr>
        <p:spPr bwMode="auto">
          <a:xfrm>
            <a:off x="471488" y="3852863"/>
            <a:ext cx="242245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sz="18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altLang="ru-RU" sz="2400" b="1" dirty="0">
                <a:latin typeface="Arial" charset="0"/>
              </a:rPr>
              <a:t>. </a:t>
            </a: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Коррекционно-</a:t>
            </a:r>
          </a:p>
          <a:p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развивающий блок</a:t>
            </a:r>
            <a:endParaRPr lang="ru-RU" alt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5367" name="Группа 3"/>
          <p:cNvGrpSpPr>
            <a:grpSpLocks/>
          </p:cNvGrpSpPr>
          <p:nvPr/>
        </p:nvGrpSpPr>
        <p:grpSpPr bwMode="auto">
          <a:xfrm>
            <a:off x="5291138" y="3136900"/>
            <a:ext cx="3111500" cy="557213"/>
            <a:chOff x="4451220" y="2260965"/>
            <a:chExt cx="3876675" cy="1000125"/>
          </a:xfrm>
        </p:grpSpPr>
        <p:sp>
          <p:nvSpPr>
            <p:cNvPr id="15387" name="Freeform 4"/>
            <p:cNvSpPr>
              <a:spLocks/>
            </p:cNvSpPr>
            <p:nvPr/>
          </p:nvSpPr>
          <p:spPr bwMode="gray">
            <a:xfrm>
              <a:off x="7651620" y="2260965"/>
              <a:ext cx="668338" cy="1000125"/>
            </a:xfrm>
            <a:custGeom>
              <a:avLst/>
              <a:gdLst>
                <a:gd name="T0" fmla="*/ 2147483647 w 308"/>
                <a:gd name="T1" fmla="*/ 2147483647 h 444"/>
                <a:gd name="T2" fmla="*/ 0 w 308"/>
                <a:gd name="T3" fmla="*/ 2147483647 h 444"/>
                <a:gd name="T4" fmla="*/ 0 w 308"/>
                <a:gd name="T5" fmla="*/ 2147483647 h 444"/>
                <a:gd name="T6" fmla="*/ 2147483647 w 308"/>
                <a:gd name="T7" fmla="*/ 0 h 444"/>
                <a:gd name="T8" fmla="*/ 2147483647 w 308"/>
                <a:gd name="T9" fmla="*/ 2147483647 h 4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444"/>
                <a:gd name="T17" fmla="*/ 308 w 308"/>
                <a:gd name="T18" fmla="*/ 444 h 4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444">
                  <a:moveTo>
                    <a:pt x="308" y="120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0"/>
                  </a:lnTo>
                  <a:close/>
                </a:path>
              </a:pathLst>
            </a:custGeom>
            <a:gradFill rotWithShape="1">
              <a:gsLst>
                <a:gs pos="0">
                  <a:srgbClr val="00281D"/>
                </a:gs>
                <a:gs pos="50000">
                  <a:srgbClr val="00563F"/>
                </a:gs>
                <a:gs pos="100000">
                  <a:srgbClr val="00281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388" name="Freeform 5"/>
            <p:cNvSpPr>
              <a:spLocks/>
            </p:cNvSpPr>
            <p:nvPr/>
          </p:nvSpPr>
          <p:spPr bwMode="gray">
            <a:xfrm>
              <a:off x="4451220" y="2260965"/>
              <a:ext cx="3876675" cy="639763"/>
            </a:xfrm>
            <a:custGeom>
              <a:avLst/>
              <a:gdLst>
                <a:gd name="T0" fmla="*/ 2147483647 w 1786"/>
                <a:gd name="T1" fmla="*/ 2147483647 h 284"/>
                <a:gd name="T2" fmla="*/ 0 w 1786"/>
                <a:gd name="T3" fmla="*/ 2147483647 h 284"/>
                <a:gd name="T4" fmla="*/ 2147483647 w 1786"/>
                <a:gd name="T5" fmla="*/ 0 h 284"/>
                <a:gd name="T6" fmla="*/ 2147483647 w 1786"/>
                <a:gd name="T7" fmla="*/ 0 h 284"/>
                <a:gd name="T8" fmla="*/ 2147483647 w 1786"/>
                <a:gd name="T9" fmla="*/ 2147483647 h 2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86"/>
                <a:gd name="T16" fmla="*/ 0 h 284"/>
                <a:gd name="T17" fmla="*/ 1786 w 1786"/>
                <a:gd name="T18" fmla="*/ 284 h 2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86" h="284">
                  <a:moveTo>
                    <a:pt x="1478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1786" y="0"/>
                  </a:lnTo>
                  <a:lnTo>
                    <a:pt x="1478" y="284"/>
                  </a:lnTo>
                  <a:close/>
                </a:path>
              </a:pathLst>
            </a:custGeom>
            <a:solidFill>
              <a:srgbClr val="00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389" name="Rectangle 21"/>
            <p:cNvSpPr>
              <a:spLocks noChangeArrowheads="1"/>
            </p:cNvSpPr>
            <p:nvPr/>
          </p:nvSpPr>
          <p:spPr bwMode="gray">
            <a:xfrm>
              <a:off x="4457570" y="2900728"/>
              <a:ext cx="3209925" cy="358775"/>
            </a:xfrm>
            <a:prstGeom prst="rect">
              <a:avLst/>
            </a:prstGeom>
            <a:gradFill rotWithShape="1">
              <a:gsLst>
                <a:gs pos="0">
                  <a:srgbClr val="00684D"/>
                </a:gs>
                <a:gs pos="50000">
                  <a:srgbClr val="00906A"/>
                </a:gs>
                <a:gs pos="100000">
                  <a:srgbClr val="00684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altLang="ru-RU">
                <a:solidFill>
                  <a:srgbClr val="FFFFFF"/>
                </a:solidFill>
                <a:latin typeface="Verdana" pitchFamily="34" charset="0"/>
              </a:endParaRPr>
            </a:p>
          </p:txBody>
        </p:sp>
      </p:grpSp>
      <p:grpSp>
        <p:nvGrpSpPr>
          <p:cNvPr id="15368" name="Группа 4"/>
          <p:cNvGrpSpPr>
            <a:grpSpLocks/>
          </p:cNvGrpSpPr>
          <p:nvPr/>
        </p:nvGrpSpPr>
        <p:grpSpPr bwMode="auto">
          <a:xfrm>
            <a:off x="4911725" y="3867150"/>
            <a:ext cx="3344863" cy="552450"/>
            <a:chOff x="3486020" y="3253153"/>
            <a:chExt cx="4168775" cy="993775"/>
          </a:xfrm>
        </p:grpSpPr>
        <p:sp>
          <p:nvSpPr>
            <p:cNvPr id="15384" name="Freeform 6"/>
            <p:cNvSpPr>
              <a:spLocks/>
            </p:cNvSpPr>
            <p:nvPr/>
          </p:nvSpPr>
          <p:spPr bwMode="gray">
            <a:xfrm>
              <a:off x="6980107" y="3253153"/>
              <a:ext cx="666750" cy="993775"/>
            </a:xfrm>
            <a:custGeom>
              <a:avLst/>
              <a:gdLst>
                <a:gd name="T0" fmla="*/ 2147483647 w 308"/>
                <a:gd name="T1" fmla="*/ 2147483647 h 442"/>
                <a:gd name="T2" fmla="*/ 0 w 308"/>
                <a:gd name="T3" fmla="*/ 2147483647 h 442"/>
                <a:gd name="T4" fmla="*/ 0 w 308"/>
                <a:gd name="T5" fmla="*/ 2147483647 h 442"/>
                <a:gd name="T6" fmla="*/ 2147483647 w 308"/>
                <a:gd name="T7" fmla="*/ 0 h 442"/>
                <a:gd name="T8" fmla="*/ 2147483647 w 308"/>
                <a:gd name="T9" fmla="*/ 2147483647 h 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442"/>
                <a:gd name="T17" fmla="*/ 308 w 308"/>
                <a:gd name="T18" fmla="*/ 442 h 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442">
                  <a:moveTo>
                    <a:pt x="308" y="120"/>
                  </a:moveTo>
                  <a:lnTo>
                    <a:pt x="0" y="442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0"/>
                  </a:lnTo>
                  <a:close/>
                </a:path>
              </a:pathLst>
            </a:custGeom>
            <a:gradFill rotWithShape="1">
              <a:gsLst>
                <a:gs pos="0">
                  <a:srgbClr val="230744"/>
                </a:gs>
                <a:gs pos="50000">
                  <a:srgbClr val="4B1092"/>
                </a:gs>
                <a:gs pos="100000">
                  <a:srgbClr val="23074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385" name="Freeform 7"/>
            <p:cNvSpPr>
              <a:spLocks/>
            </p:cNvSpPr>
            <p:nvPr/>
          </p:nvSpPr>
          <p:spPr bwMode="gray">
            <a:xfrm>
              <a:off x="3486020" y="3253153"/>
              <a:ext cx="4168775" cy="638175"/>
            </a:xfrm>
            <a:custGeom>
              <a:avLst/>
              <a:gdLst>
                <a:gd name="T0" fmla="*/ 2147483647 w 1920"/>
                <a:gd name="T1" fmla="*/ 2147483647 h 284"/>
                <a:gd name="T2" fmla="*/ 0 w 1920"/>
                <a:gd name="T3" fmla="*/ 2147483647 h 284"/>
                <a:gd name="T4" fmla="*/ 2147483647 w 1920"/>
                <a:gd name="T5" fmla="*/ 0 h 284"/>
                <a:gd name="T6" fmla="*/ 2147483647 w 1920"/>
                <a:gd name="T7" fmla="*/ 0 h 284"/>
                <a:gd name="T8" fmla="*/ 2147483647 w 1920"/>
                <a:gd name="T9" fmla="*/ 2147483647 h 2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20"/>
                <a:gd name="T16" fmla="*/ 0 h 284"/>
                <a:gd name="T17" fmla="*/ 1920 w 1920"/>
                <a:gd name="T18" fmla="*/ 284 h 2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20" h="284">
                  <a:moveTo>
                    <a:pt x="1612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1920" y="0"/>
                  </a:lnTo>
                  <a:lnTo>
                    <a:pt x="1612" y="284"/>
                  </a:lnTo>
                  <a:close/>
                </a:path>
              </a:pathLst>
            </a:custGeom>
            <a:solidFill>
              <a:srgbClr val="A77B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386" name="Rectangle 22"/>
            <p:cNvSpPr>
              <a:spLocks noChangeArrowheads="1"/>
            </p:cNvSpPr>
            <p:nvPr/>
          </p:nvSpPr>
          <p:spPr bwMode="gray">
            <a:xfrm>
              <a:off x="3487607" y="3891328"/>
              <a:ext cx="3498850" cy="352425"/>
            </a:xfrm>
            <a:prstGeom prst="rect">
              <a:avLst/>
            </a:prstGeom>
            <a:gradFill rotWithShape="1">
              <a:gsLst>
                <a:gs pos="0">
                  <a:srgbClr val="5D2FB9"/>
                </a:gs>
                <a:gs pos="50000">
                  <a:srgbClr val="8041FF"/>
                </a:gs>
                <a:gs pos="100000">
                  <a:srgbClr val="5D2FB9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altLang="ru-RU">
                <a:solidFill>
                  <a:srgbClr val="FFFFFF"/>
                </a:solidFill>
                <a:latin typeface="Verdana" pitchFamily="34" charset="0"/>
              </a:endParaRPr>
            </a:p>
          </p:txBody>
        </p:sp>
      </p:grpSp>
      <p:grpSp>
        <p:nvGrpSpPr>
          <p:cNvPr id="15369" name="Группа 5"/>
          <p:cNvGrpSpPr>
            <a:grpSpLocks/>
          </p:cNvGrpSpPr>
          <p:nvPr/>
        </p:nvGrpSpPr>
        <p:grpSpPr bwMode="auto">
          <a:xfrm>
            <a:off x="4603750" y="4592638"/>
            <a:ext cx="3570288" cy="555625"/>
            <a:chOff x="2530345" y="4235815"/>
            <a:chExt cx="4448175" cy="998538"/>
          </a:xfrm>
        </p:grpSpPr>
        <p:sp>
          <p:nvSpPr>
            <p:cNvPr id="15381" name="Freeform 8"/>
            <p:cNvSpPr>
              <a:spLocks/>
            </p:cNvSpPr>
            <p:nvPr/>
          </p:nvSpPr>
          <p:spPr bwMode="gray">
            <a:xfrm>
              <a:off x="6305420" y="4235815"/>
              <a:ext cx="665163" cy="998538"/>
            </a:xfrm>
            <a:custGeom>
              <a:avLst/>
              <a:gdLst>
                <a:gd name="T0" fmla="*/ 2147483647 w 306"/>
                <a:gd name="T1" fmla="*/ 2147483647 h 444"/>
                <a:gd name="T2" fmla="*/ 0 w 306"/>
                <a:gd name="T3" fmla="*/ 2147483647 h 444"/>
                <a:gd name="T4" fmla="*/ 0 w 306"/>
                <a:gd name="T5" fmla="*/ 2147483647 h 444"/>
                <a:gd name="T6" fmla="*/ 2147483647 w 306"/>
                <a:gd name="T7" fmla="*/ 0 h 444"/>
                <a:gd name="T8" fmla="*/ 2147483647 w 306"/>
                <a:gd name="T9" fmla="*/ 2147483647 h 4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444"/>
                <a:gd name="T17" fmla="*/ 306 w 306"/>
                <a:gd name="T18" fmla="*/ 444 h 4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444">
                  <a:moveTo>
                    <a:pt x="306" y="122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6" y="0"/>
                  </a:lnTo>
                  <a:lnTo>
                    <a:pt x="306" y="122"/>
                  </a:lnTo>
                  <a:close/>
                </a:path>
              </a:pathLst>
            </a:custGeom>
            <a:gradFill rotWithShape="1">
              <a:gsLst>
                <a:gs pos="0">
                  <a:srgbClr val="431805"/>
                </a:gs>
                <a:gs pos="50000">
                  <a:srgbClr val="90330A"/>
                </a:gs>
                <a:gs pos="100000">
                  <a:srgbClr val="431805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382" name="Freeform 23"/>
            <p:cNvSpPr>
              <a:spLocks/>
            </p:cNvSpPr>
            <p:nvPr/>
          </p:nvSpPr>
          <p:spPr bwMode="gray">
            <a:xfrm>
              <a:off x="2530345" y="4235815"/>
              <a:ext cx="4448175" cy="644525"/>
            </a:xfrm>
            <a:custGeom>
              <a:avLst/>
              <a:gdLst>
                <a:gd name="T0" fmla="*/ 2147483647 w 2048"/>
                <a:gd name="T1" fmla="*/ 2147483647 h 286"/>
                <a:gd name="T2" fmla="*/ 0 w 2048"/>
                <a:gd name="T3" fmla="*/ 2147483647 h 286"/>
                <a:gd name="T4" fmla="*/ 2147483647 w 2048"/>
                <a:gd name="T5" fmla="*/ 0 h 286"/>
                <a:gd name="T6" fmla="*/ 2147483647 w 2048"/>
                <a:gd name="T7" fmla="*/ 0 h 286"/>
                <a:gd name="T8" fmla="*/ 2147483647 w 2048"/>
                <a:gd name="T9" fmla="*/ 2147483647 h 2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48"/>
                <a:gd name="T16" fmla="*/ 0 h 286"/>
                <a:gd name="T17" fmla="*/ 2048 w 2048"/>
                <a:gd name="T18" fmla="*/ 286 h 28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48" h="286">
                  <a:moveTo>
                    <a:pt x="1742" y="286"/>
                  </a:moveTo>
                  <a:lnTo>
                    <a:pt x="0" y="286"/>
                  </a:lnTo>
                  <a:lnTo>
                    <a:pt x="446" y="0"/>
                  </a:lnTo>
                  <a:lnTo>
                    <a:pt x="2048" y="0"/>
                  </a:lnTo>
                  <a:lnTo>
                    <a:pt x="1742" y="286"/>
                  </a:lnTo>
                  <a:close/>
                </a:path>
              </a:pathLst>
            </a:custGeom>
            <a:solidFill>
              <a:srgbClr val="FF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383" name="Rectangle 24"/>
            <p:cNvSpPr>
              <a:spLocks noChangeArrowheads="1"/>
            </p:cNvSpPr>
            <p:nvPr/>
          </p:nvSpPr>
          <p:spPr bwMode="gray">
            <a:xfrm>
              <a:off x="2533520" y="4878753"/>
              <a:ext cx="3786188" cy="352425"/>
            </a:xfrm>
            <a:prstGeom prst="rect">
              <a:avLst/>
            </a:prstGeom>
            <a:gradFill rotWithShape="1">
              <a:gsLst>
                <a:gs pos="0">
                  <a:srgbClr val="A0523A"/>
                </a:gs>
                <a:gs pos="50000">
                  <a:srgbClr val="DC7150"/>
                </a:gs>
                <a:gs pos="100000">
                  <a:srgbClr val="A0523A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altLang="ru-RU">
                <a:solidFill>
                  <a:srgbClr val="FFFFFF"/>
                </a:solidFill>
                <a:latin typeface="Verdana" pitchFamily="34" charset="0"/>
              </a:endParaRPr>
            </a:p>
          </p:txBody>
        </p:sp>
      </p:grpSp>
      <p:grpSp>
        <p:nvGrpSpPr>
          <p:cNvPr id="15370" name="Группа 6"/>
          <p:cNvGrpSpPr>
            <a:grpSpLocks/>
          </p:cNvGrpSpPr>
          <p:nvPr/>
        </p:nvGrpSpPr>
        <p:grpSpPr bwMode="auto">
          <a:xfrm>
            <a:off x="4330700" y="5321300"/>
            <a:ext cx="3800475" cy="555625"/>
            <a:chOff x="1569907" y="5148628"/>
            <a:chExt cx="4735513" cy="1000125"/>
          </a:xfrm>
        </p:grpSpPr>
        <p:sp>
          <p:nvSpPr>
            <p:cNvPr id="15378" name="Freeform 9"/>
            <p:cNvSpPr>
              <a:spLocks/>
            </p:cNvSpPr>
            <p:nvPr/>
          </p:nvSpPr>
          <p:spPr bwMode="gray">
            <a:xfrm>
              <a:off x="5635495" y="5148628"/>
              <a:ext cx="669925" cy="1000125"/>
            </a:xfrm>
            <a:custGeom>
              <a:avLst/>
              <a:gdLst>
                <a:gd name="T0" fmla="*/ 2147483647 w 308"/>
                <a:gd name="T1" fmla="*/ 2147483647 h 444"/>
                <a:gd name="T2" fmla="*/ 0 w 308"/>
                <a:gd name="T3" fmla="*/ 2147483647 h 444"/>
                <a:gd name="T4" fmla="*/ 0 w 308"/>
                <a:gd name="T5" fmla="*/ 2147483647 h 444"/>
                <a:gd name="T6" fmla="*/ 2147483647 w 308"/>
                <a:gd name="T7" fmla="*/ 0 h 444"/>
                <a:gd name="T8" fmla="*/ 2147483647 w 308"/>
                <a:gd name="T9" fmla="*/ 2147483647 h 4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444"/>
                <a:gd name="T17" fmla="*/ 308 w 308"/>
                <a:gd name="T18" fmla="*/ 444 h 4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444">
                  <a:moveTo>
                    <a:pt x="308" y="122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2"/>
                  </a:lnTo>
                  <a:close/>
                </a:path>
              </a:pathLst>
            </a:custGeom>
            <a:gradFill rotWithShape="1">
              <a:gsLst>
                <a:gs pos="0">
                  <a:srgbClr val="433206"/>
                </a:gs>
                <a:gs pos="50000">
                  <a:srgbClr val="906B0E"/>
                </a:gs>
                <a:gs pos="100000">
                  <a:srgbClr val="433206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379" name="Freeform 10"/>
            <p:cNvSpPr>
              <a:spLocks/>
            </p:cNvSpPr>
            <p:nvPr/>
          </p:nvSpPr>
          <p:spPr bwMode="gray">
            <a:xfrm>
              <a:off x="1571495" y="5156565"/>
              <a:ext cx="4733925" cy="638175"/>
            </a:xfrm>
            <a:custGeom>
              <a:avLst/>
              <a:gdLst>
                <a:gd name="T0" fmla="*/ 2147483647 w 2180"/>
                <a:gd name="T1" fmla="*/ 2147483647 h 284"/>
                <a:gd name="T2" fmla="*/ 0 w 2180"/>
                <a:gd name="T3" fmla="*/ 2147483647 h 284"/>
                <a:gd name="T4" fmla="*/ 2147483647 w 2180"/>
                <a:gd name="T5" fmla="*/ 0 h 284"/>
                <a:gd name="T6" fmla="*/ 2147483647 w 2180"/>
                <a:gd name="T7" fmla="*/ 0 h 284"/>
                <a:gd name="T8" fmla="*/ 2147483647 w 2180"/>
                <a:gd name="T9" fmla="*/ 2147483647 h 2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80"/>
                <a:gd name="T16" fmla="*/ 0 h 284"/>
                <a:gd name="T17" fmla="*/ 2180 w 2180"/>
                <a:gd name="T18" fmla="*/ 284 h 2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80" h="284">
                  <a:moveTo>
                    <a:pt x="1872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2180" y="0"/>
                  </a:lnTo>
                  <a:lnTo>
                    <a:pt x="1872" y="284"/>
                  </a:lnTo>
                  <a:close/>
                </a:path>
              </a:pathLst>
            </a:custGeom>
            <a:solidFill>
              <a:srgbClr val="F2E1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380" name="Rectangle 25"/>
            <p:cNvSpPr>
              <a:spLocks noChangeArrowheads="1"/>
            </p:cNvSpPr>
            <p:nvPr/>
          </p:nvSpPr>
          <p:spPr bwMode="gray">
            <a:xfrm>
              <a:off x="1569907" y="5796328"/>
              <a:ext cx="4075113" cy="350838"/>
            </a:xfrm>
            <a:prstGeom prst="rect">
              <a:avLst/>
            </a:prstGeom>
            <a:gradFill rotWithShape="1">
              <a:gsLst>
                <a:gs pos="0">
                  <a:srgbClr val="977514"/>
                </a:gs>
                <a:gs pos="50000">
                  <a:srgbClr val="D0A11C"/>
                </a:gs>
                <a:gs pos="100000">
                  <a:srgbClr val="97751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altLang="ru-RU">
                <a:solidFill>
                  <a:srgbClr val="FFFFFF"/>
                </a:solidFill>
                <a:latin typeface="Verdana" pitchFamily="34" charset="0"/>
              </a:endParaRPr>
            </a:p>
          </p:txBody>
        </p:sp>
      </p:grpSp>
      <p:grpSp>
        <p:nvGrpSpPr>
          <p:cNvPr id="15371" name="Группа 217"/>
          <p:cNvGrpSpPr>
            <a:grpSpLocks/>
          </p:cNvGrpSpPr>
          <p:nvPr/>
        </p:nvGrpSpPr>
        <p:grpSpPr bwMode="auto">
          <a:xfrm>
            <a:off x="5637213" y="2408238"/>
            <a:ext cx="3111500" cy="555625"/>
            <a:chOff x="4451220" y="2260965"/>
            <a:chExt cx="3876675" cy="1000125"/>
          </a:xfrm>
        </p:grpSpPr>
        <p:sp>
          <p:nvSpPr>
            <p:cNvPr id="219" name="Freeform 4"/>
            <p:cNvSpPr>
              <a:spLocks/>
            </p:cNvSpPr>
            <p:nvPr/>
          </p:nvSpPr>
          <p:spPr bwMode="gray">
            <a:xfrm>
              <a:off x="7651455" y="2260965"/>
              <a:ext cx="668529" cy="1000125"/>
            </a:xfrm>
            <a:custGeom>
              <a:avLst/>
              <a:gdLst>
                <a:gd name="T0" fmla="*/ 308 w 308"/>
                <a:gd name="T1" fmla="*/ 120 h 444"/>
                <a:gd name="T2" fmla="*/ 0 w 308"/>
                <a:gd name="T3" fmla="*/ 444 h 444"/>
                <a:gd name="T4" fmla="*/ 0 w 308"/>
                <a:gd name="T5" fmla="*/ 286 h 444"/>
                <a:gd name="T6" fmla="*/ 308 w 308"/>
                <a:gd name="T7" fmla="*/ 0 h 444"/>
                <a:gd name="T8" fmla="*/ 308 w 308"/>
                <a:gd name="T9" fmla="*/ 12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444">
                  <a:moveTo>
                    <a:pt x="308" y="120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20" name="Freeform 5"/>
            <p:cNvSpPr>
              <a:spLocks/>
            </p:cNvSpPr>
            <p:nvPr/>
          </p:nvSpPr>
          <p:spPr bwMode="gray">
            <a:xfrm>
              <a:off x="4451220" y="2260965"/>
              <a:ext cx="3876675" cy="640080"/>
            </a:xfrm>
            <a:custGeom>
              <a:avLst/>
              <a:gdLst>
                <a:gd name="T0" fmla="*/ 1478 w 1786"/>
                <a:gd name="T1" fmla="*/ 284 h 284"/>
                <a:gd name="T2" fmla="*/ 0 w 1786"/>
                <a:gd name="T3" fmla="*/ 284 h 284"/>
                <a:gd name="T4" fmla="*/ 446 w 1786"/>
                <a:gd name="T5" fmla="*/ 0 h 284"/>
                <a:gd name="T6" fmla="*/ 1786 w 1786"/>
                <a:gd name="T7" fmla="*/ 0 h 284"/>
                <a:gd name="T8" fmla="*/ 1478 w 1786"/>
                <a:gd name="T9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6" h="284">
                  <a:moveTo>
                    <a:pt x="1478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1786" y="0"/>
                  </a:lnTo>
                  <a:lnTo>
                    <a:pt x="1478" y="284"/>
                  </a:lnTo>
                  <a:close/>
                </a:path>
              </a:pathLst>
            </a:custGeom>
            <a:ln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21" name="Rectangle 21"/>
            <p:cNvSpPr>
              <a:spLocks noChangeArrowheads="1"/>
            </p:cNvSpPr>
            <p:nvPr/>
          </p:nvSpPr>
          <p:spPr bwMode="gray">
            <a:xfrm>
              <a:off x="4457153" y="2901045"/>
              <a:ext cx="3210125" cy="35718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Verdana" pitchFamily="34" charset="0"/>
                <a:cs typeface="+mn-cs"/>
              </a:endParaRPr>
            </a:p>
          </p:txBody>
        </p:sp>
      </p:grpSp>
      <p:sp>
        <p:nvSpPr>
          <p:cNvPr id="15372" name="TextBox 1"/>
          <p:cNvSpPr txBox="1">
            <a:spLocks noChangeArrowheads="1"/>
          </p:cNvSpPr>
          <p:nvPr/>
        </p:nvSpPr>
        <p:spPr bwMode="auto">
          <a:xfrm>
            <a:off x="471487" y="5325709"/>
            <a:ext cx="316137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sz="18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altLang="ru-RU" sz="1800" b="1" dirty="0">
                <a:latin typeface="Arial" charset="0"/>
              </a:rPr>
              <a:t>. </a:t>
            </a: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Диагностический блок </a:t>
            </a:r>
            <a:endParaRPr lang="ru-RU" alt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73" name="TextBox 221"/>
          <p:cNvSpPr txBox="1">
            <a:spLocks noChangeArrowheads="1"/>
          </p:cNvSpPr>
          <p:nvPr/>
        </p:nvSpPr>
        <p:spPr bwMode="auto">
          <a:xfrm>
            <a:off x="471488" y="3124200"/>
            <a:ext cx="360021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sz="1800" b="1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Блок профилактической и </a:t>
            </a:r>
          </a:p>
          <a:p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консультативной работы </a:t>
            </a:r>
            <a:endParaRPr lang="ru-RU" alt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74" name="TextBox 222"/>
          <p:cNvSpPr txBox="1">
            <a:spLocks noChangeArrowheads="1"/>
          </p:cNvSpPr>
          <p:nvPr/>
        </p:nvSpPr>
        <p:spPr bwMode="auto">
          <a:xfrm>
            <a:off x="471488" y="2395538"/>
            <a:ext cx="216694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sz="1800" b="1" dirty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Блок контроля</a:t>
            </a:r>
          </a:p>
          <a:p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    (итоговый )</a:t>
            </a:r>
            <a:endParaRPr lang="ru-RU" alt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91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2"/>
          <p:cNvSpPr txBox="1">
            <a:spLocks noChangeArrowheads="1"/>
          </p:cNvSpPr>
          <p:nvPr/>
        </p:nvSpPr>
        <p:spPr bwMode="auto">
          <a:xfrm>
            <a:off x="376018" y="44450"/>
            <a:ext cx="839197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alt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Заседания </a:t>
            </a:r>
            <a:r>
              <a:rPr lang="ru-RU" alt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психолого-педагогического консилиума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267" name="Группа 1"/>
          <p:cNvGrpSpPr>
            <a:grpSpLocks/>
          </p:cNvGrpSpPr>
          <p:nvPr/>
        </p:nvGrpSpPr>
        <p:grpSpPr bwMode="auto">
          <a:xfrm>
            <a:off x="236538" y="575250"/>
            <a:ext cx="8670925" cy="5506463"/>
            <a:chOff x="366463" y="596975"/>
            <a:chExt cx="8670033" cy="5506467"/>
          </a:xfrm>
        </p:grpSpPr>
        <p:sp>
          <p:nvSpPr>
            <p:cNvPr id="79" name="Oval 115"/>
            <p:cNvSpPr>
              <a:spLocks noChangeArrowheads="1"/>
            </p:cNvSpPr>
            <p:nvPr/>
          </p:nvSpPr>
          <p:spPr bwMode="gray">
            <a:xfrm>
              <a:off x="2499844" y="1750514"/>
              <a:ext cx="4038185" cy="3962403"/>
            </a:xfrm>
            <a:prstGeom prst="ellipse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269" name="Oval 4"/>
            <p:cNvSpPr>
              <a:spLocks noChangeArrowheads="1"/>
            </p:cNvSpPr>
            <p:nvPr/>
          </p:nvSpPr>
          <p:spPr bwMode="gray">
            <a:xfrm>
              <a:off x="3490664" y="2741712"/>
              <a:ext cx="2057400" cy="2133600"/>
            </a:xfrm>
            <a:prstGeom prst="ellipse">
              <a:avLst/>
            </a:prstGeom>
            <a:gradFill rotWithShape="1">
              <a:gsLst>
                <a:gs pos="0">
                  <a:srgbClr val="00CC99"/>
                </a:gs>
                <a:gs pos="100000">
                  <a:srgbClr val="005D46"/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84" name="Text Box 6"/>
            <p:cNvSpPr txBox="1">
              <a:spLocks noChangeArrowheads="1"/>
            </p:cNvSpPr>
            <p:nvPr/>
          </p:nvSpPr>
          <p:spPr bwMode="gray">
            <a:xfrm>
              <a:off x="3768125" y="3377702"/>
              <a:ext cx="1554003" cy="831851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  <a:cs typeface="+mn-cs"/>
                </a:rPr>
                <a:t>Проблема</a:t>
              </a:r>
              <a:br>
                <a:rPr lang="ru-RU" sz="24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  <a:cs typeface="+mn-cs"/>
                </a:rPr>
              </a:br>
              <a:r>
                <a:rPr lang="ru-RU" sz="24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  <a:cs typeface="+mn-cs"/>
                </a:rPr>
                <a:t>ребенка</a:t>
              </a:r>
              <a:endPara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endParaRPr>
            </a:p>
          </p:txBody>
        </p:sp>
        <p:grpSp>
          <p:nvGrpSpPr>
            <p:cNvPr id="11271" name="Group 127"/>
            <p:cNvGrpSpPr>
              <a:grpSpLocks/>
            </p:cNvGrpSpPr>
            <p:nvPr/>
          </p:nvGrpSpPr>
          <p:grpSpPr bwMode="auto">
            <a:xfrm>
              <a:off x="4100264" y="1344712"/>
              <a:ext cx="685800" cy="658813"/>
              <a:chOff x="2640" y="1088"/>
              <a:chExt cx="432" cy="415"/>
            </a:xfrm>
          </p:grpSpPr>
          <p:grpSp>
            <p:nvGrpSpPr>
              <p:cNvPr id="11310" name="Group 8"/>
              <p:cNvGrpSpPr>
                <a:grpSpLocks/>
              </p:cNvGrpSpPr>
              <p:nvPr/>
            </p:nvGrpSpPr>
            <p:grpSpPr bwMode="auto">
              <a:xfrm>
                <a:off x="2640" y="1088"/>
                <a:ext cx="432" cy="415"/>
                <a:chOff x="2016" y="1920"/>
                <a:chExt cx="1680" cy="1680"/>
              </a:xfrm>
            </p:grpSpPr>
            <p:sp>
              <p:nvSpPr>
                <p:cNvPr id="11312" name="Oval 9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CC00"/>
                    </a:gs>
                    <a:gs pos="100000">
                      <a:srgbClr val="6C5600"/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 altLang="ru-RU"/>
                </a:p>
              </p:txBody>
            </p:sp>
            <p:sp>
              <p:nvSpPr>
                <p:cNvPr id="11313" name="Freeform 10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205 w 1321"/>
                    <a:gd name="T1" fmla="*/ 252 h 712"/>
                    <a:gd name="T2" fmla="*/ 1220 w 1321"/>
                    <a:gd name="T3" fmla="*/ 279 h 712"/>
                    <a:gd name="T4" fmla="*/ 1223 w 1321"/>
                    <a:gd name="T5" fmla="*/ 302 h 712"/>
                    <a:gd name="T6" fmla="*/ 1218 w 1321"/>
                    <a:gd name="T7" fmla="*/ 324 h 712"/>
                    <a:gd name="T8" fmla="*/ 1202 w 1321"/>
                    <a:gd name="T9" fmla="*/ 345 h 712"/>
                    <a:gd name="T10" fmla="*/ 1178 w 1321"/>
                    <a:gd name="T11" fmla="*/ 364 h 712"/>
                    <a:gd name="T12" fmla="*/ 1148 w 1321"/>
                    <a:gd name="T13" fmla="*/ 380 h 712"/>
                    <a:gd name="T14" fmla="*/ 1108 w 1321"/>
                    <a:gd name="T15" fmla="*/ 394 h 712"/>
                    <a:gd name="T16" fmla="*/ 1063 w 1321"/>
                    <a:gd name="T17" fmla="*/ 409 h 712"/>
                    <a:gd name="T18" fmla="*/ 1011 w 1321"/>
                    <a:gd name="T19" fmla="*/ 419 h 712"/>
                    <a:gd name="T20" fmla="*/ 955 w 1321"/>
                    <a:gd name="T21" fmla="*/ 429 h 712"/>
                    <a:gd name="T22" fmla="*/ 896 w 1321"/>
                    <a:gd name="T23" fmla="*/ 436 h 712"/>
                    <a:gd name="T24" fmla="*/ 830 w 1321"/>
                    <a:gd name="T25" fmla="*/ 443 h 712"/>
                    <a:gd name="T26" fmla="*/ 763 w 1321"/>
                    <a:gd name="T27" fmla="*/ 446 h 712"/>
                    <a:gd name="T28" fmla="*/ 737 w 1321"/>
                    <a:gd name="T29" fmla="*/ 448 h 712"/>
                    <a:gd name="T30" fmla="*/ 441 w 1321"/>
                    <a:gd name="T31" fmla="*/ 448 h 712"/>
                    <a:gd name="T32" fmla="*/ 437 w 1321"/>
                    <a:gd name="T33" fmla="*/ 448 h 712"/>
                    <a:gd name="T34" fmla="*/ 379 w 1321"/>
                    <a:gd name="T35" fmla="*/ 445 h 712"/>
                    <a:gd name="T36" fmla="*/ 323 w 1321"/>
                    <a:gd name="T37" fmla="*/ 443 h 712"/>
                    <a:gd name="T38" fmla="*/ 270 w 1321"/>
                    <a:gd name="T39" fmla="*/ 438 h 712"/>
                    <a:gd name="T40" fmla="*/ 219 w 1321"/>
                    <a:gd name="T41" fmla="*/ 434 h 712"/>
                    <a:gd name="T42" fmla="*/ 173 w 1321"/>
                    <a:gd name="T43" fmla="*/ 426 h 712"/>
                    <a:gd name="T44" fmla="*/ 130 w 1321"/>
                    <a:gd name="T45" fmla="*/ 416 h 712"/>
                    <a:gd name="T46" fmla="*/ 94 w 1321"/>
                    <a:gd name="T47" fmla="*/ 408 h 712"/>
                    <a:gd name="T48" fmla="*/ 63 w 1321"/>
                    <a:gd name="T49" fmla="*/ 396 h 712"/>
                    <a:gd name="T50" fmla="*/ 35 w 1321"/>
                    <a:gd name="T51" fmla="*/ 382 h 712"/>
                    <a:gd name="T52" fmla="*/ 18 w 1321"/>
                    <a:gd name="T53" fmla="*/ 366 h 712"/>
                    <a:gd name="T54" fmla="*/ 6 w 1321"/>
                    <a:gd name="T55" fmla="*/ 348 h 712"/>
                    <a:gd name="T56" fmla="*/ 0 w 1321"/>
                    <a:gd name="T57" fmla="*/ 329 h 712"/>
                    <a:gd name="T58" fmla="*/ 0 w 1321"/>
                    <a:gd name="T59" fmla="*/ 327 h 712"/>
                    <a:gd name="T60" fmla="*/ 4 w 1321"/>
                    <a:gd name="T61" fmla="*/ 306 h 712"/>
                    <a:gd name="T62" fmla="*/ 16 w 1321"/>
                    <a:gd name="T63" fmla="*/ 280 h 712"/>
                    <a:gd name="T64" fmla="*/ 47 w 1321"/>
                    <a:gd name="T65" fmla="*/ 232 h 712"/>
                    <a:gd name="T66" fmla="*/ 86 w 1321"/>
                    <a:gd name="T67" fmla="*/ 188 h 712"/>
                    <a:gd name="T68" fmla="*/ 135 w 1321"/>
                    <a:gd name="T69" fmla="*/ 148 h 712"/>
                    <a:gd name="T70" fmla="*/ 188 w 1321"/>
                    <a:gd name="T71" fmla="*/ 111 h 712"/>
                    <a:gd name="T72" fmla="*/ 250 w 1321"/>
                    <a:gd name="T73" fmla="*/ 78 h 712"/>
                    <a:gd name="T74" fmla="*/ 317 w 1321"/>
                    <a:gd name="T75" fmla="*/ 52 h 712"/>
                    <a:gd name="T76" fmla="*/ 384 w 1321"/>
                    <a:gd name="T77" fmla="*/ 29 h 712"/>
                    <a:gd name="T78" fmla="*/ 461 w 1321"/>
                    <a:gd name="T79" fmla="*/ 13 h 712"/>
                    <a:gd name="T80" fmla="*/ 538 w 1321"/>
                    <a:gd name="T81" fmla="*/ 4 h 712"/>
                    <a:gd name="T82" fmla="*/ 618 w 1321"/>
                    <a:gd name="T83" fmla="*/ 0 h 712"/>
                    <a:gd name="T84" fmla="*/ 618 w 1321"/>
                    <a:gd name="T85" fmla="*/ 0 h 712"/>
                    <a:gd name="T86" fmla="*/ 703 w 1321"/>
                    <a:gd name="T87" fmla="*/ 4 h 712"/>
                    <a:gd name="T88" fmla="*/ 785 w 1321"/>
                    <a:gd name="T89" fmla="*/ 14 h 712"/>
                    <a:gd name="T90" fmla="*/ 863 w 1321"/>
                    <a:gd name="T91" fmla="*/ 33 h 712"/>
                    <a:gd name="T92" fmla="*/ 936 w 1321"/>
                    <a:gd name="T93" fmla="*/ 56 h 712"/>
                    <a:gd name="T94" fmla="*/ 1003 w 1321"/>
                    <a:gd name="T95" fmla="*/ 86 h 712"/>
                    <a:gd name="T96" fmla="*/ 1064 w 1321"/>
                    <a:gd name="T97" fmla="*/ 122 h 712"/>
                    <a:gd name="T98" fmla="*/ 1119 w 1321"/>
                    <a:gd name="T99" fmla="*/ 161 h 712"/>
                    <a:gd name="T100" fmla="*/ 1166 w 1321"/>
                    <a:gd name="T101" fmla="*/ 204 h 712"/>
                    <a:gd name="T102" fmla="*/ 1205 w 1321"/>
                    <a:gd name="T103" fmla="*/ 252 h 712"/>
                    <a:gd name="T104" fmla="*/ 1205 w 1321"/>
                    <a:gd name="T105" fmla="*/ 252 h 712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w 1321"/>
                    <a:gd name="T160" fmla="*/ 0 h 712"/>
                    <a:gd name="T161" fmla="*/ 1321 w 1321"/>
                    <a:gd name="T162" fmla="*/ 712 h 712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T159" t="T160" r="T161" b="T162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rgbClr val="FFCC00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87" name="Text Box 11"/>
              <p:cNvSpPr txBox="1">
                <a:spLocks noChangeArrowheads="1"/>
              </p:cNvSpPr>
              <p:nvPr/>
            </p:nvSpPr>
            <p:spPr bwMode="gray">
              <a:xfrm>
                <a:off x="2734" y="1152"/>
                <a:ext cx="26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Verdana" pitchFamily="34" charset="0"/>
                    <a:cs typeface="+mn-cs"/>
                  </a:rPr>
                  <a:t>B</a:t>
                </a:r>
              </a:p>
            </p:txBody>
          </p:sp>
        </p:grpSp>
        <p:grpSp>
          <p:nvGrpSpPr>
            <p:cNvPr id="11272" name="Group 123"/>
            <p:cNvGrpSpPr>
              <a:grpSpLocks/>
            </p:cNvGrpSpPr>
            <p:nvPr/>
          </p:nvGrpSpPr>
          <p:grpSpPr bwMode="auto">
            <a:xfrm>
              <a:off x="3458914" y="4683225"/>
              <a:ext cx="319088" cy="279400"/>
              <a:chOff x="2236" y="3191"/>
              <a:chExt cx="201" cy="176"/>
            </a:xfrm>
          </p:grpSpPr>
          <p:sp>
            <p:nvSpPr>
              <p:cNvPr id="11308" name="Oval 64"/>
              <p:cNvSpPr>
                <a:spLocks noChangeArrowheads="1"/>
              </p:cNvSpPr>
              <p:nvPr/>
            </p:nvSpPr>
            <p:spPr bwMode="gray">
              <a:xfrm rot="-3372907">
                <a:off x="2239" y="3282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rgbClr val="33CCCC"/>
                  </a:gs>
                  <a:gs pos="100000">
                    <a:srgbClr val="228888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11309" name="Oval 65"/>
              <p:cNvSpPr>
                <a:spLocks noChangeArrowheads="1"/>
              </p:cNvSpPr>
              <p:nvPr/>
            </p:nvSpPr>
            <p:spPr bwMode="gray">
              <a:xfrm rot="-3372907">
                <a:off x="2353" y="3188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rgbClr val="33CCCC"/>
                  </a:gs>
                  <a:gs pos="100000">
                    <a:srgbClr val="228888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 altLang="ru-RU"/>
              </a:p>
            </p:txBody>
          </p:sp>
        </p:grpSp>
        <p:grpSp>
          <p:nvGrpSpPr>
            <p:cNvPr id="11273" name="Group 122"/>
            <p:cNvGrpSpPr>
              <a:grpSpLocks/>
            </p:cNvGrpSpPr>
            <p:nvPr/>
          </p:nvGrpSpPr>
          <p:grpSpPr bwMode="auto">
            <a:xfrm>
              <a:off x="2804864" y="4946750"/>
              <a:ext cx="685800" cy="685800"/>
              <a:chOff x="1824" y="3357"/>
              <a:chExt cx="432" cy="432"/>
            </a:xfrm>
          </p:grpSpPr>
          <p:grpSp>
            <p:nvGrpSpPr>
              <p:cNvPr id="11304" name="Group 70"/>
              <p:cNvGrpSpPr>
                <a:grpSpLocks/>
              </p:cNvGrpSpPr>
              <p:nvPr/>
            </p:nvGrpSpPr>
            <p:grpSpPr bwMode="auto">
              <a:xfrm>
                <a:off x="1824" y="3357"/>
                <a:ext cx="432" cy="432"/>
                <a:chOff x="2016" y="1920"/>
                <a:chExt cx="1680" cy="1680"/>
              </a:xfrm>
            </p:grpSpPr>
            <p:sp>
              <p:nvSpPr>
                <p:cNvPr id="11306" name="Oval 71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33CCCC"/>
                    </a:gs>
                    <a:gs pos="100000">
                      <a:srgbClr val="0C3232"/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 altLang="ru-RU"/>
                </a:p>
              </p:txBody>
            </p:sp>
            <p:sp>
              <p:nvSpPr>
                <p:cNvPr id="11307" name="Freeform 72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205 w 1321"/>
                    <a:gd name="T1" fmla="*/ 252 h 712"/>
                    <a:gd name="T2" fmla="*/ 1220 w 1321"/>
                    <a:gd name="T3" fmla="*/ 279 h 712"/>
                    <a:gd name="T4" fmla="*/ 1223 w 1321"/>
                    <a:gd name="T5" fmla="*/ 302 h 712"/>
                    <a:gd name="T6" fmla="*/ 1218 w 1321"/>
                    <a:gd name="T7" fmla="*/ 324 h 712"/>
                    <a:gd name="T8" fmla="*/ 1202 w 1321"/>
                    <a:gd name="T9" fmla="*/ 345 h 712"/>
                    <a:gd name="T10" fmla="*/ 1178 w 1321"/>
                    <a:gd name="T11" fmla="*/ 364 h 712"/>
                    <a:gd name="T12" fmla="*/ 1148 w 1321"/>
                    <a:gd name="T13" fmla="*/ 380 h 712"/>
                    <a:gd name="T14" fmla="*/ 1108 w 1321"/>
                    <a:gd name="T15" fmla="*/ 394 h 712"/>
                    <a:gd name="T16" fmla="*/ 1063 w 1321"/>
                    <a:gd name="T17" fmla="*/ 409 h 712"/>
                    <a:gd name="T18" fmla="*/ 1011 w 1321"/>
                    <a:gd name="T19" fmla="*/ 419 h 712"/>
                    <a:gd name="T20" fmla="*/ 955 w 1321"/>
                    <a:gd name="T21" fmla="*/ 429 h 712"/>
                    <a:gd name="T22" fmla="*/ 896 w 1321"/>
                    <a:gd name="T23" fmla="*/ 436 h 712"/>
                    <a:gd name="T24" fmla="*/ 830 w 1321"/>
                    <a:gd name="T25" fmla="*/ 443 h 712"/>
                    <a:gd name="T26" fmla="*/ 763 w 1321"/>
                    <a:gd name="T27" fmla="*/ 446 h 712"/>
                    <a:gd name="T28" fmla="*/ 737 w 1321"/>
                    <a:gd name="T29" fmla="*/ 448 h 712"/>
                    <a:gd name="T30" fmla="*/ 441 w 1321"/>
                    <a:gd name="T31" fmla="*/ 448 h 712"/>
                    <a:gd name="T32" fmla="*/ 437 w 1321"/>
                    <a:gd name="T33" fmla="*/ 448 h 712"/>
                    <a:gd name="T34" fmla="*/ 379 w 1321"/>
                    <a:gd name="T35" fmla="*/ 445 h 712"/>
                    <a:gd name="T36" fmla="*/ 323 w 1321"/>
                    <a:gd name="T37" fmla="*/ 443 h 712"/>
                    <a:gd name="T38" fmla="*/ 270 w 1321"/>
                    <a:gd name="T39" fmla="*/ 438 h 712"/>
                    <a:gd name="T40" fmla="*/ 219 w 1321"/>
                    <a:gd name="T41" fmla="*/ 434 h 712"/>
                    <a:gd name="T42" fmla="*/ 173 w 1321"/>
                    <a:gd name="T43" fmla="*/ 426 h 712"/>
                    <a:gd name="T44" fmla="*/ 130 w 1321"/>
                    <a:gd name="T45" fmla="*/ 416 h 712"/>
                    <a:gd name="T46" fmla="*/ 94 w 1321"/>
                    <a:gd name="T47" fmla="*/ 408 h 712"/>
                    <a:gd name="T48" fmla="*/ 63 w 1321"/>
                    <a:gd name="T49" fmla="*/ 396 h 712"/>
                    <a:gd name="T50" fmla="*/ 35 w 1321"/>
                    <a:gd name="T51" fmla="*/ 382 h 712"/>
                    <a:gd name="T52" fmla="*/ 18 w 1321"/>
                    <a:gd name="T53" fmla="*/ 366 h 712"/>
                    <a:gd name="T54" fmla="*/ 6 w 1321"/>
                    <a:gd name="T55" fmla="*/ 348 h 712"/>
                    <a:gd name="T56" fmla="*/ 0 w 1321"/>
                    <a:gd name="T57" fmla="*/ 329 h 712"/>
                    <a:gd name="T58" fmla="*/ 0 w 1321"/>
                    <a:gd name="T59" fmla="*/ 327 h 712"/>
                    <a:gd name="T60" fmla="*/ 4 w 1321"/>
                    <a:gd name="T61" fmla="*/ 306 h 712"/>
                    <a:gd name="T62" fmla="*/ 16 w 1321"/>
                    <a:gd name="T63" fmla="*/ 280 h 712"/>
                    <a:gd name="T64" fmla="*/ 47 w 1321"/>
                    <a:gd name="T65" fmla="*/ 232 h 712"/>
                    <a:gd name="T66" fmla="*/ 86 w 1321"/>
                    <a:gd name="T67" fmla="*/ 188 h 712"/>
                    <a:gd name="T68" fmla="*/ 135 w 1321"/>
                    <a:gd name="T69" fmla="*/ 148 h 712"/>
                    <a:gd name="T70" fmla="*/ 188 w 1321"/>
                    <a:gd name="T71" fmla="*/ 111 h 712"/>
                    <a:gd name="T72" fmla="*/ 250 w 1321"/>
                    <a:gd name="T73" fmla="*/ 78 h 712"/>
                    <a:gd name="T74" fmla="*/ 317 w 1321"/>
                    <a:gd name="T75" fmla="*/ 52 h 712"/>
                    <a:gd name="T76" fmla="*/ 384 w 1321"/>
                    <a:gd name="T77" fmla="*/ 29 h 712"/>
                    <a:gd name="T78" fmla="*/ 461 w 1321"/>
                    <a:gd name="T79" fmla="*/ 13 h 712"/>
                    <a:gd name="T80" fmla="*/ 538 w 1321"/>
                    <a:gd name="T81" fmla="*/ 4 h 712"/>
                    <a:gd name="T82" fmla="*/ 618 w 1321"/>
                    <a:gd name="T83" fmla="*/ 0 h 712"/>
                    <a:gd name="T84" fmla="*/ 618 w 1321"/>
                    <a:gd name="T85" fmla="*/ 0 h 712"/>
                    <a:gd name="T86" fmla="*/ 703 w 1321"/>
                    <a:gd name="T87" fmla="*/ 4 h 712"/>
                    <a:gd name="T88" fmla="*/ 785 w 1321"/>
                    <a:gd name="T89" fmla="*/ 14 h 712"/>
                    <a:gd name="T90" fmla="*/ 863 w 1321"/>
                    <a:gd name="T91" fmla="*/ 33 h 712"/>
                    <a:gd name="T92" fmla="*/ 936 w 1321"/>
                    <a:gd name="T93" fmla="*/ 56 h 712"/>
                    <a:gd name="T94" fmla="*/ 1003 w 1321"/>
                    <a:gd name="T95" fmla="*/ 86 h 712"/>
                    <a:gd name="T96" fmla="*/ 1064 w 1321"/>
                    <a:gd name="T97" fmla="*/ 122 h 712"/>
                    <a:gd name="T98" fmla="*/ 1119 w 1321"/>
                    <a:gd name="T99" fmla="*/ 161 h 712"/>
                    <a:gd name="T100" fmla="*/ 1166 w 1321"/>
                    <a:gd name="T101" fmla="*/ 204 h 712"/>
                    <a:gd name="T102" fmla="*/ 1205 w 1321"/>
                    <a:gd name="T103" fmla="*/ 252 h 712"/>
                    <a:gd name="T104" fmla="*/ 1205 w 1321"/>
                    <a:gd name="T105" fmla="*/ 252 h 712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w 1321"/>
                    <a:gd name="T160" fmla="*/ 0 h 712"/>
                    <a:gd name="T161" fmla="*/ 1321 w 1321"/>
                    <a:gd name="T162" fmla="*/ 712 h 712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T159" t="T160" r="T161" b="T162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rgbClr val="33CCCC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95" name="Text Box 73"/>
              <p:cNvSpPr txBox="1">
                <a:spLocks noChangeArrowheads="1"/>
              </p:cNvSpPr>
              <p:nvPr/>
            </p:nvSpPr>
            <p:spPr bwMode="gray">
              <a:xfrm>
                <a:off x="1911" y="3438"/>
                <a:ext cx="24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Verdana" pitchFamily="34" charset="0"/>
                    <a:cs typeface="+mn-cs"/>
                  </a:rPr>
                  <a:t>E</a:t>
                </a:r>
              </a:p>
            </p:txBody>
          </p:sp>
        </p:grpSp>
        <p:grpSp>
          <p:nvGrpSpPr>
            <p:cNvPr id="11274" name="Group 126"/>
            <p:cNvGrpSpPr>
              <a:grpSpLocks/>
            </p:cNvGrpSpPr>
            <p:nvPr/>
          </p:nvGrpSpPr>
          <p:grpSpPr bwMode="auto">
            <a:xfrm>
              <a:off x="6162427" y="2741712"/>
              <a:ext cx="681037" cy="693738"/>
              <a:chOff x="3938" y="1968"/>
              <a:chExt cx="430" cy="437"/>
            </a:xfrm>
          </p:grpSpPr>
          <p:grpSp>
            <p:nvGrpSpPr>
              <p:cNvPr id="11300" name="Group 75"/>
              <p:cNvGrpSpPr>
                <a:grpSpLocks/>
              </p:cNvGrpSpPr>
              <p:nvPr/>
            </p:nvGrpSpPr>
            <p:grpSpPr bwMode="auto">
              <a:xfrm>
                <a:off x="3938" y="1968"/>
                <a:ext cx="430" cy="437"/>
                <a:chOff x="2016" y="1920"/>
                <a:chExt cx="1680" cy="1680"/>
              </a:xfrm>
            </p:grpSpPr>
            <p:sp>
              <p:nvSpPr>
                <p:cNvPr id="11302" name="Oval 76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4996E3"/>
                    </a:gs>
                    <a:gs pos="100000">
                      <a:srgbClr val="214467"/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 altLang="ru-RU"/>
                </a:p>
              </p:txBody>
            </p:sp>
            <p:sp>
              <p:nvSpPr>
                <p:cNvPr id="11303" name="Freeform 77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205 w 1321"/>
                    <a:gd name="T1" fmla="*/ 252 h 712"/>
                    <a:gd name="T2" fmla="*/ 1220 w 1321"/>
                    <a:gd name="T3" fmla="*/ 279 h 712"/>
                    <a:gd name="T4" fmla="*/ 1223 w 1321"/>
                    <a:gd name="T5" fmla="*/ 302 h 712"/>
                    <a:gd name="T6" fmla="*/ 1218 w 1321"/>
                    <a:gd name="T7" fmla="*/ 324 h 712"/>
                    <a:gd name="T8" fmla="*/ 1202 w 1321"/>
                    <a:gd name="T9" fmla="*/ 345 h 712"/>
                    <a:gd name="T10" fmla="*/ 1178 w 1321"/>
                    <a:gd name="T11" fmla="*/ 364 h 712"/>
                    <a:gd name="T12" fmla="*/ 1148 w 1321"/>
                    <a:gd name="T13" fmla="*/ 380 h 712"/>
                    <a:gd name="T14" fmla="*/ 1108 w 1321"/>
                    <a:gd name="T15" fmla="*/ 394 h 712"/>
                    <a:gd name="T16" fmla="*/ 1063 w 1321"/>
                    <a:gd name="T17" fmla="*/ 409 h 712"/>
                    <a:gd name="T18" fmla="*/ 1011 w 1321"/>
                    <a:gd name="T19" fmla="*/ 419 h 712"/>
                    <a:gd name="T20" fmla="*/ 955 w 1321"/>
                    <a:gd name="T21" fmla="*/ 429 h 712"/>
                    <a:gd name="T22" fmla="*/ 896 w 1321"/>
                    <a:gd name="T23" fmla="*/ 436 h 712"/>
                    <a:gd name="T24" fmla="*/ 830 w 1321"/>
                    <a:gd name="T25" fmla="*/ 443 h 712"/>
                    <a:gd name="T26" fmla="*/ 763 w 1321"/>
                    <a:gd name="T27" fmla="*/ 446 h 712"/>
                    <a:gd name="T28" fmla="*/ 737 w 1321"/>
                    <a:gd name="T29" fmla="*/ 448 h 712"/>
                    <a:gd name="T30" fmla="*/ 441 w 1321"/>
                    <a:gd name="T31" fmla="*/ 448 h 712"/>
                    <a:gd name="T32" fmla="*/ 437 w 1321"/>
                    <a:gd name="T33" fmla="*/ 448 h 712"/>
                    <a:gd name="T34" fmla="*/ 379 w 1321"/>
                    <a:gd name="T35" fmla="*/ 445 h 712"/>
                    <a:gd name="T36" fmla="*/ 323 w 1321"/>
                    <a:gd name="T37" fmla="*/ 443 h 712"/>
                    <a:gd name="T38" fmla="*/ 270 w 1321"/>
                    <a:gd name="T39" fmla="*/ 438 h 712"/>
                    <a:gd name="T40" fmla="*/ 219 w 1321"/>
                    <a:gd name="T41" fmla="*/ 434 h 712"/>
                    <a:gd name="T42" fmla="*/ 173 w 1321"/>
                    <a:gd name="T43" fmla="*/ 426 h 712"/>
                    <a:gd name="T44" fmla="*/ 130 w 1321"/>
                    <a:gd name="T45" fmla="*/ 416 h 712"/>
                    <a:gd name="T46" fmla="*/ 94 w 1321"/>
                    <a:gd name="T47" fmla="*/ 408 h 712"/>
                    <a:gd name="T48" fmla="*/ 63 w 1321"/>
                    <a:gd name="T49" fmla="*/ 396 h 712"/>
                    <a:gd name="T50" fmla="*/ 35 w 1321"/>
                    <a:gd name="T51" fmla="*/ 382 h 712"/>
                    <a:gd name="T52" fmla="*/ 18 w 1321"/>
                    <a:gd name="T53" fmla="*/ 366 h 712"/>
                    <a:gd name="T54" fmla="*/ 6 w 1321"/>
                    <a:gd name="T55" fmla="*/ 348 h 712"/>
                    <a:gd name="T56" fmla="*/ 0 w 1321"/>
                    <a:gd name="T57" fmla="*/ 329 h 712"/>
                    <a:gd name="T58" fmla="*/ 0 w 1321"/>
                    <a:gd name="T59" fmla="*/ 327 h 712"/>
                    <a:gd name="T60" fmla="*/ 4 w 1321"/>
                    <a:gd name="T61" fmla="*/ 306 h 712"/>
                    <a:gd name="T62" fmla="*/ 16 w 1321"/>
                    <a:gd name="T63" fmla="*/ 280 h 712"/>
                    <a:gd name="T64" fmla="*/ 47 w 1321"/>
                    <a:gd name="T65" fmla="*/ 232 h 712"/>
                    <a:gd name="T66" fmla="*/ 86 w 1321"/>
                    <a:gd name="T67" fmla="*/ 188 h 712"/>
                    <a:gd name="T68" fmla="*/ 135 w 1321"/>
                    <a:gd name="T69" fmla="*/ 148 h 712"/>
                    <a:gd name="T70" fmla="*/ 188 w 1321"/>
                    <a:gd name="T71" fmla="*/ 111 h 712"/>
                    <a:gd name="T72" fmla="*/ 250 w 1321"/>
                    <a:gd name="T73" fmla="*/ 78 h 712"/>
                    <a:gd name="T74" fmla="*/ 317 w 1321"/>
                    <a:gd name="T75" fmla="*/ 52 h 712"/>
                    <a:gd name="T76" fmla="*/ 384 w 1321"/>
                    <a:gd name="T77" fmla="*/ 29 h 712"/>
                    <a:gd name="T78" fmla="*/ 461 w 1321"/>
                    <a:gd name="T79" fmla="*/ 13 h 712"/>
                    <a:gd name="T80" fmla="*/ 538 w 1321"/>
                    <a:gd name="T81" fmla="*/ 4 h 712"/>
                    <a:gd name="T82" fmla="*/ 618 w 1321"/>
                    <a:gd name="T83" fmla="*/ 0 h 712"/>
                    <a:gd name="T84" fmla="*/ 618 w 1321"/>
                    <a:gd name="T85" fmla="*/ 0 h 712"/>
                    <a:gd name="T86" fmla="*/ 703 w 1321"/>
                    <a:gd name="T87" fmla="*/ 4 h 712"/>
                    <a:gd name="T88" fmla="*/ 785 w 1321"/>
                    <a:gd name="T89" fmla="*/ 14 h 712"/>
                    <a:gd name="T90" fmla="*/ 863 w 1321"/>
                    <a:gd name="T91" fmla="*/ 33 h 712"/>
                    <a:gd name="T92" fmla="*/ 936 w 1321"/>
                    <a:gd name="T93" fmla="*/ 56 h 712"/>
                    <a:gd name="T94" fmla="*/ 1003 w 1321"/>
                    <a:gd name="T95" fmla="*/ 86 h 712"/>
                    <a:gd name="T96" fmla="*/ 1064 w 1321"/>
                    <a:gd name="T97" fmla="*/ 122 h 712"/>
                    <a:gd name="T98" fmla="*/ 1119 w 1321"/>
                    <a:gd name="T99" fmla="*/ 161 h 712"/>
                    <a:gd name="T100" fmla="*/ 1166 w 1321"/>
                    <a:gd name="T101" fmla="*/ 204 h 712"/>
                    <a:gd name="T102" fmla="*/ 1205 w 1321"/>
                    <a:gd name="T103" fmla="*/ 252 h 712"/>
                    <a:gd name="T104" fmla="*/ 1205 w 1321"/>
                    <a:gd name="T105" fmla="*/ 252 h 712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w 1321"/>
                    <a:gd name="T160" fmla="*/ 0 h 712"/>
                    <a:gd name="T161" fmla="*/ 1321 w 1321"/>
                    <a:gd name="T162" fmla="*/ 712 h 712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T159" t="T160" r="T161" b="T162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rgbClr val="66A7E8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00" name="Text Box 78"/>
              <p:cNvSpPr txBox="1">
                <a:spLocks noChangeArrowheads="1"/>
              </p:cNvSpPr>
              <p:nvPr/>
            </p:nvSpPr>
            <p:spPr bwMode="gray">
              <a:xfrm>
                <a:off x="4020" y="2028"/>
                <a:ext cx="255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Verdana" pitchFamily="34" charset="0"/>
                    <a:cs typeface="+mn-cs"/>
                  </a:rPr>
                  <a:t>C</a:t>
                </a:r>
              </a:p>
            </p:txBody>
          </p:sp>
        </p:grpSp>
        <p:grpSp>
          <p:nvGrpSpPr>
            <p:cNvPr id="11275" name="Group 125"/>
            <p:cNvGrpSpPr>
              <a:grpSpLocks/>
            </p:cNvGrpSpPr>
            <p:nvPr/>
          </p:nvGrpSpPr>
          <p:grpSpPr bwMode="auto">
            <a:xfrm>
              <a:off x="5548064" y="4918175"/>
              <a:ext cx="654050" cy="622300"/>
              <a:chOff x="3552" y="3339"/>
              <a:chExt cx="412" cy="392"/>
            </a:xfrm>
          </p:grpSpPr>
          <p:grpSp>
            <p:nvGrpSpPr>
              <p:cNvPr id="11296" name="Group 80"/>
              <p:cNvGrpSpPr>
                <a:grpSpLocks/>
              </p:cNvGrpSpPr>
              <p:nvPr/>
            </p:nvGrpSpPr>
            <p:grpSpPr bwMode="auto">
              <a:xfrm>
                <a:off x="3552" y="3339"/>
                <a:ext cx="412" cy="392"/>
                <a:chOff x="2016" y="1920"/>
                <a:chExt cx="1680" cy="1680"/>
              </a:xfrm>
            </p:grpSpPr>
            <p:sp>
              <p:nvSpPr>
                <p:cNvPr id="11298" name="Oval 81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9966FF"/>
                    </a:gs>
                    <a:gs pos="100000">
                      <a:srgbClr val="462E74"/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 altLang="ru-RU"/>
                </a:p>
              </p:txBody>
            </p:sp>
            <p:sp>
              <p:nvSpPr>
                <p:cNvPr id="11299" name="Freeform 82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205 w 1321"/>
                    <a:gd name="T1" fmla="*/ 252 h 712"/>
                    <a:gd name="T2" fmla="*/ 1220 w 1321"/>
                    <a:gd name="T3" fmla="*/ 279 h 712"/>
                    <a:gd name="T4" fmla="*/ 1223 w 1321"/>
                    <a:gd name="T5" fmla="*/ 302 h 712"/>
                    <a:gd name="T6" fmla="*/ 1218 w 1321"/>
                    <a:gd name="T7" fmla="*/ 324 h 712"/>
                    <a:gd name="T8" fmla="*/ 1202 w 1321"/>
                    <a:gd name="T9" fmla="*/ 345 h 712"/>
                    <a:gd name="T10" fmla="*/ 1178 w 1321"/>
                    <a:gd name="T11" fmla="*/ 364 h 712"/>
                    <a:gd name="T12" fmla="*/ 1148 w 1321"/>
                    <a:gd name="T13" fmla="*/ 380 h 712"/>
                    <a:gd name="T14" fmla="*/ 1108 w 1321"/>
                    <a:gd name="T15" fmla="*/ 394 h 712"/>
                    <a:gd name="T16" fmla="*/ 1063 w 1321"/>
                    <a:gd name="T17" fmla="*/ 409 h 712"/>
                    <a:gd name="T18" fmla="*/ 1011 w 1321"/>
                    <a:gd name="T19" fmla="*/ 419 h 712"/>
                    <a:gd name="T20" fmla="*/ 955 w 1321"/>
                    <a:gd name="T21" fmla="*/ 429 h 712"/>
                    <a:gd name="T22" fmla="*/ 896 w 1321"/>
                    <a:gd name="T23" fmla="*/ 436 h 712"/>
                    <a:gd name="T24" fmla="*/ 830 w 1321"/>
                    <a:gd name="T25" fmla="*/ 443 h 712"/>
                    <a:gd name="T26" fmla="*/ 763 w 1321"/>
                    <a:gd name="T27" fmla="*/ 446 h 712"/>
                    <a:gd name="T28" fmla="*/ 737 w 1321"/>
                    <a:gd name="T29" fmla="*/ 448 h 712"/>
                    <a:gd name="T30" fmla="*/ 441 w 1321"/>
                    <a:gd name="T31" fmla="*/ 448 h 712"/>
                    <a:gd name="T32" fmla="*/ 437 w 1321"/>
                    <a:gd name="T33" fmla="*/ 448 h 712"/>
                    <a:gd name="T34" fmla="*/ 379 w 1321"/>
                    <a:gd name="T35" fmla="*/ 445 h 712"/>
                    <a:gd name="T36" fmla="*/ 323 w 1321"/>
                    <a:gd name="T37" fmla="*/ 443 h 712"/>
                    <a:gd name="T38" fmla="*/ 270 w 1321"/>
                    <a:gd name="T39" fmla="*/ 438 h 712"/>
                    <a:gd name="T40" fmla="*/ 219 w 1321"/>
                    <a:gd name="T41" fmla="*/ 434 h 712"/>
                    <a:gd name="T42" fmla="*/ 173 w 1321"/>
                    <a:gd name="T43" fmla="*/ 426 h 712"/>
                    <a:gd name="T44" fmla="*/ 130 w 1321"/>
                    <a:gd name="T45" fmla="*/ 416 h 712"/>
                    <a:gd name="T46" fmla="*/ 94 w 1321"/>
                    <a:gd name="T47" fmla="*/ 408 h 712"/>
                    <a:gd name="T48" fmla="*/ 63 w 1321"/>
                    <a:gd name="T49" fmla="*/ 396 h 712"/>
                    <a:gd name="T50" fmla="*/ 35 w 1321"/>
                    <a:gd name="T51" fmla="*/ 382 h 712"/>
                    <a:gd name="T52" fmla="*/ 18 w 1321"/>
                    <a:gd name="T53" fmla="*/ 366 h 712"/>
                    <a:gd name="T54" fmla="*/ 6 w 1321"/>
                    <a:gd name="T55" fmla="*/ 348 h 712"/>
                    <a:gd name="T56" fmla="*/ 0 w 1321"/>
                    <a:gd name="T57" fmla="*/ 329 h 712"/>
                    <a:gd name="T58" fmla="*/ 0 w 1321"/>
                    <a:gd name="T59" fmla="*/ 327 h 712"/>
                    <a:gd name="T60" fmla="*/ 4 w 1321"/>
                    <a:gd name="T61" fmla="*/ 306 h 712"/>
                    <a:gd name="T62" fmla="*/ 16 w 1321"/>
                    <a:gd name="T63" fmla="*/ 280 h 712"/>
                    <a:gd name="T64" fmla="*/ 47 w 1321"/>
                    <a:gd name="T65" fmla="*/ 232 h 712"/>
                    <a:gd name="T66" fmla="*/ 86 w 1321"/>
                    <a:gd name="T67" fmla="*/ 188 h 712"/>
                    <a:gd name="T68" fmla="*/ 135 w 1321"/>
                    <a:gd name="T69" fmla="*/ 148 h 712"/>
                    <a:gd name="T70" fmla="*/ 188 w 1321"/>
                    <a:gd name="T71" fmla="*/ 111 h 712"/>
                    <a:gd name="T72" fmla="*/ 250 w 1321"/>
                    <a:gd name="T73" fmla="*/ 78 h 712"/>
                    <a:gd name="T74" fmla="*/ 317 w 1321"/>
                    <a:gd name="T75" fmla="*/ 52 h 712"/>
                    <a:gd name="T76" fmla="*/ 384 w 1321"/>
                    <a:gd name="T77" fmla="*/ 29 h 712"/>
                    <a:gd name="T78" fmla="*/ 461 w 1321"/>
                    <a:gd name="T79" fmla="*/ 13 h 712"/>
                    <a:gd name="T80" fmla="*/ 538 w 1321"/>
                    <a:gd name="T81" fmla="*/ 4 h 712"/>
                    <a:gd name="T82" fmla="*/ 618 w 1321"/>
                    <a:gd name="T83" fmla="*/ 0 h 712"/>
                    <a:gd name="T84" fmla="*/ 618 w 1321"/>
                    <a:gd name="T85" fmla="*/ 0 h 712"/>
                    <a:gd name="T86" fmla="*/ 703 w 1321"/>
                    <a:gd name="T87" fmla="*/ 4 h 712"/>
                    <a:gd name="T88" fmla="*/ 785 w 1321"/>
                    <a:gd name="T89" fmla="*/ 14 h 712"/>
                    <a:gd name="T90" fmla="*/ 863 w 1321"/>
                    <a:gd name="T91" fmla="*/ 33 h 712"/>
                    <a:gd name="T92" fmla="*/ 936 w 1321"/>
                    <a:gd name="T93" fmla="*/ 56 h 712"/>
                    <a:gd name="T94" fmla="*/ 1003 w 1321"/>
                    <a:gd name="T95" fmla="*/ 86 h 712"/>
                    <a:gd name="T96" fmla="*/ 1064 w 1321"/>
                    <a:gd name="T97" fmla="*/ 122 h 712"/>
                    <a:gd name="T98" fmla="*/ 1119 w 1321"/>
                    <a:gd name="T99" fmla="*/ 161 h 712"/>
                    <a:gd name="T100" fmla="*/ 1166 w 1321"/>
                    <a:gd name="T101" fmla="*/ 204 h 712"/>
                    <a:gd name="T102" fmla="*/ 1205 w 1321"/>
                    <a:gd name="T103" fmla="*/ 252 h 712"/>
                    <a:gd name="T104" fmla="*/ 1205 w 1321"/>
                    <a:gd name="T105" fmla="*/ 252 h 712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w 1321"/>
                    <a:gd name="T160" fmla="*/ 0 h 712"/>
                    <a:gd name="T161" fmla="*/ 1321 w 1321"/>
                    <a:gd name="T162" fmla="*/ 712 h 712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T159" t="T160" r="T161" b="T162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rgbClr val="9966FF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05" name="Text Box 83"/>
              <p:cNvSpPr txBox="1">
                <a:spLocks noChangeArrowheads="1"/>
              </p:cNvSpPr>
              <p:nvPr/>
            </p:nvSpPr>
            <p:spPr bwMode="gray">
              <a:xfrm>
                <a:off x="3641" y="3360"/>
                <a:ext cx="275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Verdana" pitchFamily="34" charset="0"/>
                    <a:cs typeface="+mn-cs"/>
                  </a:rPr>
                  <a:t>D</a:t>
                </a:r>
              </a:p>
            </p:txBody>
          </p:sp>
        </p:grpSp>
        <p:grpSp>
          <p:nvGrpSpPr>
            <p:cNvPr id="11276" name="Group 128"/>
            <p:cNvGrpSpPr>
              <a:grpSpLocks/>
            </p:cNvGrpSpPr>
            <p:nvPr/>
          </p:nvGrpSpPr>
          <p:grpSpPr bwMode="auto">
            <a:xfrm>
              <a:off x="2271464" y="2741712"/>
              <a:ext cx="685800" cy="685800"/>
              <a:chOff x="1488" y="1968"/>
              <a:chExt cx="432" cy="432"/>
            </a:xfrm>
          </p:grpSpPr>
          <p:grpSp>
            <p:nvGrpSpPr>
              <p:cNvPr id="11292" name="Group 90"/>
              <p:cNvGrpSpPr>
                <a:grpSpLocks/>
              </p:cNvGrpSpPr>
              <p:nvPr/>
            </p:nvGrpSpPr>
            <p:grpSpPr bwMode="auto">
              <a:xfrm>
                <a:off x="1488" y="1968"/>
                <a:ext cx="432" cy="432"/>
                <a:chOff x="2016" y="1920"/>
                <a:chExt cx="1680" cy="1680"/>
              </a:xfrm>
            </p:grpSpPr>
            <p:sp>
              <p:nvSpPr>
                <p:cNvPr id="11294" name="Oval 91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9900"/>
                    </a:gs>
                    <a:gs pos="100000">
                      <a:srgbClr val="744600"/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 altLang="ru-RU"/>
                </a:p>
              </p:txBody>
            </p:sp>
            <p:sp>
              <p:nvSpPr>
                <p:cNvPr id="11295" name="Freeform 92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205 w 1321"/>
                    <a:gd name="T1" fmla="*/ 252 h 712"/>
                    <a:gd name="T2" fmla="*/ 1220 w 1321"/>
                    <a:gd name="T3" fmla="*/ 279 h 712"/>
                    <a:gd name="T4" fmla="*/ 1223 w 1321"/>
                    <a:gd name="T5" fmla="*/ 302 h 712"/>
                    <a:gd name="T6" fmla="*/ 1218 w 1321"/>
                    <a:gd name="T7" fmla="*/ 324 h 712"/>
                    <a:gd name="T8" fmla="*/ 1202 w 1321"/>
                    <a:gd name="T9" fmla="*/ 345 h 712"/>
                    <a:gd name="T10" fmla="*/ 1178 w 1321"/>
                    <a:gd name="T11" fmla="*/ 364 h 712"/>
                    <a:gd name="T12" fmla="*/ 1148 w 1321"/>
                    <a:gd name="T13" fmla="*/ 380 h 712"/>
                    <a:gd name="T14" fmla="*/ 1108 w 1321"/>
                    <a:gd name="T15" fmla="*/ 394 h 712"/>
                    <a:gd name="T16" fmla="*/ 1063 w 1321"/>
                    <a:gd name="T17" fmla="*/ 409 h 712"/>
                    <a:gd name="T18" fmla="*/ 1011 w 1321"/>
                    <a:gd name="T19" fmla="*/ 419 h 712"/>
                    <a:gd name="T20" fmla="*/ 955 w 1321"/>
                    <a:gd name="T21" fmla="*/ 429 h 712"/>
                    <a:gd name="T22" fmla="*/ 896 w 1321"/>
                    <a:gd name="T23" fmla="*/ 436 h 712"/>
                    <a:gd name="T24" fmla="*/ 830 w 1321"/>
                    <a:gd name="T25" fmla="*/ 443 h 712"/>
                    <a:gd name="T26" fmla="*/ 763 w 1321"/>
                    <a:gd name="T27" fmla="*/ 446 h 712"/>
                    <a:gd name="T28" fmla="*/ 737 w 1321"/>
                    <a:gd name="T29" fmla="*/ 448 h 712"/>
                    <a:gd name="T30" fmla="*/ 441 w 1321"/>
                    <a:gd name="T31" fmla="*/ 448 h 712"/>
                    <a:gd name="T32" fmla="*/ 437 w 1321"/>
                    <a:gd name="T33" fmla="*/ 448 h 712"/>
                    <a:gd name="T34" fmla="*/ 379 w 1321"/>
                    <a:gd name="T35" fmla="*/ 445 h 712"/>
                    <a:gd name="T36" fmla="*/ 323 w 1321"/>
                    <a:gd name="T37" fmla="*/ 443 h 712"/>
                    <a:gd name="T38" fmla="*/ 270 w 1321"/>
                    <a:gd name="T39" fmla="*/ 438 h 712"/>
                    <a:gd name="T40" fmla="*/ 219 w 1321"/>
                    <a:gd name="T41" fmla="*/ 434 h 712"/>
                    <a:gd name="T42" fmla="*/ 173 w 1321"/>
                    <a:gd name="T43" fmla="*/ 426 h 712"/>
                    <a:gd name="T44" fmla="*/ 130 w 1321"/>
                    <a:gd name="T45" fmla="*/ 416 h 712"/>
                    <a:gd name="T46" fmla="*/ 94 w 1321"/>
                    <a:gd name="T47" fmla="*/ 408 h 712"/>
                    <a:gd name="T48" fmla="*/ 63 w 1321"/>
                    <a:gd name="T49" fmla="*/ 396 h 712"/>
                    <a:gd name="T50" fmla="*/ 35 w 1321"/>
                    <a:gd name="T51" fmla="*/ 382 h 712"/>
                    <a:gd name="T52" fmla="*/ 18 w 1321"/>
                    <a:gd name="T53" fmla="*/ 366 h 712"/>
                    <a:gd name="T54" fmla="*/ 6 w 1321"/>
                    <a:gd name="T55" fmla="*/ 348 h 712"/>
                    <a:gd name="T56" fmla="*/ 0 w 1321"/>
                    <a:gd name="T57" fmla="*/ 329 h 712"/>
                    <a:gd name="T58" fmla="*/ 0 w 1321"/>
                    <a:gd name="T59" fmla="*/ 327 h 712"/>
                    <a:gd name="T60" fmla="*/ 4 w 1321"/>
                    <a:gd name="T61" fmla="*/ 306 h 712"/>
                    <a:gd name="T62" fmla="*/ 16 w 1321"/>
                    <a:gd name="T63" fmla="*/ 280 h 712"/>
                    <a:gd name="T64" fmla="*/ 47 w 1321"/>
                    <a:gd name="T65" fmla="*/ 232 h 712"/>
                    <a:gd name="T66" fmla="*/ 86 w 1321"/>
                    <a:gd name="T67" fmla="*/ 188 h 712"/>
                    <a:gd name="T68" fmla="*/ 135 w 1321"/>
                    <a:gd name="T69" fmla="*/ 148 h 712"/>
                    <a:gd name="T70" fmla="*/ 188 w 1321"/>
                    <a:gd name="T71" fmla="*/ 111 h 712"/>
                    <a:gd name="T72" fmla="*/ 250 w 1321"/>
                    <a:gd name="T73" fmla="*/ 78 h 712"/>
                    <a:gd name="T74" fmla="*/ 317 w 1321"/>
                    <a:gd name="T75" fmla="*/ 52 h 712"/>
                    <a:gd name="T76" fmla="*/ 384 w 1321"/>
                    <a:gd name="T77" fmla="*/ 29 h 712"/>
                    <a:gd name="T78" fmla="*/ 461 w 1321"/>
                    <a:gd name="T79" fmla="*/ 13 h 712"/>
                    <a:gd name="T80" fmla="*/ 538 w 1321"/>
                    <a:gd name="T81" fmla="*/ 4 h 712"/>
                    <a:gd name="T82" fmla="*/ 618 w 1321"/>
                    <a:gd name="T83" fmla="*/ 0 h 712"/>
                    <a:gd name="T84" fmla="*/ 618 w 1321"/>
                    <a:gd name="T85" fmla="*/ 0 h 712"/>
                    <a:gd name="T86" fmla="*/ 703 w 1321"/>
                    <a:gd name="T87" fmla="*/ 4 h 712"/>
                    <a:gd name="T88" fmla="*/ 785 w 1321"/>
                    <a:gd name="T89" fmla="*/ 14 h 712"/>
                    <a:gd name="T90" fmla="*/ 863 w 1321"/>
                    <a:gd name="T91" fmla="*/ 33 h 712"/>
                    <a:gd name="T92" fmla="*/ 936 w 1321"/>
                    <a:gd name="T93" fmla="*/ 56 h 712"/>
                    <a:gd name="T94" fmla="*/ 1003 w 1321"/>
                    <a:gd name="T95" fmla="*/ 86 h 712"/>
                    <a:gd name="T96" fmla="*/ 1064 w 1321"/>
                    <a:gd name="T97" fmla="*/ 122 h 712"/>
                    <a:gd name="T98" fmla="*/ 1119 w 1321"/>
                    <a:gd name="T99" fmla="*/ 161 h 712"/>
                    <a:gd name="T100" fmla="*/ 1166 w 1321"/>
                    <a:gd name="T101" fmla="*/ 204 h 712"/>
                    <a:gd name="T102" fmla="*/ 1205 w 1321"/>
                    <a:gd name="T103" fmla="*/ 252 h 712"/>
                    <a:gd name="T104" fmla="*/ 1205 w 1321"/>
                    <a:gd name="T105" fmla="*/ 252 h 712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w 1321"/>
                    <a:gd name="T160" fmla="*/ 0 h 712"/>
                    <a:gd name="T161" fmla="*/ 1321 w 1321"/>
                    <a:gd name="T162" fmla="*/ 712 h 712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T159" t="T160" r="T161" b="T162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rgbClr val="FF9900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10" name="Text Box 93"/>
              <p:cNvSpPr txBox="1">
                <a:spLocks noChangeArrowheads="1"/>
              </p:cNvSpPr>
              <p:nvPr/>
            </p:nvSpPr>
            <p:spPr bwMode="gray">
              <a:xfrm>
                <a:off x="1580" y="2016"/>
                <a:ext cx="265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Verdana" pitchFamily="34" charset="0"/>
                    <a:cs typeface="+mn-cs"/>
                  </a:rPr>
                  <a:t>A</a:t>
                </a:r>
              </a:p>
            </p:txBody>
          </p:sp>
        </p:grpSp>
        <p:sp>
          <p:nvSpPr>
            <p:cNvPr id="11277" name="Oval 95"/>
            <p:cNvSpPr>
              <a:spLocks noChangeArrowheads="1"/>
            </p:cNvSpPr>
            <p:nvPr/>
          </p:nvSpPr>
          <p:spPr bwMode="gray">
            <a:xfrm rot="-3372907">
              <a:off x="5475833" y="4795143"/>
              <a:ext cx="130175" cy="138113"/>
            </a:xfrm>
            <a:prstGeom prst="ellipse">
              <a:avLst/>
            </a:prstGeom>
            <a:gradFill rotWithShape="1">
              <a:gsLst>
                <a:gs pos="0">
                  <a:srgbClr val="9966FF"/>
                </a:gs>
                <a:gs pos="100000">
                  <a:srgbClr val="6644AA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1278" name="Oval 96"/>
            <p:cNvSpPr>
              <a:spLocks noChangeArrowheads="1"/>
            </p:cNvSpPr>
            <p:nvPr/>
          </p:nvSpPr>
          <p:spPr bwMode="gray">
            <a:xfrm rot="-3372907">
              <a:off x="5323433" y="4642743"/>
              <a:ext cx="130175" cy="138113"/>
            </a:xfrm>
            <a:prstGeom prst="ellipse">
              <a:avLst/>
            </a:prstGeom>
            <a:gradFill rotWithShape="1">
              <a:gsLst>
                <a:gs pos="0">
                  <a:srgbClr val="9966FF"/>
                </a:gs>
                <a:gs pos="100000">
                  <a:srgbClr val="6644AA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altLang="ru-RU"/>
            </a:p>
          </p:txBody>
        </p:sp>
        <p:grpSp>
          <p:nvGrpSpPr>
            <p:cNvPr id="11279" name="Group 121"/>
            <p:cNvGrpSpPr>
              <a:grpSpLocks/>
            </p:cNvGrpSpPr>
            <p:nvPr/>
          </p:nvGrpSpPr>
          <p:grpSpPr bwMode="auto">
            <a:xfrm>
              <a:off x="3033464" y="3198912"/>
              <a:ext cx="366713" cy="206375"/>
              <a:chOff x="2016" y="2304"/>
              <a:chExt cx="231" cy="130"/>
            </a:xfrm>
          </p:grpSpPr>
          <p:sp>
            <p:nvSpPr>
              <p:cNvPr id="11290" name="Oval 100"/>
              <p:cNvSpPr>
                <a:spLocks noChangeArrowheads="1"/>
              </p:cNvSpPr>
              <p:nvPr/>
            </p:nvSpPr>
            <p:spPr bwMode="gray">
              <a:xfrm rot="-3372907">
                <a:off x="2019" y="2301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rgbClr val="FF9900"/>
                  </a:gs>
                  <a:gs pos="100000">
                    <a:srgbClr val="AA66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11291" name="Oval 101"/>
              <p:cNvSpPr>
                <a:spLocks noChangeArrowheads="1"/>
              </p:cNvSpPr>
              <p:nvPr/>
            </p:nvSpPr>
            <p:spPr bwMode="gray">
              <a:xfrm rot="-3372907">
                <a:off x="2163" y="2349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rgbClr val="FF9900"/>
                  </a:gs>
                  <a:gs pos="100000">
                    <a:srgbClr val="AA66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 altLang="ru-RU"/>
              </a:p>
            </p:txBody>
          </p:sp>
        </p:grpSp>
        <p:grpSp>
          <p:nvGrpSpPr>
            <p:cNvPr id="11280" name="Group 124"/>
            <p:cNvGrpSpPr>
              <a:grpSpLocks/>
            </p:cNvGrpSpPr>
            <p:nvPr/>
          </p:nvGrpSpPr>
          <p:grpSpPr bwMode="auto">
            <a:xfrm>
              <a:off x="4405064" y="2176562"/>
              <a:ext cx="138113" cy="412750"/>
              <a:chOff x="2832" y="1612"/>
              <a:chExt cx="87" cy="260"/>
            </a:xfrm>
          </p:grpSpPr>
          <p:sp>
            <p:nvSpPr>
              <p:cNvPr id="11288" name="Oval 102"/>
              <p:cNvSpPr>
                <a:spLocks noChangeArrowheads="1"/>
              </p:cNvSpPr>
              <p:nvPr/>
            </p:nvSpPr>
            <p:spPr bwMode="gray">
              <a:xfrm rot="-3372907">
                <a:off x="2835" y="1609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AA8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11289" name="Oval 103"/>
              <p:cNvSpPr>
                <a:spLocks noChangeArrowheads="1"/>
              </p:cNvSpPr>
              <p:nvPr/>
            </p:nvSpPr>
            <p:spPr bwMode="gray">
              <a:xfrm rot="-3372907">
                <a:off x="2835" y="1787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AA8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 altLang="ru-RU"/>
              </a:p>
            </p:txBody>
          </p:sp>
        </p:grpSp>
        <p:sp>
          <p:nvSpPr>
            <p:cNvPr id="11281" name="Oval 104"/>
            <p:cNvSpPr>
              <a:spLocks noChangeArrowheads="1"/>
            </p:cNvSpPr>
            <p:nvPr/>
          </p:nvSpPr>
          <p:spPr bwMode="gray">
            <a:xfrm rot="-3372907">
              <a:off x="5875883" y="3223518"/>
              <a:ext cx="130175" cy="138113"/>
            </a:xfrm>
            <a:prstGeom prst="ellipse">
              <a:avLst/>
            </a:prstGeom>
            <a:gradFill rotWithShape="1">
              <a:gsLst>
                <a:gs pos="0">
                  <a:srgbClr val="0099FF"/>
                </a:gs>
                <a:gs pos="100000">
                  <a:srgbClr val="0066AA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1282" name="Oval 105"/>
            <p:cNvSpPr>
              <a:spLocks noChangeArrowheads="1"/>
            </p:cNvSpPr>
            <p:nvPr/>
          </p:nvSpPr>
          <p:spPr bwMode="gray">
            <a:xfrm rot="-3372907">
              <a:off x="5628233" y="3347343"/>
              <a:ext cx="130175" cy="138113"/>
            </a:xfrm>
            <a:prstGeom prst="ellipse">
              <a:avLst/>
            </a:prstGeom>
            <a:gradFill rotWithShape="1">
              <a:gsLst>
                <a:gs pos="0">
                  <a:srgbClr val="0099FF"/>
                </a:gs>
                <a:gs pos="100000">
                  <a:srgbClr val="0066AA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1283" name="Text Box 116"/>
            <p:cNvSpPr txBox="1">
              <a:spLocks noChangeArrowheads="1"/>
            </p:cNvSpPr>
            <p:nvPr/>
          </p:nvSpPr>
          <p:spPr bwMode="auto">
            <a:xfrm>
              <a:off x="366463" y="2894112"/>
              <a:ext cx="1983378" cy="1015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ru-RU" altLang="ru-RU" sz="2000" b="1" dirty="0">
                  <a:latin typeface="Times New Roman" pitchFamily="18" charset="0"/>
                  <a:cs typeface="Times New Roman" pitchFamily="18" charset="0"/>
                </a:rPr>
                <a:t>Представление учителя-дефектолога</a:t>
              </a:r>
              <a:endParaRPr lang="en-US" altLang="ru-RU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284" name="Text Box 117"/>
            <p:cNvSpPr txBox="1">
              <a:spLocks noChangeArrowheads="1"/>
            </p:cNvSpPr>
            <p:nvPr/>
          </p:nvSpPr>
          <p:spPr bwMode="auto">
            <a:xfrm>
              <a:off x="1624744" y="976240"/>
              <a:ext cx="597604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/>
              <a:r>
                <a:rPr lang="ru-RU" altLang="ru-RU" sz="2000" b="1" dirty="0">
                  <a:latin typeface="Times New Roman" pitchFamily="18" charset="0"/>
                  <a:cs typeface="Times New Roman" pitchFamily="18" charset="0"/>
                </a:rPr>
                <a:t>Представление учителя-логопеда</a:t>
              </a:r>
              <a:endParaRPr lang="en-US" altLang="ru-RU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285" name="Text Box 118"/>
            <p:cNvSpPr txBox="1">
              <a:spLocks noChangeArrowheads="1"/>
            </p:cNvSpPr>
            <p:nvPr/>
          </p:nvSpPr>
          <p:spPr bwMode="auto">
            <a:xfrm>
              <a:off x="7005736" y="2888357"/>
              <a:ext cx="2030760" cy="1015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ru-RU" altLang="ru-RU" sz="2000" b="1" dirty="0">
                  <a:latin typeface="Times New Roman" pitchFamily="18" charset="0"/>
                  <a:cs typeface="Times New Roman" pitchFamily="18" charset="0"/>
                </a:rPr>
                <a:t>Представление учителя/</a:t>
              </a:r>
              <a:br>
                <a:rPr lang="ru-RU" altLang="ru-RU" sz="2000" b="1" dirty="0">
                  <a:latin typeface="Times New Roman" pitchFamily="18" charset="0"/>
                  <a:cs typeface="Times New Roman" pitchFamily="18" charset="0"/>
                </a:rPr>
              </a:br>
              <a:r>
                <a:rPr lang="ru-RU" altLang="ru-RU" sz="2000" b="1" dirty="0">
                  <a:latin typeface="Times New Roman" pitchFamily="18" charset="0"/>
                  <a:cs typeface="Times New Roman" pitchFamily="18" charset="0"/>
                </a:rPr>
                <a:t>воспитателя</a:t>
              </a:r>
              <a:endParaRPr lang="en-US" altLang="ru-RU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286" name="Text Box 119"/>
            <p:cNvSpPr txBox="1">
              <a:spLocks noChangeArrowheads="1"/>
            </p:cNvSpPr>
            <p:nvPr/>
          </p:nvSpPr>
          <p:spPr bwMode="auto">
            <a:xfrm>
              <a:off x="597024" y="5180112"/>
              <a:ext cx="2055440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ru-RU" altLang="ru-RU" sz="1800" b="1" dirty="0">
                  <a:latin typeface="Arial" charset="0"/>
                </a:rPr>
                <a:t>Представление социального педагога</a:t>
              </a:r>
              <a:endParaRPr lang="en-US" altLang="ru-RU" sz="1800" b="1" dirty="0">
                <a:latin typeface="Arial" charset="0"/>
              </a:endParaRPr>
            </a:p>
          </p:txBody>
        </p:sp>
        <p:sp>
          <p:nvSpPr>
            <p:cNvPr id="11287" name="Text Box 120"/>
            <p:cNvSpPr txBox="1">
              <a:spLocks noChangeArrowheads="1"/>
            </p:cNvSpPr>
            <p:nvPr/>
          </p:nvSpPr>
          <p:spPr bwMode="auto">
            <a:xfrm>
              <a:off x="6660232" y="5157192"/>
              <a:ext cx="2001688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ru-RU" altLang="ru-RU" sz="1800" b="1">
                  <a:latin typeface="Arial" charset="0"/>
                </a:rPr>
                <a:t>Представление педагога-психолога</a:t>
              </a:r>
              <a:endParaRPr lang="en-US" altLang="ru-RU" sz="1800" b="1">
                <a:latin typeface="Arial" charset="0"/>
              </a:endParaRPr>
            </a:p>
          </p:txBody>
        </p:sp>
        <p:sp>
          <p:nvSpPr>
            <p:cNvPr id="50" name="Text Box 117"/>
            <p:cNvSpPr txBox="1">
              <a:spLocks noChangeArrowheads="1"/>
            </p:cNvSpPr>
            <p:nvPr/>
          </p:nvSpPr>
          <p:spPr bwMode="auto">
            <a:xfrm>
              <a:off x="1741939" y="596975"/>
              <a:ext cx="597604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/>
              <a:r>
                <a:rPr lang="ru-RU" altLang="ru-RU" sz="2000" b="1" dirty="0" smtClean="0">
                  <a:latin typeface="Times New Roman" pitchFamily="18" charset="0"/>
                  <a:cs typeface="Times New Roman" pitchFamily="18" charset="0"/>
                </a:rPr>
                <a:t>Представление </a:t>
              </a:r>
              <a:r>
                <a:rPr lang="ru-RU" altLang="ru-RU" sz="2000" b="1" dirty="0" err="1" smtClean="0">
                  <a:latin typeface="Times New Roman" pitchFamily="18" charset="0"/>
                  <a:cs typeface="Times New Roman" pitchFamily="18" charset="0"/>
                </a:rPr>
                <a:t>тьютора</a:t>
              </a:r>
              <a:endParaRPr lang="en-US" altLang="ru-RU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2"/>
          <p:cNvSpPr txBox="1">
            <a:spLocks noChangeArrowheads="1"/>
          </p:cNvSpPr>
          <p:nvPr/>
        </p:nvSpPr>
        <p:spPr bwMode="auto">
          <a:xfrm>
            <a:off x="333890" y="44450"/>
            <a:ext cx="84762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alt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Алгоритм работы </a:t>
            </a:r>
            <a:r>
              <a:rPr lang="ru-RU" altLang="ru-RU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alt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при наличии заключения ГПМПК </a:t>
            </a:r>
            <a:endParaRPr lang="ru-RU" alt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AutoShape 4"/>
          <p:cNvSpPr>
            <a:spLocks noChangeArrowheads="1"/>
          </p:cNvSpPr>
          <p:nvPr/>
        </p:nvSpPr>
        <p:spPr bwMode="gray">
          <a:xfrm>
            <a:off x="34925" y="1557338"/>
            <a:ext cx="3833813" cy="3833812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914" y="10800"/>
                </a:moveTo>
                <a:cubicBezTo>
                  <a:pt x="1914" y="15708"/>
                  <a:pt x="5892" y="19686"/>
                  <a:pt x="10800" y="19686"/>
                </a:cubicBezTo>
                <a:cubicBezTo>
                  <a:pt x="15708" y="19686"/>
                  <a:pt x="19686" y="15708"/>
                  <a:pt x="19686" y="10800"/>
                </a:cubicBezTo>
                <a:cubicBezTo>
                  <a:pt x="19686" y="5892"/>
                  <a:pt x="15708" y="1914"/>
                  <a:pt x="10800" y="1914"/>
                </a:cubicBezTo>
                <a:cubicBezTo>
                  <a:pt x="5892" y="1914"/>
                  <a:pt x="1914" y="5892"/>
                  <a:pt x="1914" y="10800"/>
                </a:cubicBezTo>
                <a:close/>
              </a:path>
            </a:pathLst>
          </a:custGeom>
          <a:gradFill rotWithShape="1">
            <a:gsLst>
              <a:gs pos="0">
                <a:srgbClr val="185E5E">
                  <a:alpha val="0"/>
                </a:srgbClr>
              </a:gs>
              <a:gs pos="100000">
                <a:srgbClr val="33CCCC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16" name="AutoShape 5"/>
          <p:cNvSpPr>
            <a:spLocks noChangeArrowheads="1"/>
          </p:cNvSpPr>
          <p:nvPr/>
        </p:nvSpPr>
        <p:spPr bwMode="gray">
          <a:xfrm>
            <a:off x="2123728" y="677009"/>
            <a:ext cx="5089080" cy="99542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5EEB7"/>
              </a:gs>
              <a:gs pos="100000">
                <a:srgbClr val="FEFEFB"/>
              </a:gs>
            </a:gsLst>
            <a:lin ang="0" scaled="1"/>
          </a:gradFill>
          <a:ln w="38100" algn="ctr">
            <a:solidFill>
              <a:srgbClr val="C5A667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Анализ заключения Г</a:t>
            </a: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ПМПК, </a:t>
            </a:r>
            <a:endParaRPr lang="ru-RU" alt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специальных образовательных условий</a:t>
            </a:r>
          </a:p>
        </p:txBody>
      </p:sp>
      <p:sp>
        <p:nvSpPr>
          <p:cNvPr id="13317" name="AutoShape 6"/>
          <p:cNvSpPr>
            <a:spLocks noChangeArrowheads="1"/>
          </p:cNvSpPr>
          <p:nvPr/>
        </p:nvSpPr>
        <p:spPr bwMode="gray">
          <a:xfrm>
            <a:off x="3197925" y="3573016"/>
            <a:ext cx="5908179" cy="1428214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BED979"/>
              </a:gs>
              <a:gs pos="100000">
                <a:srgbClr val="FBFDF7"/>
              </a:gs>
            </a:gsLst>
            <a:lin ang="0" scaled="1"/>
          </a:gradFill>
          <a:ln w="38100" algn="ctr">
            <a:solidFill>
              <a:srgbClr val="C5A667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marL="285750" indent="-285750" algn="ctr"/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Планирование адаптированной</a:t>
            </a:r>
          </a:p>
          <a:p>
            <a:pPr marL="285750" indent="-285750" algn="ctr"/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образовательной программы</a:t>
            </a:r>
          </a:p>
          <a:p>
            <a:pPr marL="285750" indent="-285750" algn="ctr"/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 коррекционной программы сопровождения</a:t>
            </a:r>
          </a:p>
        </p:txBody>
      </p:sp>
      <p:sp>
        <p:nvSpPr>
          <p:cNvPr id="13318" name="AutoShape 9"/>
          <p:cNvSpPr>
            <a:spLocks noChangeArrowheads="1"/>
          </p:cNvSpPr>
          <p:nvPr/>
        </p:nvSpPr>
        <p:spPr bwMode="gray">
          <a:xfrm>
            <a:off x="1308100" y="5229200"/>
            <a:ext cx="5121275" cy="99542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5EEB7"/>
              </a:gs>
              <a:gs pos="100000">
                <a:srgbClr val="FEFEFB"/>
              </a:gs>
            </a:gsLst>
            <a:lin ang="0" scaled="1"/>
          </a:gradFill>
          <a:ln w="38100" algn="ctr">
            <a:solidFill>
              <a:srgbClr val="C5A667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alt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Определение  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специальных</a:t>
            </a:r>
            <a:b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образовательных условий</a:t>
            </a:r>
            <a:endParaRPr lang="en-US" altLang="ru-RU" sz="2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9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25" y="2005013"/>
            <a:ext cx="2982913" cy="282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utoShape 6"/>
          <p:cNvSpPr>
            <a:spLocks noChangeArrowheads="1"/>
          </p:cNvSpPr>
          <p:nvPr/>
        </p:nvSpPr>
        <p:spPr bwMode="gray">
          <a:xfrm>
            <a:off x="3836555" y="2168762"/>
            <a:ext cx="5288319" cy="99542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BED979"/>
              </a:gs>
              <a:gs pos="100000">
                <a:srgbClr val="FBFDF7"/>
              </a:gs>
            </a:gsLst>
            <a:lin ang="0" scaled="1"/>
          </a:gradFill>
          <a:ln w="38100" algn="ctr">
            <a:solidFill>
              <a:srgbClr val="C5A667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marL="285750" indent="-285750" algn="ctr"/>
            <a:r>
              <a:rPr lang="ru-RU" alt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Организация углубленного обследования </a:t>
            </a:r>
          </a:p>
          <a:p>
            <a:pPr marL="285750" indent="-285750" algn="ctr"/>
            <a:r>
              <a:rPr lang="ru-RU" alt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командой специалистов</a:t>
            </a:r>
            <a:endParaRPr lang="ru-RU" altLang="ru-RU" sz="2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2"/>
          <p:cNvSpPr txBox="1">
            <a:spLocks noChangeArrowheads="1"/>
          </p:cNvSpPr>
          <p:nvPr/>
        </p:nvSpPr>
        <p:spPr bwMode="auto">
          <a:xfrm>
            <a:off x="-76161" y="44450"/>
            <a:ext cx="929632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alt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Алгоритм работы с ребенком, не имеющим статуса ОВЗ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4339" name="Group 171"/>
          <p:cNvGrpSpPr>
            <a:grpSpLocks/>
          </p:cNvGrpSpPr>
          <p:nvPr/>
        </p:nvGrpSpPr>
        <p:grpSpPr bwMode="auto">
          <a:xfrm>
            <a:off x="250825" y="2522538"/>
            <a:ext cx="8669338" cy="528637"/>
            <a:chOff x="1200" y="2739"/>
            <a:chExt cx="3371" cy="333"/>
          </a:xfrm>
        </p:grpSpPr>
        <p:sp>
          <p:nvSpPr>
            <p:cNvPr id="14464" name="AutoShape 6"/>
            <p:cNvSpPr>
              <a:spLocks noChangeArrowheads="1"/>
            </p:cNvSpPr>
            <p:nvPr/>
          </p:nvSpPr>
          <p:spPr bwMode="gray">
            <a:xfrm>
              <a:off x="1200" y="2747"/>
              <a:ext cx="3360" cy="323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80D4F2"/>
                </a:gs>
                <a:gs pos="100000">
                  <a:srgbClr val="B2E5F7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4465" name="AutoShape 7"/>
            <p:cNvSpPr>
              <a:spLocks noChangeArrowheads="1"/>
            </p:cNvSpPr>
            <p:nvPr/>
          </p:nvSpPr>
          <p:spPr bwMode="gray">
            <a:xfrm>
              <a:off x="1229" y="2984"/>
              <a:ext cx="331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ADE2F5"/>
                </a:gs>
                <a:gs pos="100000">
                  <a:srgbClr val="D5F0FA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4466" name="AutoShape 8"/>
            <p:cNvSpPr>
              <a:spLocks noChangeArrowheads="1"/>
            </p:cNvSpPr>
            <p:nvPr/>
          </p:nvSpPr>
          <p:spPr bwMode="gray">
            <a:xfrm>
              <a:off x="1229" y="2754"/>
              <a:ext cx="331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D5F1FB"/>
                </a:gs>
                <a:gs pos="100000">
                  <a:srgbClr val="80D4F2">
                    <a:alpha val="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4467" name="Text Box 16"/>
            <p:cNvSpPr txBox="1">
              <a:spLocks noChangeArrowheads="1"/>
            </p:cNvSpPr>
            <p:nvPr/>
          </p:nvSpPr>
          <p:spPr bwMode="gray">
            <a:xfrm>
              <a:off x="1776" y="2786"/>
              <a:ext cx="2795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ru-RU" altLang="ru-RU" sz="2000" b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Подготовка пакета документов для </a:t>
              </a:r>
              <a:r>
                <a:rPr lang="ru-RU" altLang="ru-RU" sz="2000" b="1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ГПМПК </a:t>
              </a:r>
              <a:endParaRPr lang="en-US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4468" name="Group 105"/>
            <p:cNvGrpSpPr>
              <a:grpSpLocks/>
            </p:cNvGrpSpPr>
            <p:nvPr/>
          </p:nvGrpSpPr>
          <p:grpSpPr bwMode="auto">
            <a:xfrm>
              <a:off x="1440" y="2739"/>
              <a:ext cx="336" cy="333"/>
              <a:chOff x="1289" y="582"/>
              <a:chExt cx="668" cy="668"/>
            </a:xfrm>
          </p:grpSpPr>
          <p:sp>
            <p:nvSpPr>
              <p:cNvPr id="14470" name="Oval 106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endParaRPr lang="ru-RU" altLang="ru-RU"/>
              </a:p>
            </p:txBody>
          </p:sp>
          <p:sp>
            <p:nvSpPr>
              <p:cNvPr id="14471" name="Oval 107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 altLang="ru-RU"/>
              </a:p>
            </p:txBody>
          </p:sp>
          <p:sp>
            <p:nvSpPr>
              <p:cNvPr id="14472" name="Oval 108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 altLang="ru-RU"/>
              </a:p>
            </p:txBody>
          </p:sp>
          <p:sp>
            <p:nvSpPr>
              <p:cNvPr id="14473" name="Oval 109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 altLang="ru-RU"/>
              </a:p>
            </p:txBody>
          </p:sp>
          <p:sp>
            <p:nvSpPr>
              <p:cNvPr id="14474" name="Oval 110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 altLang="ru-RU"/>
              </a:p>
            </p:txBody>
          </p:sp>
        </p:grpSp>
        <p:sp>
          <p:nvSpPr>
            <p:cNvPr id="14469" name="Text Box 111"/>
            <p:cNvSpPr txBox="1">
              <a:spLocks noChangeArrowheads="1"/>
            </p:cNvSpPr>
            <p:nvPr/>
          </p:nvSpPr>
          <p:spPr bwMode="gray">
            <a:xfrm>
              <a:off x="1488" y="2747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ru-RU" sz="2400">
                  <a:solidFill>
                    <a:srgbClr val="000000"/>
                  </a:solidFill>
                  <a:latin typeface="Arial" charset="0"/>
                </a:rPr>
                <a:t>4</a:t>
              </a:r>
            </a:p>
          </p:txBody>
        </p:sp>
      </p:grpSp>
      <p:grpSp>
        <p:nvGrpSpPr>
          <p:cNvPr id="14340" name="Group 172"/>
          <p:cNvGrpSpPr>
            <a:grpSpLocks/>
          </p:cNvGrpSpPr>
          <p:nvPr/>
        </p:nvGrpSpPr>
        <p:grpSpPr bwMode="auto">
          <a:xfrm>
            <a:off x="250825" y="3116263"/>
            <a:ext cx="8642350" cy="528637"/>
            <a:chOff x="1209" y="3198"/>
            <a:chExt cx="3360" cy="333"/>
          </a:xfrm>
        </p:grpSpPr>
        <p:sp>
          <p:nvSpPr>
            <p:cNvPr id="14453" name="AutoShape 118"/>
            <p:cNvSpPr>
              <a:spLocks noChangeArrowheads="1"/>
            </p:cNvSpPr>
            <p:nvPr/>
          </p:nvSpPr>
          <p:spPr bwMode="gray">
            <a:xfrm>
              <a:off x="1209" y="3198"/>
              <a:ext cx="3360" cy="323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8D67E1"/>
                </a:gs>
                <a:gs pos="100000">
                  <a:srgbClr val="D5C8F4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4454" name="AutoShape 119"/>
            <p:cNvSpPr>
              <a:spLocks noChangeArrowheads="1"/>
            </p:cNvSpPr>
            <p:nvPr/>
          </p:nvSpPr>
          <p:spPr bwMode="gray">
            <a:xfrm>
              <a:off x="1238" y="3435"/>
              <a:ext cx="331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FC0F2"/>
                </a:gs>
                <a:gs pos="100000">
                  <a:srgbClr val="E3DBF8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4455" name="AutoShape 120"/>
            <p:cNvSpPr>
              <a:spLocks noChangeArrowheads="1"/>
            </p:cNvSpPr>
            <p:nvPr/>
          </p:nvSpPr>
          <p:spPr bwMode="gray">
            <a:xfrm>
              <a:off x="1238" y="3205"/>
              <a:ext cx="331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BBAF1"/>
                </a:gs>
                <a:gs pos="100000">
                  <a:srgbClr val="A080E6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4456" name="Text Box 121"/>
            <p:cNvSpPr txBox="1">
              <a:spLocks noChangeArrowheads="1"/>
            </p:cNvSpPr>
            <p:nvPr/>
          </p:nvSpPr>
          <p:spPr bwMode="gray">
            <a:xfrm>
              <a:off x="1785" y="3236"/>
              <a:ext cx="265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ru-RU" altLang="ru-RU" sz="2000" b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Сопровождение ребенка с родителем</a:t>
              </a:r>
              <a:endParaRPr lang="en-US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4457" name="Group 122"/>
            <p:cNvGrpSpPr>
              <a:grpSpLocks/>
            </p:cNvGrpSpPr>
            <p:nvPr/>
          </p:nvGrpSpPr>
          <p:grpSpPr bwMode="auto">
            <a:xfrm>
              <a:off x="1449" y="3198"/>
              <a:ext cx="336" cy="333"/>
              <a:chOff x="1289" y="582"/>
              <a:chExt cx="668" cy="668"/>
            </a:xfrm>
          </p:grpSpPr>
          <p:sp>
            <p:nvSpPr>
              <p:cNvPr id="14459" name="Oval 123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endParaRPr lang="ru-RU" altLang="ru-RU"/>
              </a:p>
            </p:txBody>
          </p:sp>
          <p:sp>
            <p:nvSpPr>
              <p:cNvPr id="14460" name="Oval 124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 altLang="ru-RU"/>
              </a:p>
            </p:txBody>
          </p:sp>
          <p:sp>
            <p:nvSpPr>
              <p:cNvPr id="14461" name="Oval 125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 altLang="ru-RU"/>
              </a:p>
            </p:txBody>
          </p:sp>
          <p:sp>
            <p:nvSpPr>
              <p:cNvPr id="14462" name="Oval 126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 altLang="ru-RU"/>
              </a:p>
            </p:txBody>
          </p:sp>
          <p:sp>
            <p:nvSpPr>
              <p:cNvPr id="14463" name="Oval 127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 altLang="ru-RU"/>
              </a:p>
            </p:txBody>
          </p:sp>
        </p:grpSp>
        <p:sp>
          <p:nvSpPr>
            <p:cNvPr id="14458" name="Text Box 128"/>
            <p:cNvSpPr txBox="1">
              <a:spLocks noChangeArrowheads="1"/>
            </p:cNvSpPr>
            <p:nvPr/>
          </p:nvSpPr>
          <p:spPr bwMode="gray">
            <a:xfrm>
              <a:off x="1497" y="3206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ru-RU" sz="2400">
                  <a:solidFill>
                    <a:srgbClr val="000000"/>
                  </a:solidFill>
                  <a:latin typeface="Arial" charset="0"/>
                </a:rPr>
                <a:t>5</a:t>
              </a:r>
            </a:p>
          </p:txBody>
        </p:sp>
      </p:grpSp>
      <p:grpSp>
        <p:nvGrpSpPr>
          <p:cNvPr id="14341" name="Group 173"/>
          <p:cNvGrpSpPr>
            <a:grpSpLocks/>
          </p:cNvGrpSpPr>
          <p:nvPr/>
        </p:nvGrpSpPr>
        <p:grpSpPr bwMode="auto">
          <a:xfrm>
            <a:off x="250825" y="1333500"/>
            <a:ext cx="8642350" cy="528638"/>
            <a:chOff x="1200" y="1800"/>
            <a:chExt cx="3360" cy="333"/>
          </a:xfrm>
        </p:grpSpPr>
        <p:grpSp>
          <p:nvGrpSpPr>
            <p:cNvPr id="14435" name="Group 129"/>
            <p:cNvGrpSpPr>
              <a:grpSpLocks/>
            </p:cNvGrpSpPr>
            <p:nvPr/>
          </p:nvGrpSpPr>
          <p:grpSpPr bwMode="auto">
            <a:xfrm>
              <a:off x="1440" y="1800"/>
              <a:ext cx="336" cy="333"/>
              <a:chOff x="1289" y="582"/>
              <a:chExt cx="668" cy="668"/>
            </a:xfrm>
          </p:grpSpPr>
          <p:sp>
            <p:nvSpPr>
              <p:cNvPr id="14448" name="Oval 130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endParaRPr lang="ru-RU" altLang="ru-RU"/>
              </a:p>
            </p:txBody>
          </p:sp>
          <p:sp>
            <p:nvSpPr>
              <p:cNvPr id="14449" name="Oval 131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 altLang="ru-RU"/>
              </a:p>
            </p:txBody>
          </p:sp>
          <p:sp>
            <p:nvSpPr>
              <p:cNvPr id="14450" name="Oval 132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 altLang="ru-RU"/>
              </a:p>
            </p:txBody>
          </p:sp>
          <p:sp>
            <p:nvSpPr>
              <p:cNvPr id="14451" name="Oval 133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 altLang="ru-RU"/>
              </a:p>
            </p:txBody>
          </p:sp>
          <p:sp>
            <p:nvSpPr>
              <p:cNvPr id="14452" name="Oval 134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 altLang="ru-RU"/>
              </a:p>
            </p:txBody>
          </p:sp>
        </p:grpSp>
        <p:sp>
          <p:nvSpPr>
            <p:cNvPr id="14436" name="Text Box 135"/>
            <p:cNvSpPr txBox="1">
              <a:spLocks noChangeArrowheads="1"/>
            </p:cNvSpPr>
            <p:nvPr/>
          </p:nvSpPr>
          <p:spPr bwMode="gray">
            <a:xfrm>
              <a:off x="1488" y="1808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ru-RU" sz="24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4437" name="AutoShape 137"/>
            <p:cNvSpPr>
              <a:spLocks noChangeArrowheads="1"/>
            </p:cNvSpPr>
            <p:nvPr/>
          </p:nvSpPr>
          <p:spPr bwMode="gray">
            <a:xfrm>
              <a:off x="1200" y="1808"/>
              <a:ext cx="3360" cy="323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E35E23"/>
                </a:gs>
                <a:gs pos="100000">
                  <a:srgbClr val="F1B194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4438" name="AutoShape 138"/>
            <p:cNvSpPr>
              <a:spLocks noChangeArrowheads="1"/>
            </p:cNvSpPr>
            <p:nvPr/>
          </p:nvSpPr>
          <p:spPr bwMode="gray">
            <a:xfrm>
              <a:off x="1229" y="2045"/>
              <a:ext cx="331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0AB8C"/>
                </a:gs>
                <a:gs pos="100000">
                  <a:srgbClr val="F7D1C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4439" name="AutoShape 139"/>
            <p:cNvSpPr>
              <a:spLocks noChangeArrowheads="1"/>
            </p:cNvSpPr>
            <p:nvPr/>
          </p:nvSpPr>
          <p:spPr bwMode="gray">
            <a:xfrm>
              <a:off x="1229" y="1815"/>
              <a:ext cx="331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AD2C0"/>
                </a:gs>
                <a:gs pos="100000">
                  <a:srgbClr val="F17943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4440" name="Text Box 140"/>
            <p:cNvSpPr txBox="1">
              <a:spLocks noChangeArrowheads="1"/>
            </p:cNvSpPr>
            <p:nvPr/>
          </p:nvSpPr>
          <p:spPr bwMode="gray">
            <a:xfrm>
              <a:off x="1776" y="1846"/>
              <a:ext cx="2765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ru-RU" altLang="ru-RU" sz="2000" b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Коллегиальное заключение </a:t>
              </a:r>
              <a:r>
                <a:rPr lang="ru-RU" altLang="ru-RU" sz="2000" b="1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ППк</a:t>
              </a:r>
              <a:endParaRPr lang="en-US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4441" name="Group 141"/>
            <p:cNvGrpSpPr>
              <a:grpSpLocks/>
            </p:cNvGrpSpPr>
            <p:nvPr/>
          </p:nvGrpSpPr>
          <p:grpSpPr bwMode="auto">
            <a:xfrm>
              <a:off x="1440" y="1800"/>
              <a:ext cx="336" cy="333"/>
              <a:chOff x="1289" y="582"/>
              <a:chExt cx="668" cy="668"/>
            </a:xfrm>
          </p:grpSpPr>
          <p:sp>
            <p:nvSpPr>
              <p:cNvPr id="14443" name="Oval 142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endParaRPr lang="ru-RU" altLang="ru-RU"/>
              </a:p>
            </p:txBody>
          </p:sp>
          <p:sp>
            <p:nvSpPr>
              <p:cNvPr id="14444" name="Oval 143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 altLang="ru-RU"/>
              </a:p>
            </p:txBody>
          </p:sp>
          <p:sp>
            <p:nvSpPr>
              <p:cNvPr id="14445" name="Oval 144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 altLang="ru-RU"/>
              </a:p>
            </p:txBody>
          </p:sp>
          <p:sp>
            <p:nvSpPr>
              <p:cNvPr id="14446" name="Oval 145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 altLang="ru-RU"/>
              </a:p>
            </p:txBody>
          </p:sp>
          <p:sp>
            <p:nvSpPr>
              <p:cNvPr id="14447" name="Oval 146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 altLang="ru-RU"/>
              </a:p>
            </p:txBody>
          </p:sp>
        </p:grpSp>
        <p:sp>
          <p:nvSpPr>
            <p:cNvPr id="14442" name="Text Box 147"/>
            <p:cNvSpPr txBox="1">
              <a:spLocks noChangeArrowheads="1"/>
            </p:cNvSpPr>
            <p:nvPr/>
          </p:nvSpPr>
          <p:spPr bwMode="gray">
            <a:xfrm>
              <a:off x="1488" y="1808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ru-RU" sz="2400">
                  <a:solidFill>
                    <a:srgbClr val="000000"/>
                  </a:solidFill>
                  <a:latin typeface="Arial" charset="0"/>
                </a:rPr>
                <a:t>2</a:t>
              </a:r>
            </a:p>
          </p:txBody>
        </p:sp>
      </p:grpSp>
      <p:grpSp>
        <p:nvGrpSpPr>
          <p:cNvPr id="14342" name="Group 168"/>
          <p:cNvGrpSpPr>
            <a:grpSpLocks/>
          </p:cNvGrpSpPr>
          <p:nvPr/>
        </p:nvGrpSpPr>
        <p:grpSpPr bwMode="auto">
          <a:xfrm>
            <a:off x="250825" y="739775"/>
            <a:ext cx="8640763" cy="528638"/>
            <a:chOff x="1200" y="1344"/>
            <a:chExt cx="3374" cy="333"/>
          </a:xfrm>
        </p:grpSpPr>
        <p:sp>
          <p:nvSpPr>
            <p:cNvPr id="14417" name="AutoShape 113"/>
            <p:cNvSpPr>
              <a:spLocks noChangeArrowheads="1"/>
            </p:cNvSpPr>
            <p:nvPr/>
          </p:nvSpPr>
          <p:spPr bwMode="gray">
            <a:xfrm>
              <a:off x="1200" y="1352"/>
              <a:ext cx="3374" cy="323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2DE78"/>
                </a:gs>
                <a:gs pos="100000">
                  <a:srgbClr val="FAF2CA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4418" name="AutoShape 114"/>
            <p:cNvSpPr>
              <a:spLocks noChangeArrowheads="1"/>
            </p:cNvSpPr>
            <p:nvPr/>
          </p:nvSpPr>
          <p:spPr bwMode="gray">
            <a:xfrm>
              <a:off x="1229" y="1589"/>
              <a:ext cx="331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8F6B4"/>
                </a:gs>
                <a:gs pos="100000">
                  <a:srgbClr val="FDFDEA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4419" name="AutoShape 115"/>
            <p:cNvSpPr>
              <a:spLocks noChangeArrowheads="1"/>
            </p:cNvSpPr>
            <p:nvPr/>
          </p:nvSpPr>
          <p:spPr bwMode="gray">
            <a:xfrm>
              <a:off x="1229" y="1359"/>
              <a:ext cx="331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AFADE"/>
                </a:gs>
                <a:gs pos="100000">
                  <a:srgbClr val="EDED85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4420" name="Text Box 116"/>
            <p:cNvSpPr txBox="1">
              <a:spLocks noChangeArrowheads="1"/>
            </p:cNvSpPr>
            <p:nvPr/>
          </p:nvSpPr>
          <p:spPr bwMode="gray">
            <a:xfrm>
              <a:off x="1776" y="1390"/>
              <a:ext cx="247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ru-RU" altLang="ru-RU" sz="2000" b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Выявление ребенка в ОВЗ</a:t>
              </a:r>
              <a:endParaRPr lang="en-US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4421" name="Group 152"/>
            <p:cNvGrpSpPr>
              <a:grpSpLocks/>
            </p:cNvGrpSpPr>
            <p:nvPr/>
          </p:nvGrpSpPr>
          <p:grpSpPr bwMode="auto">
            <a:xfrm>
              <a:off x="1440" y="1344"/>
              <a:ext cx="336" cy="333"/>
              <a:chOff x="1289" y="582"/>
              <a:chExt cx="668" cy="668"/>
            </a:xfrm>
          </p:grpSpPr>
          <p:sp>
            <p:nvSpPr>
              <p:cNvPr id="14430" name="Oval 153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endParaRPr lang="ru-RU" altLang="ru-RU"/>
              </a:p>
            </p:txBody>
          </p:sp>
          <p:sp>
            <p:nvSpPr>
              <p:cNvPr id="14431" name="Oval 154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 altLang="ru-RU"/>
              </a:p>
            </p:txBody>
          </p:sp>
          <p:sp>
            <p:nvSpPr>
              <p:cNvPr id="14432" name="Oval 155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 altLang="ru-RU"/>
              </a:p>
            </p:txBody>
          </p:sp>
          <p:sp>
            <p:nvSpPr>
              <p:cNvPr id="14433" name="Oval 156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 altLang="ru-RU"/>
              </a:p>
            </p:txBody>
          </p:sp>
          <p:sp>
            <p:nvSpPr>
              <p:cNvPr id="14434" name="Oval 157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 altLang="ru-RU"/>
              </a:p>
            </p:txBody>
          </p:sp>
        </p:grpSp>
        <p:sp>
          <p:nvSpPr>
            <p:cNvPr id="14422" name="Text Box 158"/>
            <p:cNvSpPr txBox="1">
              <a:spLocks noChangeArrowheads="1"/>
            </p:cNvSpPr>
            <p:nvPr/>
          </p:nvSpPr>
          <p:spPr bwMode="gray">
            <a:xfrm>
              <a:off x="1488" y="1352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ru-RU" sz="2400">
                  <a:solidFill>
                    <a:srgbClr val="000000"/>
                  </a:solidFill>
                </a:rPr>
                <a:t>1</a:t>
              </a:r>
            </a:p>
          </p:txBody>
        </p:sp>
        <p:grpSp>
          <p:nvGrpSpPr>
            <p:cNvPr id="14423" name="Group 159"/>
            <p:cNvGrpSpPr>
              <a:grpSpLocks/>
            </p:cNvGrpSpPr>
            <p:nvPr/>
          </p:nvGrpSpPr>
          <p:grpSpPr bwMode="auto">
            <a:xfrm>
              <a:off x="1440" y="1344"/>
              <a:ext cx="336" cy="333"/>
              <a:chOff x="1289" y="582"/>
              <a:chExt cx="668" cy="668"/>
            </a:xfrm>
          </p:grpSpPr>
          <p:sp>
            <p:nvSpPr>
              <p:cNvPr id="14425" name="Oval 160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endParaRPr lang="ru-RU" altLang="ru-RU"/>
              </a:p>
            </p:txBody>
          </p:sp>
          <p:sp>
            <p:nvSpPr>
              <p:cNvPr id="14426" name="Oval 161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 altLang="ru-RU"/>
              </a:p>
            </p:txBody>
          </p:sp>
          <p:sp>
            <p:nvSpPr>
              <p:cNvPr id="14427" name="Oval 162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 altLang="ru-RU"/>
              </a:p>
            </p:txBody>
          </p:sp>
          <p:sp>
            <p:nvSpPr>
              <p:cNvPr id="14428" name="Oval 163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 altLang="ru-RU"/>
              </a:p>
            </p:txBody>
          </p:sp>
          <p:sp>
            <p:nvSpPr>
              <p:cNvPr id="14429" name="Oval 164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 altLang="ru-RU"/>
              </a:p>
            </p:txBody>
          </p:sp>
        </p:grpSp>
        <p:sp>
          <p:nvSpPr>
            <p:cNvPr id="14424" name="Text Box 165"/>
            <p:cNvSpPr txBox="1">
              <a:spLocks noChangeArrowheads="1"/>
            </p:cNvSpPr>
            <p:nvPr/>
          </p:nvSpPr>
          <p:spPr bwMode="gray">
            <a:xfrm>
              <a:off x="1488" y="1352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ru-RU" sz="2400">
                  <a:solidFill>
                    <a:srgbClr val="000000"/>
                  </a:solidFill>
                  <a:latin typeface="Arial" charset="0"/>
                </a:rPr>
                <a:t>1</a:t>
              </a:r>
            </a:p>
          </p:txBody>
        </p:sp>
      </p:grpSp>
      <p:grpSp>
        <p:nvGrpSpPr>
          <p:cNvPr id="14343" name="Group 174"/>
          <p:cNvGrpSpPr>
            <a:grpSpLocks/>
          </p:cNvGrpSpPr>
          <p:nvPr/>
        </p:nvGrpSpPr>
        <p:grpSpPr bwMode="auto">
          <a:xfrm>
            <a:off x="250825" y="1928813"/>
            <a:ext cx="8642350" cy="528637"/>
            <a:chOff x="1209" y="2280"/>
            <a:chExt cx="3360" cy="333"/>
          </a:xfrm>
        </p:grpSpPr>
        <p:sp>
          <p:nvSpPr>
            <p:cNvPr id="14406" name="AutoShape 94"/>
            <p:cNvSpPr>
              <a:spLocks noChangeArrowheads="1"/>
            </p:cNvSpPr>
            <p:nvPr/>
          </p:nvSpPr>
          <p:spPr bwMode="gray">
            <a:xfrm>
              <a:off x="1209" y="2280"/>
              <a:ext cx="3360" cy="323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48BE67"/>
                </a:gs>
                <a:gs pos="100000">
                  <a:srgbClr val="BCE7C8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4407" name="AutoShape 95"/>
            <p:cNvSpPr>
              <a:spLocks noChangeArrowheads="1"/>
            </p:cNvSpPr>
            <p:nvPr/>
          </p:nvSpPr>
          <p:spPr bwMode="gray">
            <a:xfrm>
              <a:off x="1238" y="2517"/>
              <a:ext cx="331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9FE9AA"/>
                </a:gs>
                <a:gs pos="100000">
                  <a:srgbClr val="D6F6DB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4408" name="AutoShape 96"/>
            <p:cNvSpPr>
              <a:spLocks noChangeArrowheads="1"/>
            </p:cNvSpPr>
            <p:nvPr/>
          </p:nvSpPr>
          <p:spPr bwMode="gray">
            <a:xfrm>
              <a:off x="1238" y="2287"/>
              <a:ext cx="331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4EDD1"/>
                </a:gs>
                <a:gs pos="100000">
                  <a:srgbClr val="4DC976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4409" name="Text Box 97"/>
            <p:cNvSpPr txBox="1">
              <a:spLocks noChangeArrowheads="1"/>
            </p:cNvSpPr>
            <p:nvPr/>
          </p:nvSpPr>
          <p:spPr bwMode="gray">
            <a:xfrm>
              <a:off x="1785" y="2318"/>
              <a:ext cx="262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ru-RU" altLang="ru-RU" sz="2000" b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Консультирование родителей ребенка</a:t>
              </a:r>
              <a:endParaRPr lang="en-US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4410" name="Group 98"/>
            <p:cNvGrpSpPr>
              <a:grpSpLocks/>
            </p:cNvGrpSpPr>
            <p:nvPr/>
          </p:nvGrpSpPr>
          <p:grpSpPr bwMode="auto">
            <a:xfrm>
              <a:off x="1449" y="2280"/>
              <a:ext cx="336" cy="333"/>
              <a:chOff x="1289" y="582"/>
              <a:chExt cx="668" cy="668"/>
            </a:xfrm>
          </p:grpSpPr>
          <p:sp>
            <p:nvSpPr>
              <p:cNvPr id="14412" name="Oval 99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endParaRPr lang="ru-RU" altLang="ru-RU"/>
              </a:p>
            </p:txBody>
          </p:sp>
          <p:sp>
            <p:nvSpPr>
              <p:cNvPr id="14413" name="Oval 100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 altLang="ru-RU"/>
              </a:p>
            </p:txBody>
          </p:sp>
          <p:sp>
            <p:nvSpPr>
              <p:cNvPr id="14414" name="Oval 101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 altLang="ru-RU"/>
              </a:p>
            </p:txBody>
          </p:sp>
          <p:sp>
            <p:nvSpPr>
              <p:cNvPr id="14415" name="Oval 102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 altLang="ru-RU"/>
              </a:p>
            </p:txBody>
          </p:sp>
          <p:sp>
            <p:nvSpPr>
              <p:cNvPr id="14416" name="Oval 103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 altLang="ru-RU"/>
              </a:p>
            </p:txBody>
          </p:sp>
        </p:grpSp>
        <p:sp>
          <p:nvSpPr>
            <p:cNvPr id="14411" name="Text Box 104"/>
            <p:cNvSpPr txBox="1">
              <a:spLocks noChangeArrowheads="1"/>
            </p:cNvSpPr>
            <p:nvPr/>
          </p:nvSpPr>
          <p:spPr bwMode="gray">
            <a:xfrm>
              <a:off x="1497" y="2288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ru-RU" sz="2400">
                  <a:solidFill>
                    <a:srgbClr val="000000"/>
                  </a:solidFill>
                  <a:latin typeface="Arial" charset="0"/>
                </a:rPr>
                <a:t>3</a:t>
              </a:r>
            </a:p>
          </p:txBody>
        </p:sp>
      </p:grpSp>
      <p:grpSp>
        <p:nvGrpSpPr>
          <p:cNvPr id="14344" name="Group 168"/>
          <p:cNvGrpSpPr>
            <a:grpSpLocks/>
          </p:cNvGrpSpPr>
          <p:nvPr/>
        </p:nvGrpSpPr>
        <p:grpSpPr bwMode="auto">
          <a:xfrm>
            <a:off x="250825" y="3709988"/>
            <a:ext cx="8642350" cy="528637"/>
            <a:chOff x="1200" y="1344"/>
            <a:chExt cx="3360" cy="333"/>
          </a:xfrm>
        </p:grpSpPr>
        <p:sp>
          <p:nvSpPr>
            <p:cNvPr id="14388" name="AutoShape 113"/>
            <p:cNvSpPr>
              <a:spLocks noChangeArrowheads="1"/>
            </p:cNvSpPr>
            <p:nvPr/>
          </p:nvSpPr>
          <p:spPr bwMode="gray">
            <a:xfrm>
              <a:off x="1200" y="1352"/>
              <a:ext cx="3360" cy="323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2DE78"/>
                </a:gs>
                <a:gs pos="100000">
                  <a:srgbClr val="FAF2CA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4389" name="AutoShape 114"/>
            <p:cNvSpPr>
              <a:spLocks noChangeArrowheads="1"/>
            </p:cNvSpPr>
            <p:nvPr/>
          </p:nvSpPr>
          <p:spPr bwMode="gray">
            <a:xfrm>
              <a:off x="1229" y="1589"/>
              <a:ext cx="331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8F6B4"/>
                </a:gs>
                <a:gs pos="100000">
                  <a:srgbClr val="FDFDEA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4390" name="AutoShape 115"/>
            <p:cNvSpPr>
              <a:spLocks noChangeArrowheads="1"/>
            </p:cNvSpPr>
            <p:nvPr/>
          </p:nvSpPr>
          <p:spPr bwMode="gray">
            <a:xfrm>
              <a:off x="1229" y="1359"/>
              <a:ext cx="331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AFADE"/>
                </a:gs>
                <a:gs pos="100000">
                  <a:srgbClr val="EDED85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4391" name="Text Box 116"/>
            <p:cNvSpPr txBox="1">
              <a:spLocks noChangeArrowheads="1"/>
            </p:cNvSpPr>
            <p:nvPr/>
          </p:nvSpPr>
          <p:spPr bwMode="gray">
            <a:xfrm>
              <a:off x="1776" y="1390"/>
              <a:ext cx="247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ru-RU" altLang="ru-RU" sz="2000" b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Анализ заключения </a:t>
              </a:r>
              <a:r>
                <a:rPr lang="ru-RU" altLang="ru-RU" sz="2000" b="1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ГПМПК </a:t>
              </a:r>
              <a:endParaRPr lang="en-US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4392" name="Group 152"/>
            <p:cNvGrpSpPr>
              <a:grpSpLocks/>
            </p:cNvGrpSpPr>
            <p:nvPr/>
          </p:nvGrpSpPr>
          <p:grpSpPr bwMode="auto">
            <a:xfrm>
              <a:off x="1440" y="1344"/>
              <a:ext cx="336" cy="333"/>
              <a:chOff x="1289" y="582"/>
              <a:chExt cx="668" cy="668"/>
            </a:xfrm>
          </p:grpSpPr>
          <p:sp>
            <p:nvSpPr>
              <p:cNvPr id="14401" name="Oval 153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endParaRPr lang="ru-RU" altLang="ru-RU"/>
              </a:p>
            </p:txBody>
          </p:sp>
          <p:sp>
            <p:nvSpPr>
              <p:cNvPr id="14402" name="Oval 154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 altLang="ru-RU"/>
              </a:p>
            </p:txBody>
          </p:sp>
          <p:sp>
            <p:nvSpPr>
              <p:cNvPr id="14403" name="Oval 155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 altLang="ru-RU"/>
              </a:p>
            </p:txBody>
          </p:sp>
          <p:sp>
            <p:nvSpPr>
              <p:cNvPr id="14404" name="Oval 156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 altLang="ru-RU"/>
              </a:p>
            </p:txBody>
          </p:sp>
          <p:sp>
            <p:nvSpPr>
              <p:cNvPr id="14405" name="Oval 157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 altLang="ru-RU"/>
              </a:p>
            </p:txBody>
          </p:sp>
        </p:grpSp>
        <p:sp>
          <p:nvSpPr>
            <p:cNvPr id="14393" name="Text Box 158"/>
            <p:cNvSpPr txBox="1">
              <a:spLocks noChangeArrowheads="1"/>
            </p:cNvSpPr>
            <p:nvPr/>
          </p:nvSpPr>
          <p:spPr bwMode="gray">
            <a:xfrm>
              <a:off x="1488" y="1352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ru-RU" sz="2400">
                  <a:solidFill>
                    <a:srgbClr val="000000"/>
                  </a:solidFill>
                </a:rPr>
                <a:t>1</a:t>
              </a:r>
            </a:p>
          </p:txBody>
        </p:sp>
        <p:grpSp>
          <p:nvGrpSpPr>
            <p:cNvPr id="14394" name="Group 159"/>
            <p:cNvGrpSpPr>
              <a:grpSpLocks/>
            </p:cNvGrpSpPr>
            <p:nvPr/>
          </p:nvGrpSpPr>
          <p:grpSpPr bwMode="auto">
            <a:xfrm>
              <a:off x="1440" y="1344"/>
              <a:ext cx="336" cy="333"/>
              <a:chOff x="1289" y="582"/>
              <a:chExt cx="668" cy="668"/>
            </a:xfrm>
          </p:grpSpPr>
          <p:sp>
            <p:nvSpPr>
              <p:cNvPr id="14396" name="Oval 160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endParaRPr lang="ru-RU" altLang="ru-RU"/>
              </a:p>
            </p:txBody>
          </p:sp>
          <p:sp>
            <p:nvSpPr>
              <p:cNvPr id="14397" name="Oval 161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 altLang="ru-RU"/>
              </a:p>
            </p:txBody>
          </p:sp>
          <p:sp>
            <p:nvSpPr>
              <p:cNvPr id="14398" name="Oval 162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 altLang="ru-RU"/>
              </a:p>
            </p:txBody>
          </p:sp>
          <p:sp>
            <p:nvSpPr>
              <p:cNvPr id="14399" name="Oval 163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 altLang="ru-RU"/>
              </a:p>
            </p:txBody>
          </p:sp>
          <p:sp>
            <p:nvSpPr>
              <p:cNvPr id="14400" name="Oval 164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 altLang="ru-RU"/>
              </a:p>
            </p:txBody>
          </p:sp>
        </p:grpSp>
        <p:sp>
          <p:nvSpPr>
            <p:cNvPr id="14395" name="Text Box 165"/>
            <p:cNvSpPr txBox="1">
              <a:spLocks noChangeArrowheads="1"/>
            </p:cNvSpPr>
            <p:nvPr/>
          </p:nvSpPr>
          <p:spPr bwMode="gray">
            <a:xfrm>
              <a:off x="1488" y="1352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ru-RU" altLang="ru-RU" sz="2400">
                  <a:solidFill>
                    <a:srgbClr val="000000"/>
                  </a:solidFill>
                  <a:latin typeface="Arial" charset="0"/>
                </a:rPr>
                <a:t>6</a:t>
              </a:r>
              <a:endParaRPr lang="en-US" altLang="ru-RU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4345" name="Group 173"/>
          <p:cNvGrpSpPr>
            <a:grpSpLocks/>
          </p:cNvGrpSpPr>
          <p:nvPr/>
        </p:nvGrpSpPr>
        <p:grpSpPr bwMode="auto">
          <a:xfrm>
            <a:off x="250825" y="4305300"/>
            <a:ext cx="8642350" cy="528638"/>
            <a:chOff x="1200" y="1800"/>
            <a:chExt cx="3360" cy="333"/>
          </a:xfrm>
        </p:grpSpPr>
        <p:grpSp>
          <p:nvGrpSpPr>
            <p:cNvPr id="14370" name="Group 129"/>
            <p:cNvGrpSpPr>
              <a:grpSpLocks/>
            </p:cNvGrpSpPr>
            <p:nvPr/>
          </p:nvGrpSpPr>
          <p:grpSpPr bwMode="auto">
            <a:xfrm>
              <a:off x="1440" y="1800"/>
              <a:ext cx="336" cy="333"/>
              <a:chOff x="1289" y="582"/>
              <a:chExt cx="668" cy="668"/>
            </a:xfrm>
          </p:grpSpPr>
          <p:sp>
            <p:nvSpPr>
              <p:cNvPr id="14383" name="Oval 130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endParaRPr lang="ru-RU" altLang="ru-RU"/>
              </a:p>
            </p:txBody>
          </p:sp>
          <p:sp>
            <p:nvSpPr>
              <p:cNvPr id="14384" name="Oval 131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 altLang="ru-RU"/>
              </a:p>
            </p:txBody>
          </p:sp>
          <p:sp>
            <p:nvSpPr>
              <p:cNvPr id="14385" name="Oval 132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 altLang="ru-RU"/>
              </a:p>
            </p:txBody>
          </p:sp>
          <p:sp>
            <p:nvSpPr>
              <p:cNvPr id="14386" name="Oval 133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 altLang="ru-RU"/>
              </a:p>
            </p:txBody>
          </p:sp>
          <p:sp>
            <p:nvSpPr>
              <p:cNvPr id="14387" name="Oval 134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 altLang="ru-RU"/>
              </a:p>
            </p:txBody>
          </p:sp>
        </p:grpSp>
        <p:sp>
          <p:nvSpPr>
            <p:cNvPr id="14371" name="Text Box 135"/>
            <p:cNvSpPr txBox="1">
              <a:spLocks noChangeArrowheads="1"/>
            </p:cNvSpPr>
            <p:nvPr/>
          </p:nvSpPr>
          <p:spPr bwMode="gray">
            <a:xfrm>
              <a:off x="1488" y="1808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ru-RU" sz="24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4372" name="AutoShape 137"/>
            <p:cNvSpPr>
              <a:spLocks noChangeArrowheads="1"/>
            </p:cNvSpPr>
            <p:nvPr/>
          </p:nvSpPr>
          <p:spPr bwMode="gray">
            <a:xfrm>
              <a:off x="1200" y="1808"/>
              <a:ext cx="3360" cy="323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E35E23"/>
                </a:gs>
                <a:gs pos="100000">
                  <a:srgbClr val="F1B194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4373" name="AutoShape 138"/>
            <p:cNvSpPr>
              <a:spLocks noChangeArrowheads="1"/>
            </p:cNvSpPr>
            <p:nvPr/>
          </p:nvSpPr>
          <p:spPr bwMode="gray">
            <a:xfrm>
              <a:off x="1229" y="2045"/>
              <a:ext cx="331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0AB8C"/>
                </a:gs>
                <a:gs pos="100000">
                  <a:srgbClr val="F7D1C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4374" name="AutoShape 139"/>
            <p:cNvSpPr>
              <a:spLocks noChangeArrowheads="1"/>
            </p:cNvSpPr>
            <p:nvPr/>
          </p:nvSpPr>
          <p:spPr bwMode="gray">
            <a:xfrm>
              <a:off x="1229" y="1815"/>
              <a:ext cx="331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AD2C0"/>
                </a:gs>
                <a:gs pos="100000">
                  <a:srgbClr val="F17943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4375" name="Text Box 140"/>
            <p:cNvSpPr txBox="1">
              <a:spLocks noChangeArrowheads="1"/>
            </p:cNvSpPr>
            <p:nvPr/>
          </p:nvSpPr>
          <p:spPr bwMode="gray">
            <a:xfrm>
              <a:off x="1776" y="1846"/>
              <a:ext cx="2765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ru-RU" altLang="ru-RU" sz="2000" b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Анализ </a:t>
              </a:r>
              <a:r>
                <a:rPr lang="ru-RU" altLang="ru-RU" sz="2000" b="1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ресурсов организации</a:t>
              </a:r>
              <a:endParaRPr lang="en-US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4376" name="Group 141"/>
            <p:cNvGrpSpPr>
              <a:grpSpLocks/>
            </p:cNvGrpSpPr>
            <p:nvPr/>
          </p:nvGrpSpPr>
          <p:grpSpPr bwMode="auto">
            <a:xfrm>
              <a:off x="1440" y="1800"/>
              <a:ext cx="336" cy="333"/>
              <a:chOff x="1289" y="582"/>
              <a:chExt cx="668" cy="668"/>
            </a:xfrm>
          </p:grpSpPr>
          <p:sp>
            <p:nvSpPr>
              <p:cNvPr id="14378" name="Oval 142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endParaRPr lang="ru-RU" altLang="ru-RU"/>
              </a:p>
            </p:txBody>
          </p:sp>
          <p:sp>
            <p:nvSpPr>
              <p:cNvPr id="14379" name="Oval 143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 altLang="ru-RU"/>
              </a:p>
            </p:txBody>
          </p:sp>
          <p:sp>
            <p:nvSpPr>
              <p:cNvPr id="14380" name="Oval 144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 altLang="ru-RU"/>
              </a:p>
            </p:txBody>
          </p:sp>
          <p:sp>
            <p:nvSpPr>
              <p:cNvPr id="14381" name="Oval 145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 altLang="ru-RU"/>
              </a:p>
            </p:txBody>
          </p:sp>
          <p:sp>
            <p:nvSpPr>
              <p:cNvPr id="14382" name="Oval 146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 altLang="ru-RU"/>
              </a:p>
            </p:txBody>
          </p:sp>
        </p:grpSp>
        <p:sp>
          <p:nvSpPr>
            <p:cNvPr id="14377" name="Text Box 147"/>
            <p:cNvSpPr txBox="1">
              <a:spLocks noChangeArrowheads="1"/>
            </p:cNvSpPr>
            <p:nvPr/>
          </p:nvSpPr>
          <p:spPr bwMode="gray">
            <a:xfrm>
              <a:off x="1488" y="1808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ru-RU" altLang="ru-RU" sz="2400">
                  <a:solidFill>
                    <a:srgbClr val="000000"/>
                  </a:solidFill>
                  <a:latin typeface="Arial" charset="0"/>
                </a:rPr>
                <a:t>7</a:t>
              </a:r>
              <a:endParaRPr lang="en-US" altLang="ru-RU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4346" name="Group 174"/>
          <p:cNvGrpSpPr>
            <a:grpSpLocks/>
          </p:cNvGrpSpPr>
          <p:nvPr/>
        </p:nvGrpSpPr>
        <p:grpSpPr bwMode="auto">
          <a:xfrm>
            <a:off x="250825" y="4899025"/>
            <a:ext cx="8642350" cy="528638"/>
            <a:chOff x="1209" y="2280"/>
            <a:chExt cx="3360" cy="333"/>
          </a:xfrm>
        </p:grpSpPr>
        <p:sp>
          <p:nvSpPr>
            <p:cNvPr id="14359" name="AutoShape 94"/>
            <p:cNvSpPr>
              <a:spLocks noChangeArrowheads="1"/>
            </p:cNvSpPr>
            <p:nvPr/>
          </p:nvSpPr>
          <p:spPr bwMode="gray">
            <a:xfrm>
              <a:off x="1209" y="2280"/>
              <a:ext cx="3360" cy="323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48BE67"/>
                </a:gs>
                <a:gs pos="100000">
                  <a:srgbClr val="BCE7C8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4360" name="AutoShape 95"/>
            <p:cNvSpPr>
              <a:spLocks noChangeArrowheads="1"/>
            </p:cNvSpPr>
            <p:nvPr/>
          </p:nvSpPr>
          <p:spPr bwMode="gray">
            <a:xfrm>
              <a:off x="1238" y="2517"/>
              <a:ext cx="331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9FE9AA"/>
                </a:gs>
                <a:gs pos="100000">
                  <a:srgbClr val="D6F6DB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4361" name="AutoShape 96"/>
            <p:cNvSpPr>
              <a:spLocks noChangeArrowheads="1"/>
            </p:cNvSpPr>
            <p:nvPr/>
          </p:nvSpPr>
          <p:spPr bwMode="gray">
            <a:xfrm>
              <a:off x="1238" y="2287"/>
              <a:ext cx="331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4EDD1"/>
                </a:gs>
                <a:gs pos="100000">
                  <a:srgbClr val="4DC976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4362" name="Text Box 97"/>
            <p:cNvSpPr txBox="1">
              <a:spLocks noChangeArrowheads="1"/>
            </p:cNvSpPr>
            <p:nvPr/>
          </p:nvSpPr>
          <p:spPr bwMode="gray">
            <a:xfrm>
              <a:off x="1785" y="2318"/>
              <a:ext cx="201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ru-RU" altLang="ru-RU" sz="2000" b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Планирование программ коррекции</a:t>
              </a:r>
              <a:endParaRPr lang="en-US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4363" name="Group 98"/>
            <p:cNvGrpSpPr>
              <a:grpSpLocks/>
            </p:cNvGrpSpPr>
            <p:nvPr/>
          </p:nvGrpSpPr>
          <p:grpSpPr bwMode="auto">
            <a:xfrm>
              <a:off x="1449" y="2280"/>
              <a:ext cx="336" cy="333"/>
              <a:chOff x="1289" y="582"/>
              <a:chExt cx="668" cy="668"/>
            </a:xfrm>
          </p:grpSpPr>
          <p:sp>
            <p:nvSpPr>
              <p:cNvPr id="14365" name="Oval 99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endParaRPr lang="ru-RU" altLang="ru-RU"/>
              </a:p>
            </p:txBody>
          </p:sp>
          <p:sp>
            <p:nvSpPr>
              <p:cNvPr id="14366" name="Oval 100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 altLang="ru-RU"/>
              </a:p>
            </p:txBody>
          </p:sp>
          <p:sp>
            <p:nvSpPr>
              <p:cNvPr id="14367" name="Oval 101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 altLang="ru-RU"/>
              </a:p>
            </p:txBody>
          </p:sp>
          <p:sp>
            <p:nvSpPr>
              <p:cNvPr id="14368" name="Oval 102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 altLang="ru-RU"/>
              </a:p>
            </p:txBody>
          </p:sp>
          <p:sp>
            <p:nvSpPr>
              <p:cNvPr id="14369" name="Oval 103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 altLang="ru-RU"/>
              </a:p>
            </p:txBody>
          </p:sp>
        </p:grpSp>
        <p:sp>
          <p:nvSpPr>
            <p:cNvPr id="14364" name="Text Box 104"/>
            <p:cNvSpPr txBox="1">
              <a:spLocks noChangeArrowheads="1"/>
            </p:cNvSpPr>
            <p:nvPr/>
          </p:nvSpPr>
          <p:spPr bwMode="gray">
            <a:xfrm>
              <a:off x="1497" y="2288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ru-RU" altLang="ru-RU" sz="2400" dirty="0">
                  <a:solidFill>
                    <a:srgbClr val="000000"/>
                  </a:solidFill>
                  <a:latin typeface="Arial" charset="0"/>
                </a:rPr>
                <a:t>8</a:t>
              </a:r>
              <a:endParaRPr lang="en-US" altLang="ru-RU" sz="2400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4347" name="Group 171"/>
          <p:cNvGrpSpPr>
            <a:grpSpLocks/>
          </p:cNvGrpSpPr>
          <p:nvPr/>
        </p:nvGrpSpPr>
        <p:grpSpPr bwMode="auto">
          <a:xfrm>
            <a:off x="250825" y="5492750"/>
            <a:ext cx="8786389" cy="528638"/>
            <a:chOff x="1200" y="2739"/>
            <a:chExt cx="3416" cy="333"/>
          </a:xfrm>
        </p:grpSpPr>
        <p:sp>
          <p:nvSpPr>
            <p:cNvPr id="14348" name="AutoShape 6"/>
            <p:cNvSpPr>
              <a:spLocks noChangeArrowheads="1"/>
            </p:cNvSpPr>
            <p:nvPr/>
          </p:nvSpPr>
          <p:spPr bwMode="gray">
            <a:xfrm>
              <a:off x="1200" y="2747"/>
              <a:ext cx="3360" cy="323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80D4F2"/>
                </a:gs>
                <a:gs pos="100000">
                  <a:srgbClr val="B2E5F7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4349" name="AutoShape 7"/>
            <p:cNvSpPr>
              <a:spLocks noChangeArrowheads="1"/>
            </p:cNvSpPr>
            <p:nvPr/>
          </p:nvSpPr>
          <p:spPr bwMode="gray">
            <a:xfrm>
              <a:off x="1229" y="2984"/>
              <a:ext cx="331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ADE2F5"/>
                </a:gs>
                <a:gs pos="100000">
                  <a:srgbClr val="D5F0FA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4350" name="AutoShape 8"/>
            <p:cNvSpPr>
              <a:spLocks noChangeArrowheads="1"/>
            </p:cNvSpPr>
            <p:nvPr/>
          </p:nvSpPr>
          <p:spPr bwMode="gray">
            <a:xfrm>
              <a:off x="1229" y="2754"/>
              <a:ext cx="331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D5F1FB"/>
                </a:gs>
                <a:gs pos="100000">
                  <a:srgbClr val="80D4F2">
                    <a:alpha val="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4351" name="Text Box 16"/>
            <p:cNvSpPr txBox="1">
              <a:spLocks noChangeArrowheads="1"/>
            </p:cNvSpPr>
            <p:nvPr/>
          </p:nvSpPr>
          <p:spPr bwMode="gray">
            <a:xfrm>
              <a:off x="1776" y="2785"/>
              <a:ext cx="284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ru-RU" altLang="ru-RU" sz="2000" b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Обеспечение </a:t>
              </a:r>
              <a:r>
                <a:rPr lang="ru-RU" altLang="ru-RU" sz="2000" b="1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специальных образовательных </a:t>
              </a:r>
              <a:r>
                <a:rPr lang="ru-RU" altLang="ru-RU" sz="2000" b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условий</a:t>
              </a:r>
              <a:endParaRPr lang="en-US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4352" name="Group 105"/>
            <p:cNvGrpSpPr>
              <a:grpSpLocks/>
            </p:cNvGrpSpPr>
            <p:nvPr/>
          </p:nvGrpSpPr>
          <p:grpSpPr bwMode="auto">
            <a:xfrm>
              <a:off x="1440" y="2739"/>
              <a:ext cx="336" cy="333"/>
              <a:chOff x="1289" y="582"/>
              <a:chExt cx="668" cy="668"/>
            </a:xfrm>
          </p:grpSpPr>
          <p:sp>
            <p:nvSpPr>
              <p:cNvPr id="14354" name="Oval 106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endParaRPr lang="ru-RU" altLang="ru-RU"/>
              </a:p>
            </p:txBody>
          </p:sp>
          <p:sp>
            <p:nvSpPr>
              <p:cNvPr id="14355" name="Oval 107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 altLang="ru-RU"/>
              </a:p>
            </p:txBody>
          </p:sp>
          <p:sp>
            <p:nvSpPr>
              <p:cNvPr id="14356" name="Oval 108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 altLang="ru-RU"/>
              </a:p>
            </p:txBody>
          </p:sp>
          <p:sp>
            <p:nvSpPr>
              <p:cNvPr id="14357" name="Oval 109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 altLang="ru-RU"/>
              </a:p>
            </p:txBody>
          </p:sp>
          <p:sp>
            <p:nvSpPr>
              <p:cNvPr id="14358" name="Oval 110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ru-RU" altLang="ru-RU"/>
              </a:p>
            </p:txBody>
          </p:sp>
        </p:grpSp>
        <p:sp>
          <p:nvSpPr>
            <p:cNvPr id="14353" name="Text Box 111"/>
            <p:cNvSpPr txBox="1">
              <a:spLocks noChangeArrowheads="1"/>
            </p:cNvSpPr>
            <p:nvPr/>
          </p:nvSpPr>
          <p:spPr bwMode="gray">
            <a:xfrm>
              <a:off x="1484" y="2754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ru-RU" altLang="ru-RU" sz="2400" dirty="0">
                  <a:solidFill>
                    <a:srgbClr val="000000"/>
                  </a:solidFill>
                  <a:latin typeface="Arial" charset="0"/>
                </a:rPr>
                <a:t>9</a:t>
              </a:r>
              <a:endParaRPr lang="en-US" altLang="ru-RU" sz="2400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256" y="692696"/>
            <a:ext cx="8496944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Плановые </a:t>
            </a: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Цели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-оценка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динамики обучения 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коррекции;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внесение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коррективов в работу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специалистов;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корректировка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формы, режима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обучения;</a:t>
            </a:r>
          </a:p>
          <a:p>
            <a:pPr marL="342900" indent="-342900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назначение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новых обследований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запросам участников образовательного процесса могут проводиться и внеплановые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-определение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путей психолого-медико-педагогического сопровождения детей с проблемами в развитии;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выработка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согласованных решений по определению образовательного коррекционно-развивающего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маршрута;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-динамическая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оценка состояния ребёнка и коррекция ранее намеченной программы.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123728" y="116632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Заседания  </a:t>
            </a:r>
            <a:r>
              <a:rPr lang="ru-RU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ППк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15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116632"/>
            <a:ext cx="59046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Заседания  </a:t>
            </a:r>
            <a:r>
              <a:rPr lang="ru-RU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ППк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124744"/>
            <a:ext cx="8568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Внеплановые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18115" y="1511370"/>
            <a:ext cx="828092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Цели: 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анализ отрицательной динамики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развития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ребенка;</a:t>
            </a:r>
          </a:p>
          <a:p>
            <a:pPr marL="285750" indent="-285750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необходимость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изменения ранее проводимой коррекционной работы.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решение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вопроса о принятии каких-либо экстренных мер по выявленным обстоятельствам;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изменение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ранее проводимой коррекционно-развивающей программы в случае её неэффективности.</a:t>
            </a:r>
          </a:p>
          <a:p>
            <a:pPr marL="285750" indent="-285750"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77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9498" y="44802"/>
            <a:ext cx="84969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Задачи и виды сопровождающей деятельности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участников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186507"/>
              </p:ext>
            </p:extLst>
          </p:nvPr>
        </p:nvGraphicFramePr>
        <p:xfrm>
          <a:off x="279498" y="1412776"/>
          <a:ext cx="8612984" cy="4464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6200"/>
                <a:gridCol w="2016224"/>
                <a:gridCol w="2304256"/>
                <a:gridCol w="2736304"/>
              </a:tblGrid>
              <a:tr h="1275570">
                <a:tc>
                  <a:txBody>
                    <a:bodyPr/>
                    <a:lstStyle/>
                    <a:p>
                      <a:pPr marL="65405" marR="268605"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Участни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r>
                        <a:rPr lang="en-US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8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65405" marR="268605"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ППк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344805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Этап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подготовки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к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консилиуму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709295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заседаниях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консилиума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598170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Этап реализации принятых на консилиуме решений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188926">
                <a:tc>
                  <a:txBody>
                    <a:bodyPr/>
                    <a:lstStyle/>
                    <a:p>
                      <a:pPr marL="65405" marR="268605" indent="-10795">
                        <a:spcAft>
                          <a:spcPts val="0"/>
                        </a:spcAft>
                      </a:pPr>
                      <a:r>
                        <a:rPr lang="en-US" sz="1800" spc="-15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Заместите</a:t>
                      </a:r>
                      <a:r>
                        <a:rPr lang="ru-RU" sz="1800" spc="-15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r>
                        <a:rPr lang="en-US" sz="1800" spc="-15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ь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директора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156845" indent="-5080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 Организационная помощь в</a:t>
                      </a:r>
                      <a:r>
                        <a:rPr lang="ru-RU" sz="1800" spc="-9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проведении основных диагностических мероприятий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135255" indent="-3175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 </a:t>
                      </a:r>
                      <a:r>
                        <a:rPr lang="ru-RU" sz="18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Организация работы консилиума (руководство </a:t>
                      </a: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 координация усилий всех участников консилиума)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2900" marR="121285" lvl="0" indent="-342900">
                        <a:spcAft>
                          <a:spcPts val="0"/>
                        </a:spcAft>
                        <a:buSzPts val="1100"/>
                        <a:buFont typeface="Times New Roman"/>
                        <a:buAutoNum type="arabicPeriod"/>
                        <a:tabLst>
                          <a:tab pos="204470" algn="l"/>
                        </a:tabLs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Помощь учителям и воспитателям</a:t>
                      </a:r>
                      <a:r>
                        <a:rPr lang="ru-RU" sz="1800" spc="-18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реализации решений</a:t>
                      </a:r>
                      <a:r>
                        <a:rPr lang="ru-RU" sz="1800" spc="-7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консилиума.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marR="537845" lvl="0" indent="-342900">
                        <a:spcBef>
                          <a:spcPts val="5"/>
                        </a:spcBef>
                        <a:spcAft>
                          <a:spcPts val="0"/>
                        </a:spcAft>
                        <a:buSzPts val="1100"/>
                        <a:buFont typeface="Times New Roman"/>
                        <a:buAutoNum type="arabicPeriod"/>
                        <a:tabLst>
                          <a:tab pos="241300" algn="l"/>
                        </a:tabLs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Руководство процессом сопровождения по результатам проведения</a:t>
                      </a:r>
                      <a:r>
                        <a:rPr lang="ru-RU" sz="1800" spc="-11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консилиума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66470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9498" y="44802"/>
            <a:ext cx="84969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Задачи и виды сопровождающей деятельности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участников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054178"/>
              </p:ext>
            </p:extLst>
          </p:nvPr>
        </p:nvGraphicFramePr>
        <p:xfrm>
          <a:off x="279498" y="1412776"/>
          <a:ext cx="8612984" cy="4464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6200"/>
                <a:gridCol w="2016224"/>
                <a:gridCol w="2304256"/>
                <a:gridCol w="2736304"/>
              </a:tblGrid>
              <a:tr h="1275570">
                <a:tc>
                  <a:txBody>
                    <a:bodyPr/>
                    <a:lstStyle/>
                    <a:p>
                      <a:pPr marL="65405" marR="268605"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Участни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r>
                        <a:rPr lang="en-US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8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65405" marR="268605"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ППк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344805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Этап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подготовки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к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консилиуму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709295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заседаниях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консилиума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598170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Этап реализации принятых на консилиуме решений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188926">
                <a:tc>
                  <a:txBody>
                    <a:bodyPr/>
                    <a:lstStyle/>
                    <a:p>
                      <a:pPr marL="65405" marR="268605" indent="-10795"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Тьютор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Выявляет 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проблемные  зоны.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Определяет 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потенциальные возможности образовательной среды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106045" lvl="0" indent="0">
                        <a:spcAft>
                          <a:spcPts val="0"/>
                        </a:spcAft>
                        <a:buSzPts val="1100"/>
                        <a:buFont typeface="Times New Roman"/>
                        <a:buNone/>
                        <a:tabLst>
                          <a:tab pos="236220" algn="l"/>
                        </a:tabLs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1.Предоставление информации об обучающихся участникам</a:t>
                      </a:r>
                      <a:r>
                        <a:rPr lang="ru-RU" sz="1800" spc="-125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консилиума.</a:t>
                      </a:r>
                    </a:p>
                    <a:p>
                      <a:pPr marL="0" marR="134620" lvl="0" indent="0">
                        <a:spcBef>
                          <a:spcPts val="5"/>
                        </a:spcBef>
                        <a:spcAft>
                          <a:spcPts val="0"/>
                        </a:spcAft>
                        <a:buSzPts val="1100"/>
                        <a:buFont typeface="Times New Roman"/>
                        <a:buNone/>
                        <a:tabLst>
                          <a:tab pos="234950" algn="l"/>
                        </a:tabLs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2.Участие в</a:t>
                      </a:r>
                      <a:r>
                        <a:rPr lang="ru-RU" sz="1800" spc="-1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разработке индивидуальных программ развития обучающихся, АОП</a:t>
                      </a:r>
                    </a:p>
                    <a:p>
                      <a:pPr marL="65405" marR="135255" indent="-3175"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121285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100"/>
                        <a:buFont typeface="Times New Roman"/>
                        <a:buNone/>
                        <a:tabLst>
                          <a:tab pos="204470" algn="l"/>
                        </a:tabLst>
                        <a:defRPr/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 Координация</a:t>
                      </a:r>
                      <a:r>
                        <a:rPr lang="ru-RU" sz="18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деятельности учителей и других специалистов, участвующих в обучении/воспитании ребенка с ОВЗ.</a:t>
                      </a:r>
                      <a:endParaRPr lang="ru-RU" sz="18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1285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100"/>
                        <a:buFont typeface="Times New Roman"/>
                        <a:buNone/>
                        <a:tabLst>
                          <a:tab pos="204470" algn="l"/>
                        </a:tabLst>
                        <a:defRPr/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2.Помощь 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учителям и воспитателям</a:t>
                      </a:r>
                      <a:r>
                        <a:rPr lang="ru-RU" sz="1800" spc="-18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реализации решений</a:t>
                      </a:r>
                      <a:r>
                        <a:rPr lang="ru-RU" sz="1800" spc="-7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консилиума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121285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100"/>
                        <a:buFont typeface="Times New Roman"/>
                        <a:buNone/>
                        <a:tabLst>
                          <a:tab pos="204470" algn="l"/>
                        </a:tabLst>
                        <a:defRPr/>
                      </a:pP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37702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9498" y="44802"/>
            <a:ext cx="84969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Задачи и виды сопровождающей деятельности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участников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4410429"/>
              </p:ext>
            </p:extLst>
          </p:nvPr>
        </p:nvGraphicFramePr>
        <p:xfrm>
          <a:off x="207489" y="1124744"/>
          <a:ext cx="8640962" cy="5136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7"/>
                <a:gridCol w="1944217"/>
                <a:gridCol w="2160240"/>
                <a:gridCol w="3024338"/>
              </a:tblGrid>
              <a:tr h="1296144">
                <a:tc>
                  <a:txBody>
                    <a:bodyPr/>
                    <a:lstStyle/>
                    <a:p>
                      <a:pPr marL="65405" marR="268605" algn="ctr"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Участни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r>
                        <a:rPr lang="en-US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8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65405" marR="268605" algn="ctr"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ППк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344805" algn="ctr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Этап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подготовки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к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консилиуму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709295" algn="ctr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заседаниях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консилиума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598170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Этап реализации принятых на консилиуме решений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188926">
                <a:tc>
                  <a:txBody>
                    <a:bodyPr/>
                    <a:lstStyle/>
                    <a:p>
                      <a:pPr marL="65405" marR="268605">
                        <a:lnSpc>
                          <a:spcPts val="1235"/>
                        </a:lnSpc>
                        <a:spcAft>
                          <a:spcPts val="0"/>
                        </a:spcAft>
                      </a:pPr>
                      <a:endParaRPr lang="ru-RU" sz="1800" spc="-25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65405" marR="268605">
                        <a:lnSpc>
                          <a:spcPts val="1235"/>
                        </a:lnSpc>
                        <a:spcAft>
                          <a:spcPts val="0"/>
                        </a:spcAft>
                      </a:pPr>
                      <a:r>
                        <a:rPr lang="en-US" sz="1800" spc="-25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Учитель</a:t>
                      </a:r>
                      <a:endParaRPr lang="ru-RU" sz="1800" spc="-25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65405" marR="268605">
                        <a:lnSpc>
                          <a:spcPts val="1235"/>
                        </a:lnSpc>
                        <a:spcAft>
                          <a:spcPts val="0"/>
                        </a:spcAft>
                      </a:pPr>
                      <a:endParaRPr lang="ru-RU" sz="1800" spc="-25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93345" lvl="0" indent="0">
                        <a:spcAft>
                          <a:spcPts val="0"/>
                        </a:spcAft>
                        <a:buSzPts val="1100"/>
                        <a:buFont typeface="Times New Roman"/>
                        <a:buNone/>
                        <a:tabLst>
                          <a:tab pos="198120" algn="l"/>
                        </a:tabLst>
                      </a:pPr>
                      <a:r>
                        <a:rPr lang="ru-RU" sz="1800" spc="-15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1.Составление </a:t>
                      </a:r>
                      <a:r>
                        <a:rPr lang="ru-RU" sz="1800" spc="-15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педагогической характеристики на обучающихся, отражающей</a:t>
                      </a:r>
                      <a:r>
                        <a:rPr lang="ru-RU" sz="1800" spc="-85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800" spc="-15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основные показатели учебной деятельности</a:t>
                      </a:r>
                      <a:r>
                        <a:rPr lang="ru-RU" sz="1800" spc="-11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800" spc="-15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ребенка.</a:t>
                      </a:r>
                    </a:p>
                    <a:p>
                      <a:pPr marL="0" marR="79375" lvl="0" indent="0">
                        <a:spcBef>
                          <a:spcPts val="5"/>
                        </a:spcBef>
                        <a:spcAft>
                          <a:spcPts val="0"/>
                        </a:spcAft>
                        <a:buSzPts val="1100"/>
                        <a:buFont typeface="Times New Roman"/>
                        <a:buNone/>
                        <a:tabLst>
                          <a:tab pos="207645" algn="l"/>
                        </a:tabLst>
                      </a:pPr>
                      <a:r>
                        <a:rPr lang="ru-RU" sz="1800" spc="-15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2.Информация </a:t>
                      </a:r>
                      <a:r>
                        <a:rPr lang="ru-RU" sz="1800" spc="-15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 особенностях общения учащихся со сверстниками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106045" lvl="0" indent="0">
                        <a:spcAft>
                          <a:spcPts val="0"/>
                        </a:spcAft>
                        <a:buSzPts val="1100"/>
                        <a:buFont typeface="Times New Roman"/>
                        <a:buNone/>
                        <a:tabLst>
                          <a:tab pos="236220" algn="l"/>
                        </a:tabLs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1.Предоставление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педагогической информации об обучающихся участникам</a:t>
                      </a:r>
                      <a:r>
                        <a:rPr lang="ru-RU" sz="1800" spc="-125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консилиума.</a:t>
                      </a:r>
                    </a:p>
                    <a:p>
                      <a:pPr marL="0" marR="13462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Pts val="1100"/>
                        <a:buFont typeface="Times New Roman"/>
                        <a:buNone/>
                        <a:tabLst>
                          <a:tab pos="234950" algn="l"/>
                        </a:tabLst>
                        <a:defRPr/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2.Участие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</a:t>
                      </a:r>
                      <a:r>
                        <a:rPr lang="ru-RU" sz="1800" spc="-1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разработке индивидуальных программ развития </a:t>
                      </a: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обучающихся, АОП</a:t>
                      </a:r>
                    </a:p>
                    <a:p>
                      <a:pPr marL="0" marR="134620" lvl="0" indent="0">
                        <a:spcBef>
                          <a:spcPts val="5"/>
                        </a:spcBef>
                        <a:spcAft>
                          <a:spcPts val="0"/>
                        </a:spcAft>
                        <a:buSzPts val="1100"/>
                        <a:buFont typeface="Times New Roman"/>
                        <a:buNone/>
                        <a:tabLst>
                          <a:tab pos="234950" algn="l"/>
                        </a:tabLst>
                      </a:pP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146685" lvl="0" indent="0">
                        <a:spcAft>
                          <a:spcPts val="0"/>
                        </a:spcAft>
                        <a:buSzPts val="1100"/>
                        <a:buFont typeface="Times New Roman"/>
                        <a:buNone/>
                        <a:tabLst>
                          <a:tab pos="204470" algn="l"/>
                        </a:tabLs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1.Координирующая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деятельность по реализации коррекционных</a:t>
                      </a:r>
                      <a:r>
                        <a:rPr lang="ru-RU" sz="1800" spc="-155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программ развития</a:t>
                      </a:r>
                      <a:r>
                        <a:rPr lang="ru-RU" sz="1800" spc="-115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обучающихся.</a:t>
                      </a:r>
                    </a:p>
                    <a:p>
                      <a:pPr marL="0" marR="348615" lvl="0" indent="0">
                        <a:spcAft>
                          <a:spcPts val="0"/>
                        </a:spcAft>
                        <a:buSzPts val="1100"/>
                        <a:buFont typeface="Times New Roman"/>
                        <a:buNone/>
                        <a:tabLst>
                          <a:tab pos="205740" algn="l"/>
                        </a:tabLs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2.Осуществление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коррекционных занятий с обучающимися</a:t>
                      </a:r>
                      <a:r>
                        <a:rPr lang="ru-RU" sz="1800" spc="-1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класса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99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9498" y="44802"/>
            <a:ext cx="84969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Задачи и виды сопровождающей деятельности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участников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898130"/>
              </p:ext>
            </p:extLst>
          </p:nvPr>
        </p:nvGraphicFramePr>
        <p:xfrm>
          <a:off x="163458" y="998909"/>
          <a:ext cx="8612984" cy="4485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6214"/>
                <a:gridCol w="1972192"/>
                <a:gridCol w="2160240"/>
                <a:gridCol w="3024338"/>
              </a:tblGrid>
              <a:tr h="1296144">
                <a:tc>
                  <a:txBody>
                    <a:bodyPr/>
                    <a:lstStyle/>
                    <a:p>
                      <a:pPr marL="65405" marR="268605" algn="ctr"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Участни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-к</a:t>
                      </a:r>
                      <a:r>
                        <a:rPr lang="en-US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8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65405" marR="268605" algn="ctr"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ППк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344805" algn="ctr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Этап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подготовки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к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консилиуму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709295" algn="ctr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заседаниях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консилиума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598170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Этап реализации принятых на консилиуме решений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188926">
                <a:tc>
                  <a:txBody>
                    <a:bodyPr/>
                    <a:lstStyle/>
                    <a:p>
                      <a:pPr marL="65405" marR="166370">
                        <a:lnSpc>
                          <a:spcPts val="1235"/>
                        </a:lnSpc>
                        <a:spcAft>
                          <a:spcPts val="0"/>
                        </a:spcAft>
                      </a:pPr>
                      <a:endParaRPr lang="ru-RU" sz="1800" spc="-25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65405" marR="166370">
                        <a:lnSpc>
                          <a:spcPts val="1235"/>
                        </a:lnSpc>
                        <a:spcAft>
                          <a:spcPts val="0"/>
                        </a:spcAft>
                      </a:pPr>
                      <a:r>
                        <a:rPr lang="en-US" sz="1800" spc="-25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Воспитатель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130810" indent="4445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 Составление заключения об особенностях поведения, интересах, уровне</a:t>
                      </a:r>
                      <a:r>
                        <a:rPr lang="ru-RU" sz="1800" spc="-85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воспитанности </a:t>
                      </a:r>
                      <a:r>
                        <a:rPr lang="ru-RU" sz="1800" spc="-2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обучающихся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132715" indent="2540" algn="just">
                        <a:spcAft>
                          <a:spcPts val="0"/>
                        </a:spcAft>
                      </a:pPr>
                      <a:r>
                        <a:rPr lang="ru-RU" sz="1800" spc="-15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 </a:t>
                      </a:r>
                      <a:r>
                        <a:rPr lang="ru-RU" sz="1800" spc="-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Участие </a:t>
                      </a: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 </a:t>
                      </a:r>
                      <a:r>
                        <a:rPr lang="ru-RU" sz="1800" spc="-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составлении коррекционной </a:t>
                      </a: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работы с обучающимися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209550" indent="4445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 Проведение </a:t>
                      </a:r>
                      <a:r>
                        <a:rPr lang="ru-RU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психокоррекционных</a:t>
                      </a: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занятий с </a:t>
                      </a:r>
                      <a:r>
                        <a:rPr lang="ru-RU" sz="18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обучающимися, рекомендуемых специалистами </a:t>
                      </a: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консилиума, во внеурочное</a:t>
                      </a:r>
                      <a:r>
                        <a:rPr lang="ru-RU" sz="1800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время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638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124744"/>
            <a:ext cx="8424936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Психолого-педагогический консилиум-  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форма взаимодействия команды специалистов, которая направлена на создание системы сопровождения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обучающихся и воспитанников с ОВЗ/особыми образовательными потребностями, 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условиях общеобразовательной организации </a:t>
            </a:r>
          </a:p>
        </p:txBody>
      </p:sp>
      <p:pic>
        <p:nvPicPr>
          <p:cNvPr id="1026" name="Picture 2" descr="http://www.pility.com/resize/imgresize.php?src=http://img.pility.com/images248/0ypdyvq0cv2.jpg&amp;h=1200&amp;w=16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628800"/>
            <a:ext cx="2240557" cy="1790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548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9498" y="44802"/>
            <a:ext cx="84969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Задачи и виды сопровождающей деятельности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участников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109782"/>
              </p:ext>
            </p:extLst>
          </p:nvPr>
        </p:nvGraphicFramePr>
        <p:xfrm>
          <a:off x="279498" y="1412776"/>
          <a:ext cx="8612984" cy="4862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6198"/>
                <a:gridCol w="1872208"/>
                <a:gridCol w="2160240"/>
                <a:gridCol w="3024338"/>
              </a:tblGrid>
              <a:tr h="1296144">
                <a:tc>
                  <a:txBody>
                    <a:bodyPr/>
                    <a:lstStyle/>
                    <a:p>
                      <a:pPr marL="65405" marR="268605" algn="ctr"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Участни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r>
                        <a:rPr lang="en-US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8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65405" marR="268605" algn="ctr"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ППк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344805" algn="ctr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Этап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подготовки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к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консилиуму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709295" algn="ctr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заседаниях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консилиума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598170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Этап реализации принятых на консилиуме решений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188926">
                <a:tc>
                  <a:txBody>
                    <a:bodyPr/>
                    <a:lstStyle/>
                    <a:p>
                      <a:pPr marL="65405" marR="449580" indent="-7620">
                        <a:lnSpc>
                          <a:spcPts val="1260"/>
                        </a:lnSpc>
                        <a:spcAft>
                          <a:spcPts val="0"/>
                        </a:spcAft>
                      </a:pPr>
                      <a:endParaRPr lang="ru-RU" sz="1800" spc="-15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65405" marR="449580" indent="-7620">
                        <a:lnSpc>
                          <a:spcPts val="1260"/>
                        </a:lnSpc>
                        <a:spcAft>
                          <a:spcPts val="0"/>
                        </a:spcAft>
                      </a:pPr>
                      <a:r>
                        <a:rPr lang="en-US" sz="1800" spc="-15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</a:t>
                      </a:r>
                      <a:r>
                        <a:rPr lang="en-US" sz="1800" spc="-15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</a:t>
                      </a:r>
                      <a:endParaRPr lang="ru-RU" sz="1800" spc="-15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65405" marR="449580" indent="-7620">
                        <a:lnSpc>
                          <a:spcPts val="1260"/>
                        </a:lnSpc>
                        <a:spcAft>
                          <a:spcPts val="0"/>
                        </a:spcAft>
                      </a:pPr>
                      <a:endParaRPr lang="ru-RU" sz="1800" spc="-15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65405" marR="449580" indent="-7620">
                        <a:lnSpc>
                          <a:spcPts val="1260"/>
                        </a:lnSpc>
                        <a:spcAft>
                          <a:spcPts val="0"/>
                        </a:spcAft>
                      </a:pPr>
                      <a:r>
                        <a:rPr lang="en-US" sz="1800" spc="-15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психолог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Проведение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диагностических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исследований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Подготовка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материалов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заседаниям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консилиум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</a:t>
                      </a:r>
                      <a:endParaRPr lang="ru-RU" sz="1800" spc="-15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135255" indent="-5080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1.Предоставление участникам</a:t>
                      </a:r>
                      <a:r>
                        <a:rPr lang="ru-RU" sz="1800" spc="-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консилиума необходимой психологической информации об </a:t>
                      </a:r>
                      <a:r>
                        <a:rPr lang="ru-RU" sz="1800" spc="-2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обучающихся.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65405" marR="134620" lvl="0" indent="285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 Участие в</a:t>
                      </a:r>
                      <a:r>
                        <a:rPr lang="ru-RU" sz="1800" spc="-125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разработке индивидуальных программ развития </a:t>
                      </a: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обучающихся,</a:t>
                      </a: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АОП</a:t>
                      </a:r>
                    </a:p>
                    <a:p>
                      <a:pPr marL="65405" marR="134620" indent="28575"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267335" indent="-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Проведение развивающих, коррекционных и консультативных занятий с</a:t>
                      </a:r>
                      <a:r>
                        <a:rPr lang="ru-RU" sz="1800" spc="-85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детьми.</a:t>
                      </a:r>
                    </a:p>
                    <a:p>
                      <a:pPr marL="0" marR="437515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100"/>
                        <a:buFont typeface="Times New Roman"/>
                        <a:buNone/>
                        <a:tabLst>
                          <a:tab pos="201295" algn="l"/>
                        </a:tabLs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 Проведение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групповых и индивидуальных консультаций</a:t>
                      </a:r>
                      <a:r>
                        <a:rPr lang="ru-RU" sz="1800" spc="-75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 </a:t>
                      </a:r>
                      <a:r>
                        <a:rPr lang="ru-RU" sz="18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педколлективом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и</a:t>
                      </a:r>
                      <a:r>
                        <a:rPr lang="ru-RU" sz="1800" spc="-25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родителями.</a:t>
                      </a:r>
                    </a:p>
                    <a:p>
                      <a:pPr marL="0" marR="136525" lvl="0" indent="0">
                        <a:spcAft>
                          <a:spcPts val="0"/>
                        </a:spcAft>
                        <a:buSzPts val="1100"/>
                        <a:buFont typeface="Times New Roman"/>
                        <a:buNone/>
                        <a:tabLst>
                          <a:tab pos="201295" algn="l"/>
                        </a:tabLs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3.Планирование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совместной работы</a:t>
                      </a:r>
                      <a:r>
                        <a:rPr lang="ru-RU" sz="1800" spc="-185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 учителями и</a:t>
                      </a:r>
                      <a:r>
                        <a:rPr lang="ru-RU" sz="1800" spc="-15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воспитателями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956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9498" y="44802"/>
            <a:ext cx="84969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Задачи и виды сопровождающей деятельности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участников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074458"/>
              </p:ext>
            </p:extLst>
          </p:nvPr>
        </p:nvGraphicFramePr>
        <p:xfrm>
          <a:off x="163458" y="998909"/>
          <a:ext cx="8612984" cy="4862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4206"/>
                <a:gridCol w="2044200"/>
                <a:gridCol w="2160240"/>
                <a:gridCol w="3024338"/>
              </a:tblGrid>
              <a:tr h="1296144">
                <a:tc>
                  <a:txBody>
                    <a:bodyPr/>
                    <a:lstStyle/>
                    <a:p>
                      <a:pPr marL="65405" marR="268605" algn="ctr"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Участни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-к</a:t>
                      </a:r>
                      <a:r>
                        <a:rPr lang="en-US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8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65405" marR="268605" algn="ctr"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ППк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344805" algn="ctr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Этап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подготовки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к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консилиуму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709295" algn="ctr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заседаниях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консилиума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598170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Этап реализации принятых на консилиуме решений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188926">
                <a:tc>
                  <a:txBody>
                    <a:bodyPr/>
                    <a:lstStyle/>
                    <a:p>
                      <a:pPr marL="65405" marR="46101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-25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Учитель</a:t>
                      </a:r>
                      <a:r>
                        <a:rPr lang="en-US" sz="1800" spc="-25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логопед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193675" lvl="0" indent="0">
                        <a:spcAft>
                          <a:spcPts val="0"/>
                        </a:spcAft>
                        <a:buSzPts val="1100"/>
                        <a:buFont typeface="Times New Roman"/>
                        <a:buNone/>
                        <a:tabLst>
                          <a:tab pos="204470" algn="l"/>
                        </a:tabLs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1.Обследование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устной и</a:t>
                      </a:r>
                      <a:r>
                        <a:rPr lang="ru-RU" sz="1800" spc="-9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письменной речи</a:t>
                      </a:r>
                      <a:r>
                        <a:rPr lang="ru-RU" sz="1800" spc="-55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детей.</a:t>
                      </a:r>
                    </a:p>
                    <a:p>
                      <a:pPr marL="0" marR="434340" lvl="0" indent="0">
                        <a:spcBef>
                          <a:spcPts val="5"/>
                        </a:spcBef>
                        <a:spcAft>
                          <a:spcPts val="0"/>
                        </a:spcAft>
                        <a:buSzPts val="1100"/>
                        <a:buFont typeface="Times New Roman"/>
                        <a:buNone/>
                        <a:tabLst>
                          <a:tab pos="236220" algn="l"/>
                        </a:tabLst>
                      </a:pPr>
                      <a:r>
                        <a:rPr lang="ru-RU" sz="1800" spc="-15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2.Подготовка логопедического </a:t>
                      </a:r>
                      <a:r>
                        <a:rPr lang="ru-RU" sz="1800" spc="-15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представления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</a:t>
                      </a:r>
                      <a:r>
                        <a:rPr lang="ru-RU" sz="1800" spc="-15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обучающихся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77470" lvl="0" indent="0">
                        <a:spcAft>
                          <a:spcPts val="0"/>
                        </a:spcAft>
                        <a:buSzPts val="1100"/>
                        <a:buFont typeface="Times New Roman"/>
                        <a:buNone/>
                        <a:tabLst>
                          <a:tab pos="207645" algn="l"/>
                        </a:tabLs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1.Предоставление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обсуждение</a:t>
                      </a:r>
                      <a:r>
                        <a:rPr lang="ru-RU" sz="1800" spc="-9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информации о речевом развитии обучающихся.</a:t>
                      </a:r>
                    </a:p>
                    <a:p>
                      <a:pPr marL="0" marR="13335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100"/>
                        <a:buFont typeface="Times New Roman"/>
                        <a:buNone/>
                        <a:tabLst>
                          <a:tab pos="204470" algn="l"/>
                        </a:tabLst>
                        <a:defRPr/>
                      </a:pPr>
                      <a:r>
                        <a:rPr lang="ru-RU" sz="1800" spc="-15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2.Участие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</a:t>
                      </a:r>
                      <a:r>
                        <a:rPr lang="ru-RU" sz="1800" spc="-15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разработке индивидуальных планов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дальнейшей работы с </a:t>
                      </a: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обучающимися, АОП</a:t>
                      </a:r>
                    </a:p>
                    <a:p>
                      <a:pPr marL="0" marR="133350" lvl="0" indent="0">
                        <a:spcAft>
                          <a:spcPts val="0"/>
                        </a:spcAft>
                        <a:buSzPts val="1100"/>
                        <a:buFont typeface="Times New Roman"/>
                        <a:buNone/>
                        <a:tabLst>
                          <a:tab pos="204470" algn="l"/>
                        </a:tabLst>
                      </a:pP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92075" lvl="0" indent="0">
                        <a:spcAft>
                          <a:spcPts val="0"/>
                        </a:spcAft>
                        <a:buSzPts val="1100"/>
                        <a:buFont typeface="Times New Roman"/>
                        <a:buNone/>
                        <a:tabLst>
                          <a:tab pos="208915" algn="l"/>
                        </a:tabLs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1.Проведение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коррекционно- развивающих логопедических занятий с</a:t>
                      </a:r>
                      <a:r>
                        <a:rPr lang="ru-RU" sz="1800" spc="5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детьми.</a:t>
                      </a:r>
                    </a:p>
                    <a:p>
                      <a:pPr marL="0" marR="506730" lvl="0" indent="0">
                        <a:spcBef>
                          <a:spcPts val="5"/>
                        </a:spcBef>
                        <a:spcAft>
                          <a:spcPts val="0"/>
                        </a:spcAft>
                        <a:buSzPts val="1100"/>
                        <a:buFont typeface="Times New Roman"/>
                        <a:buNone/>
                        <a:tabLst>
                          <a:tab pos="207645" algn="l"/>
                        </a:tabLs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2.Индивидуальное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</a:t>
                      </a:r>
                      <a:r>
                        <a:rPr lang="ru-RU" sz="1800" spc="-125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групповое консультирование</a:t>
                      </a:r>
                      <a:r>
                        <a:rPr lang="ru-RU" sz="1800" spc="-5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800" spc="-15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родителей.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149860" lvl="0" indent="0">
                        <a:spcAft>
                          <a:spcPts val="0"/>
                        </a:spcAft>
                        <a:buSzPts val="1100"/>
                        <a:buFont typeface="Times New Roman"/>
                        <a:buNone/>
                        <a:tabLst>
                          <a:tab pos="242570" algn="l"/>
                        </a:tabLs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3.Контроль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 уровнем речевой деятельности обучающихся в</a:t>
                      </a:r>
                      <a:r>
                        <a:rPr lang="ru-RU" sz="1800" spc="-95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учебно- воспитательном</a:t>
                      </a:r>
                      <a:r>
                        <a:rPr lang="ru-RU" sz="1800" spc="-125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процессе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335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9498" y="44802"/>
            <a:ext cx="84969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Задачи и виды сопровождающей деятельности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участников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368790"/>
              </p:ext>
            </p:extLst>
          </p:nvPr>
        </p:nvGraphicFramePr>
        <p:xfrm>
          <a:off x="163458" y="998909"/>
          <a:ext cx="8612984" cy="5136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4206"/>
                <a:gridCol w="2044200"/>
                <a:gridCol w="2160240"/>
                <a:gridCol w="3024338"/>
              </a:tblGrid>
              <a:tr h="1296144">
                <a:tc>
                  <a:txBody>
                    <a:bodyPr/>
                    <a:lstStyle/>
                    <a:p>
                      <a:pPr marL="65405" marR="268605" algn="ctr"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Участни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-к</a:t>
                      </a:r>
                      <a:r>
                        <a:rPr lang="en-US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8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65405" marR="268605" algn="ctr"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ППк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344805" algn="ctr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Этап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подготовки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к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консилиуму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709295" algn="ctr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заседаниях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консилиума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598170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Этап реализации принятых на консилиуме решений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188926">
                <a:tc>
                  <a:txBody>
                    <a:bodyPr/>
                    <a:lstStyle/>
                    <a:p>
                      <a:pPr marL="65405" marR="46101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-25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Учитель</a:t>
                      </a:r>
                      <a:r>
                        <a:rPr lang="en-US" sz="1800" spc="-25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r>
                        <a:rPr lang="ru-RU" sz="1800" spc="-25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дефекто</a:t>
                      </a:r>
                      <a:r>
                        <a:rPr lang="ru-RU" sz="1800" spc="-25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-лог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193675" lvl="0" indent="0">
                        <a:spcAft>
                          <a:spcPts val="0"/>
                        </a:spcAft>
                        <a:buSzPts val="1100"/>
                        <a:buFont typeface="Times New Roman"/>
                        <a:buNone/>
                        <a:tabLst>
                          <a:tab pos="204470" algn="l"/>
                        </a:tabLs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1.Обследование уровня</a:t>
                      </a:r>
                      <a:r>
                        <a:rPr lang="ru-RU" sz="1800" baseline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развития ребенка</a:t>
                      </a:r>
                    </a:p>
                    <a:p>
                      <a:pPr marL="0" marR="193675" lvl="0" indent="0">
                        <a:spcAft>
                          <a:spcPts val="0"/>
                        </a:spcAft>
                        <a:buSzPts val="1100"/>
                        <a:buFont typeface="Times New Roman"/>
                        <a:buNone/>
                        <a:tabLst>
                          <a:tab pos="204470" algn="l"/>
                        </a:tabLst>
                      </a:pPr>
                      <a:r>
                        <a:rPr lang="ru-RU" sz="1800" spc="-15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2.Подготовка психолого-педагогического</a:t>
                      </a:r>
                      <a:r>
                        <a:rPr lang="ru-RU" sz="1800" spc="-15" baseline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800" spc="-15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представления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</a:t>
                      </a:r>
                      <a:r>
                        <a:rPr lang="ru-RU" sz="1800" spc="-15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обучающихся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77470" lvl="0" indent="0">
                        <a:spcAft>
                          <a:spcPts val="0"/>
                        </a:spcAft>
                        <a:buSzPts val="1100"/>
                        <a:buFont typeface="Times New Roman"/>
                        <a:buNone/>
                        <a:tabLst>
                          <a:tab pos="207645" algn="l"/>
                        </a:tabLs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1.Предоставление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обсуждение</a:t>
                      </a:r>
                      <a:r>
                        <a:rPr lang="ru-RU" sz="1800" spc="-9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информации </a:t>
                      </a: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 особенностях</a:t>
                      </a:r>
                      <a:r>
                        <a:rPr lang="ru-RU" sz="1800" baseline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развитии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обучающихся.</a:t>
                      </a:r>
                    </a:p>
                    <a:p>
                      <a:pPr marL="0" marR="13335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100"/>
                        <a:buFont typeface="Times New Roman"/>
                        <a:buNone/>
                        <a:tabLst>
                          <a:tab pos="204470" algn="l"/>
                        </a:tabLst>
                        <a:defRPr/>
                      </a:pPr>
                      <a:r>
                        <a:rPr lang="ru-RU" sz="1800" spc="-15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2.Участие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</a:t>
                      </a:r>
                      <a:r>
                        <a:rPr lang="ru-RU" sz="1800" spc="-15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разработке индивидуальных планов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дальнейшей работы с </a:t>
                      </a: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обучающимися, АОП</a:t>
                      </a:r>
                    </a:p>
                    <a:p>
                      <a:pPr marL="0" marR="133350" lvl="0" indent="0">
                        <a:spcAft>
                          <a:spcPts val="0"/>
                        </a:spcAft>
                        <a:buSzPts val="1100"/>
                        <a:buFont typeface="Times New Roman"/>
                        <a:buNone/>
                        <a:tabLst>
                          <a:tab pos="204470" algn="l"/>
                        </a:tabLst>
                      </a:pP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92075" lvl="0" indent="0">
                        <a:spcAft>
                          <a:spcPts val="0"/>
                        </a:spcAft>
                        <a:buSzPts val="1100"/>
                        <a:buFont typeface="Times New Roman"/>
                        <a:buNone/>
                        <a:tabLst>
                          <a:tab pos="208915" algn="l"/>
                        </a:tabLs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1.Проведение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коррекционно- развивающих </a:t>
                      </a: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занятий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</a:t>
                      </a:r>
                      <a:r>
                        <a:rPr lang="ru-RU" sz="1800" spc="5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детьми.</a:t>
                      </a:r>
                    </a:p>
                    <a:p>
                      <a:pPr marL="0" marR="506730" lvl="0" indent="0">
                        <a:spcBef>
                          <a:spcPts val="5"/>
                        </a:spcBef>
                        <a:spcAft>
                          <a:spcPts val="0"/>
                        </a:spcAft>
                        <a:buSzPts val="1100"/>
                        <a:buFont typeface="Times New Roman"/>
                        <a:buNone/>
                        <a:tabLst>
                          <a:tab pos="207645" algn="l"/>
                        </a:tabLs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2.Индивидуальное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</a:t>
                      </a:r>
                      <a:r>
                        <a:rPr lang="ru-RU" sz="1800" spc="-125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групповое консультирование</a:t>
                      </a:r>
                      <a:r>
                        <a:rPr lang="ru-RU" sz="1800" spc="-5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800" spc="-15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родителей.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149860" lvl="0" indent="0">
                        <a:spcAft>
                          <a:spcPts val="0"/>
                        </a:spcAft>
                        <a:buSzPts val="1100"/>
                        <a:buFont typeface="Times New Roman"/>
                        <a:buNone/>
                        <a:tabLst>
                          <a:tab pos="242570" algn="l"/>
                        </a:tabLs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3.Контроль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 уровнем </a:t>
                      </a:r>
                      <a:r>
                        <a:rPr lang="ru-RU" sz="1800" baseline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развития </a:t>
                      </a: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обучающихся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</a:t>
                      </a:r>
                      <a:r>
                        <a:rPr lang="ru-RU" sz="1800" spc="-95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учебно-воспитательном</a:t>
                      </a:r>
                      <a:r>
                        <a:rPr lang="ru-RU" sz="1800" spc="-125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процессе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588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9498" y="44802"/>
            <a:ext cx="84969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Задачи и виды сопровождающей деятельности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участников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2234635"/>
              </p:ext>
            </p:extLst>
          </p:nvPr>
        </p:nvGraphicFramePr>
        <p:xfrm>
          <a:off x="163458" y="998909"/>
          <a:ext cx="8612984" cy="4485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4206"/>
                <a:gridCol w="2044200"/>
                <a:gridCol w="2160240"/>
                <a:gridCol w="3024338"/>
              </a:tblGrid>
              <a:tr h="1296144">
                <a:tc>
                  <a:txBody>
                    <a:bodyPr/>
                    <a:lstStyle/>
                    <a:p>
                      <a:pPr marL="65405" marR="268605" algn="ctr"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Участни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-к</a:t>
                      </a:r>
                      <a:r>
                        <a:rPr lang="en-US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8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65405" marR="268605" algn="ctr"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ППк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344805" algn="ctr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Этап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подготовки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к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консилиуму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709295" algn="ctr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заседаниях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консилиума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598170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Этап реализации принятых на консилиуме решений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188926">
                <a:tc>
                  <a:txBody>
                    <a:bodyPr/>
                    <a:lstStyle/>
                    <a:p>
                      <a:pPr marL="65405" marR="287020">
                        <a:spcAft>
                          <a:spcPts val="0"/>
                        </a:spcAft>
                      </a:pPr>
                      <a:r>
                        <a:rPr lang="en-US" sz="1800" spc="-25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Учитель</a:t>
                      </a:r>
                      <a:r>
                        <a:rPr lang="en-US" sz="1800" spc="-2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spc="-5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физичес</a:t>
                      </a:r>
                      <a:r>
                        <a:rPr lang="ru-RU" sz="1800" spc="-5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en-US" sz="1800" spc="-5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кой</a:t>
                      </a:r>
                      <a:r>
                        <a:rPr lang="en-US" sz="1800" spc="-5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spc="-25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культуры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121285" indent="2540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Информация о физическом состоянии, </a:t>
                      </a:r>
                      <a:r>
                        <a:rPr lang="ru-RU" sz="18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развитии двигательных</a:t>
                      </a:r>
                      <a:r>
                        <a:rPr lang="ru-RU" sz="1800" spc="7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навыков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213360" indent="4445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 Выступление с данными о развитии двигательных</a:t>
                      </a:r>
                      <a:r>
                        <a:rPr lang="ru-RU" sz="1800" spc="-8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навыков обучающихся.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2900" marR="66040" lvl="0" indent="-342900">
                        <a:spcAft>
                          <a:spcPts val="0"/>
                        </a:spcAft>
                        <a:buSzPts val="1100"/>
                        <a:buFont typeface="Times New Roman"/>
                        <a:buAutoNum type="arabicPeriod"/>
                        <a:tabLst>
                          <a:tab pos="212090" algn="l"/>
                        </a:tabLst>
                      </a:pPr>
                      <a:r>
                        <a:rPr lang="ru-RU" sz="1800" spc="-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Проведение</a:t>
                      </a:r>
                      <a:r>
                        <a:rPr lang="ru-RU" sz="1800" spc="-11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лечебно-физкультурных занятий с обучающимися, имеющими отклонения в физическом</a:t>
                      </a:r>
                      <a:r>
                        <a:rPr lang="ru-RU" sz="1800" spc="-3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развитии.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spcBef>
                          <a:spcPts val="5"/>
                        </a:spcBef>
                        <a:spcAft>
                          <a:spcPts val="0"/>
                        </a:spcAft>
                        <a:buSzPts val="1100"/>
                        <a:buFont typeface="Times New Roman"/>
                        <a:buAutoNum type="arabicPeriod"/>
                        <a:tabLst>
                          <a:tab pos="247015" algn="l"/>
                        </a:tabLst>
                      </a:pPr>
                      <a:r>
                        <a:rPr lang="en-US" sz="18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Консультирование</a:t>
                      </a: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педколлектива</a:t>
                      </a:r>
                      <a:r>
                        <a:rPr lang="en-US" sz="1800" spc="-19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родителей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904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9498" y="44802"/>
            <a:ext cx="84969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Задачи и виды сопровождающей деятельности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участников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7445614"/>
              </p:ext>
            </p:extLst>
          </p:nvPr>
        </p:nvGraphicFramePr>
        <p:xfrm>
          <a:off x="163458" y="998909"/>
          <a:ext cx="8612984" cy="4485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4206"/>
                <a:gridCol w="2044200"/>
                <a:gridCol w="2160240"/>
                <a:gridCol w="3024338"/>
              </a:tblGrid>
              <a:tr h="1296144">
                <a:tc>
                  <a:txBody>
                    <a:bodyPr/>
                    <a:lstStyle/>
                    <a:p>
                      <a:pPr marL="65405" marR="268605" algn="ctr"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Участни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-к</a:t>
                      </a:r>
                      <a:r>
                        <a:rPr lang="en-US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8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65405" marR="268605" algn="ctr"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ППк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344805" algn="ctr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Этап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подготовки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к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консилиуму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709295" algn="ctr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заседаниях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консилиума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598170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Этап реализации принятых на консилиуме решений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188926">
                <a:tc>
                  <a:txBody>
                    <a:bodyPr/>
                    <a:lstStyle/>
                    <a:p>
                      <a:pPr marL="65405" marR="240665" indent="-3175">
                        <a:spcAft>
                          <a:spcPts val="0"/>
                        </a:spcAft>
                      </a:pPr>
                      <a:r>
                        <a:rPr lang="en-US" sz="1800" spc="-5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Социаль</a:t>
                      </a:r>
                      <a:r>
                        <a:rPr lang="ru-RU" sz="1800" spc="-5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en-US" sz="1800" spc="-5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ный</a:t>
                      </a:r>
                      <a:r>
                        <a:rPr lang="en-US" sz="1800" spc="-5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педагог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280670" lvl="0" indent="0">
                        <a:spcAft>
                          <a:spcPts val="0"/>
                        </a:spcAft>
                        <a:buSzPts val="1100"/>
                        <a:buFont typeface="Times New Roman"/>
                        <a:buNone/>
                        <a:tabLst>
                          <a:tab pos="204470" algn="l"/>
                        </a:tabLst>
                      </a:pPr>
                      <a:r>
                        <a:rPr lang="ru-RU" sz="1800" spc="-3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1.Подготовка </a:t>
                      </a:r>
                      <a:r>
                        <a:rPr lang="ru-RU" sz="1800" spc="-2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материалов о семьях </a:t>
                      </a:r>
                      <a:r>
                        <a:rPr lang="ru-RU" sz="1800" spc="-3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обучающихся.</a:t>
                      </a:r>
                      <a:endParaRPr lang="ru-RU" sz="1800" spc="-25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108585" lvl="0" indent="0">
                        <a:spcAft>
                          <a:spcPts val="0"/>
                        </a:spcAft>
                        <a:buSzPts val="1100"/>
                        <a:buFont typeface="Times New Roman"/>
                        <a:buNone/>
                        <a:tabLst>
                          <a:tab pos="212090" algn="l"/>
                        </a:tabLst>
                      </a:pPr>
                      <a:r>
                        <a:rPr lang="ru-RU" sz="1800" spc="-25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2.Выявление </a:t>
                      </a:r>
                      <a:r>
                        <a:rPr lang="ru-RU" sz="1800" spc="-2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причин, влияющих на</a:t>
                      </a:r>
                      <a:r>
                        <a:rPr lang="ru-RU" sz="1800" spc="-10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spc="-2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развитие и </a:t>
                      </a:r>
                      <a:r>
                        <a:rPr lang="ru-RU" sz="1800" spc="-1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обучение</a:t>
                      </a:r>
                      <a:r>
                        <a:rPr lang="ru-RU" sz="1800" spc="-4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spc="-2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детей</a:t>
                      </a:r>
                      <a:endParaRPr lang="ru-RU" sz="1800" spc="-25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87630" lvl="0" indent="0">
                        <a:spcAft>
                          <a:spcPts val="0"/>
                        </a:spcAft>
                        <a:buSzPts val="1100"/>
                        <a:buFont typeface="Times New Roman"/>
                        <a:buNone/>
                        <a:tabLst>
                          <a:tab pos="201295" algn="l"/>
                        </a:tabLst>
                      </a:pPr>
                      <a:r>
                        <a:rPr lang="ru-RU" sz="1800" spc="-45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1.Предоставление </a:t>
                      </a:r>
                      <a:r>
                        <a:rPr lang="ru-RU" sz="1800" spc="-4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данных о </a:t>
                      </a:r>
                      <a:r>
                        <a:rPr lang="ru-RU" sz="1800" spc="-4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неблагополучных </a:t>
                      </a:r>
                      <a:r>
                        <a:rPr lang="ru-RU" sz="1800" spc="-4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семьях.</a:t>
                      </a:r>
                      <a:endParaRPr lang="ru-RU" sz="1800" spc="-4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173990" lvl="0" indent="0">
                        <a:spcAft>
                          <a:spcPts val="0"/>
                        </a:spcAft>
                        <a:buSzPts val="1100"/>
                        <a:buFont typeface="Times New Roman"/>
                        <a:buNone/>
                        <a:tabLst>
                          <a:tab pos="215265" algn="l"/>
                        </a:tabLst>
                      </a:pPr>
                      <a:r>
                        <a:rPr lang="ru-RU" sz="1800" spc="-4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2.При </a:t>
                      </a:r>
                      <a:r>
                        <a:rPr lang="ru-RU" sz="1800" spc="-4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необходимости организация участия родителей в</a:t>
                      </a:r>
                      <a:r>
                        <a:rPr lang="ru-RU" sz="1800" spc="-11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spc="-4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заседаниях консилиума</a:t>
                      </a:r>
                      <a:endParaRPr lang="ru-RU" sz="1800" spc="-4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81280" lvl="0" indent="0">
                        <a:spcAft>
                          <a:spcPts val="0"/>
                        </a:spcAft>
                        <a:buSzPts val="1100"/>
                        <a:buFont typeface="Times New Roman"/>
                        <a:buNone/>
                        <a:tabLst>
                          <a:tab pos="213360" algn="l"/>
                        </a:tabLs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1.Координирующая 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помощь в решении проблем в </a:t>
                      </a:r>
                      <a:r>
                        <a:rPr lang="ru-RU" sz="1800" spc="-1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обучении 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 </a:t>
                      </a:r>
                      <a:r>
                        <a:rPr lang="ru-RU" sz="1800" spc="-1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воспитании обучающихся через</a:t>
                      </a:r>
                      <a:r>
                        <a:rPr lang="ru-RU" sz="1800" spc="3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семью.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lvl="0" indent="0">
                        <a:lnSpc>
                          <a:spcPts val="1260"/>
                        </a:lnSpc>
                        <a:spcAft>
                          <a:spcPts val="0"/>
                        </a:spcAft>
                        <a:buSzPts val="1100"/>
                        <a:buFont typeface="Times New Roman"/>
                        <a:buNone/>
                        <a:tabLst>
                          <a:tab pos="213360" algn="l"/>
                        </a:tabLst>
                      </a:pPr>
                      <a:endParaRPr lang="ru-RU" sz="18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lvl="0" indent="0">
                        <a:lnSpc>
                          <a:spcPts val="1260"/>
                        </a:lnSpc>
                        <a:spcAft>
                          <a:spcPts val="0"/>
                        </a:spcAft>
                        <a:buSzPts val="1100"/>
                        <a:buFont typeface="Times New Roman"/>
                        <a:buNone/>
                        <a:tabLst>
                          <a:tab pos="213360" algn="l"/>
                        </a:tabLs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r>
                        <a:rPr lang="en-US" sz="18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Консульт</a:t>
                      </a:r>
                      <a:r>
                        <a:rPr lang="ru-RU" sz="18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ирование</a:t>
                      </a:r>
                      <a:r>
                        <a:rPr lang="ru-RU" sz="18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spc="-14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spc="-14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lvl="0" indent="0">
                        <a:lnSpc>
                          <a:spcPts val="1260"/>
                        </a:lnSpc>
                        <a:spcAft>
                          <a:spcPts val="0"/>
                        </a:spcAft>
                        <a:buSzPts val="1100"/>
                        <a:buFont typeface="Times New Roman"/>
                        <a:buNone/>
                        <a:tabLst>
                          <a:tab pos="213360" algn="l"/>
                        </a:tabLst>
                      </a:pPr>
                      <a:endParaRPr lang="ru-RU" sz="1800" spc="-14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lvl="0" indent="0">
                        <a:lnSpc>
                          <a:spcPts val="1260"/>
                        </a:lnSpc>
                        <a:spcAft>
                          <a:spcPts val="0"/>
                        </a:spcAft>
                        <a:buSzPts val="1100"/>
                        <a:buFont typeface="Times New Roman"/>
                        <a:buNone/>
                        <a:tabLst>
                          <a:tab pos="213360" algn="l"/>
                        </a:tabLst>
                      </a:pPr>
                      <a:r>
                        <a:rPr lang="en-US" sz="18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родителей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857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9498" y="44802"/>
            <a:ext cx="84969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Задачи и виды сопровождающей деятельности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участников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1848491"/>
              </p:ext>
            </p:extLst>
          </p:nvPr>
        </p:nvGraphicFramePr>
        <p:xfrm>
          <a:off x="163458" y="998909"/>
          <a:ext cx="8612984" cy="4485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4206"/>
                <a:gridCol w="2044200"/>
                <a:gridCol w="2160240"/>
                <a:gridCol w="3024338"/>
              </a:tblGrid>
              <a:tr h="1296144">
                <a:tc>
                  <a:txBody>
                    <a:bodyPr/>
                    <a:lstStyle/>
                    <a:p>
                      <a:pPr marL="65405" marR="268605" algn="ctr"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Участни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-к</a:t>
                      </a:r>
                      <a:r>
                        <a:rPr lang="en-US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8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65405" marR="268605" algn="ctr"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ППк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344805" algn="ctr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Этап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подготовки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к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консилиуму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709295" algn="ctr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заседаниях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консилиума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598170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Этап реализации принятых на консилиуме решений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188926">
                <a:tc>
                  <a:txBody>
                    <a:bodyPr/>
                    <a:lstStyle/>
                    <a:p>
                      <a:pPr marL="65405" marR="166370">
                        <a:spcAft>
                          <a:spcPts val="0"/>
                        </a:spcAft>
                      </a:pPr>
                      <a:r>
                        <a:rPr lang="en-US" sz="1800" spc="-5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Медицинс</a:t>
                      </a:r>
                      <a:r>
                        <a:rPr lang="ru-RU" sz="1800" spc="-5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en-US" sz="1800" spc="-5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кие</a:t>
                      </a:r>
                      <a:r>
                        <a:rPr lang="en-US" sz="1800" spc="-5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работники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128270" lvl="0" indent="0">
                        <a:spcAft>
                          <a:spcPts val="0"/>
                        </a:spcAft>
                        <a:buSzPts val="1100"/>
                        <a:buFont typeface="Times New Roman"/>
                        <a:buNone/>
                        <a:tabLst>
                          <a:tab pos="208915" algn="l"/>
                        </a:tabLs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1.Сбор 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информации</a:t>
                      </a:r>
                      <a:r>
                        <a:rPr lang="ru-RU" sz="1800" spc="-9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 детях (анамнез, современное состояние</a:t>
                      </a:r>
                      <a:r>
                        <a:rPr lang="ru-RU" sz="1800" spc="-1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здоровья).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134620" lvl="0" indent="0">
                        <a:spcBef>
                          <a:spcPts val="5"/>
                        </a:spcBef>
                        <a:spcAft>
                          <a:spcPts val="0"/>
                        </a:spcAft>
                        <a:buSzPts val="1100"/>
                        <a:buFont typeface="Times New Roman"/>
                        <a:buNone/>
                        <a:tabLst>
                          <a:tab pos="208915" algn="l"/>
                        </a:tabLs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r>
                        <a:rPr lang="en-US" sz="18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Углубленные</a:t>
                      </a:r>
                      <a:r>
                        <a:rPr lang="en-US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медицинские</a:t>
                      </a:r>
                      <a:r>
                        <a:rPr lang="en-US" sz="1800" spc="-11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осмотры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71120" indent="4445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 Предоставление информации о</a:t>
                      </a:r>
                      <a:r>
                        <a:rPr lang="ru-RU" sz="1800" spc="-1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состоянии </a:t>
                      </a:r>
                      <a:r>
                        <a:rPr lang="ru-RU" sz="1800" spc="-2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здоровья </a:t>
                      </a:r>
                      <a:r>
                        <a:rPr lang="ru-RU" sz="1800" spc="-2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обучающихся, возможные причины влияния </a:t>
                      </a:r>
                      <a:r>
                        <a:rPr lang="ru-RU" sz="18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здоровья </a:t>
                      </a: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 </a:t>
                      </a:r>
                      <a:r>
                        <a:rPr lang="ru-RU" sz="18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развитие обучающихся, </a:t>
                      </a: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их </a:t>
                      </a:r>
                      <a:r>
                        <a:rPr lang="ru-RU" sz="18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обучение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363220" indent="7620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 Проведение</a:t>
                      </a:r>
                      <a:r>
                        <a:rPr lang="ru-RU" sz="1800" spc="-16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профилактических, лечебно-оздоровительных мероприятий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5868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2"/>
          <p:cNvSpPr txBox="1">
            <a:spLocks noChangeArrowheads="1"/>
          </p:cNvSpPr>
          <p:nvPr/>
        </p:nvSpPr>
        <p:spPr bwMode="auto">
          <a:xfrm>
            <a:off x="1585412" y="44450"/>
            <a:ext cx="59731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alt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Взаимодействие специалистов </a:t>
            </a:r>
            <a:r>
              <a:rPr lang="ru-RU" altLang="ru-RU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ППк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6387" name="Группа 15"/>
          <p:cNvGrpSpPr>
            <a:grpSpLocks/>
          </p:cNvGrpSpPr>
          <p:nvPr/>
        </p:nvGrpSpPr>
        <p:grpSpPr bwMode="auto">
          <a:xfrm>
            <a:off x="287338" y="1268761"/>
            <a:ext cx="8569325" cy="4680520"/>
            <a:chOff x="287524" y="1700808"/>
            <a:chExt cx="8568952" cy="3744416"/>
          </a:xfrm>
        </p:grpSpPr>
        <p:sp>
          <p:nvSpPr>
            <p:cNvPr id="13" name="Скругленный прямоугольник 12"/>
            <p:cNvSpPr/>
            <p:nvPr/>
          </p:nvSpPr>
          <p:spPr>
            <a:xfrm>
              <a:off x="287524" y="1700808"/>
              <a:ext cx="8568952" cy="3744416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3271894" y="1988578"/>
              <a:ext cx="2592274" cy="57207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 dirty="0">
                  <a:latin typeface="Times New Roman" pitchFamily="18" charset="0"/>
                  <a:cs typeface="Times New Roman" pitchFamily="18" charset="0"/>
                </a:rPr>
                <a:t>Методические объединения</a:t>
              </a:r>
            </a:p>
          </p:txBody>
        </p:sp>
        <p:grpSp>
          <p:nvGrpSpPr>
            <p:cNvPr id="16391" name="Группа 9"/>
            <p:cNvGrpSpPr>
              <a:grpSpLocks/>
            </p:cNvGrpSpPr>
            <p:nvPr/>
          </p:nvGrpSpPr>
          <p:grpSpPr bwMode="auto">
            <a:xfrm>
              <a:off x="3864523" y="2832428"/>
              <a:ext cx="1406652" cy="1409168"/>
              <a:chOff x="3885187" y="2852936"/>
              <a:chExt cx="1406652" cy="1409168"/>
            </a:xfrm>
          </p:grpSpPr>
          <p:pic>
            <p:nvPicPr>
              <p:cNvPr id="16399" name="Рисунок 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85187" y="2852936"/>
                <a:ext cx="1406652" cy="1409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400" name="TextBox 8"/>
              <p:cNvSpPr txBox="1">
                <a:spLocks noChangeArrowheads="1"/>
              </p:cNvSpPr>
              <p:nvPr/>
            </p:nvSpPr>
            <p:spPr bwMode="auto">
              <a:xfrm>
                <a:off x="4148329" y="3295910"/>
                <a:ext cx="949258" cy="4185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r>
                  <a:rPr lang="ru-RU" altLang="ru-RU" sz="2800" b="1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ППк</a:t>
                </a:r>
                <a:endParaRPr lang="ru-RU" altLang="ru-RU" sz="28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21" name="Скругленный прямоугольник 120"/>
            <p:cNvSpPr/>
            <p:nvPr/>
          </p:nvSpPr>
          <p:spPr>
            <a:xfrm>
              <a:off x="3271894" y="4628605"/>
              <a:ext cx="2592274" cy="326898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 dirty="0">
                  <a:latin typeface="Times New Roman" pitchFamily="18" charset="0"/>
                  <a:cs typeface="Times New Roman" pitchFamily="18" charset="0"/>
                </a:rPr>
                <a:t>Педагогический совет</a:t>
              </a:r>
            </a:p>
          </p:txBody>
        </p:sp>
        <p:sp>
          <p:nvSpPr>
            <p:cNvPr id="122" name="Скругленный прямоугольник 121"/>
            <p:cNvSpPr/>
            <p:nvPr/>
          </p:nvSpPr>
          <p:spPr>
            <a:xfrm>
              <a:off x="863761" y="3251266"/>
              <a:ext cx="2592275" cy="57207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 dirty="0">
                  <a:latin typeface="Times New Roman" pitchFamily="18" charset="0"/>
                  <a:cs typeface="Times New Roman" pitchFamily="18" charset="0"/>
                </a:rPr>
                <a:t>Консультирование педагогов</a:t>
              </a:r>
            </a:p>
          </p:txBody>
        </p:sp>
        <p:sp>
          <p:nvSpPr>
            <p:cNvPr id="123" name="Скругленный прямоугольник 122"/>
            <p:cNvSpPr/>
            <p:nvPr/>
          </p:nvSpPr>
          <p:spPr>
            <a:xfrm>
              <a:off x="551038" y="4364750"/>
              <a:ext cx="2592274" cy="57207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 dirty="0">
                  <a:latin typeface="Times New Roman" pitchFamily="18" charset="0"/>
                  <a:cs typeface="Times New Roman" pitchFamily="18" charset="0"/>
                </a:rPr>
                <a:t>Консультирование родителей</a:t>
              </a:r>
            </a:p>
          </p:txBody>
        </p:sp>
        <p:sp>
          <p:nvSpPr>
            <p:cNvPr id="124" name="Скругленный прямоугольник 123"/>
            <p:cNvSpPr/>
            <p:nvPr/>
          </p:nvSpPr>
          <p:spPr>
            <a:xfrm>
              <a:off x="5710188" y="3251266"/>
              <a:ext cx="2592274" cy="57207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 dirty="0">
                  <a:latin typeface="Times New Roman" pitchFamily="18" charset="0"/>
                  <a:cs typeface="Times New Roman" pitchFamily="18" charset="0"/>
                </a:rPr>
                <a:t>Малые</a:t>
              </a:r>
              <a:br>
                <a:rPr lang="ru-RU" b="1" dirty="0">
                  <a:latin typeface="Times New Roman" pitchFamily="18" charset="0"/>
                  <a:cs typeface="Times New Roman" pitchFamily="18" charset="0"/>
                </a:rPr>
              </a:br>
              <a:r>
                <a:rPr lang="ru-RU" b="1" dirty="0">
                  <a:latin typeface="Times New Roman" pitchFamily="18" charset="0"/>
                  <a:cs typeface="Times New Roman" pitchFamily="18" charset="0"/>
                </a:rPr>
                <a:t>совещания</a:t>
              </a:r>
            </a:p>
          </p:txBody>
        </p:sp>
        <p:sp>
          <p:nvSpPr>
            <p:cNvPr id="125" name="Скругленный прямоугольник 124"/>
            <p:cNvSpPr/>
            <p:nvPr/>
          </p:nvSpPr>
          <p:spPr>
            <a:xfrm>
              <a:off x="5992751" y="4364750"/>
              <a:ext cx="2592274" cy="57207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 dirty="0">
                  <a:latin typeface="Times New Roman" pitchFamily="18" charset="0"/>
                  <a:cs typeface="Times New Roman" pitchFamily="18" charset="0"/>
                </a:rPr>
                <a:t>Родительские собрания</a:t>
              </a:r>
            </a:p>
          </p:txBody>
        </p:sp>
        <p:sp>
          <p:nvSpPr>
            <p:cNvPr id="126" name="Скругленный прямоугольник 125"/>
            <p:cNvSpPr/>
            <p:nvPr/>
          </p:nvSpPr>
          <p:spPr>
            <a:xfrm>
              <a:off x="551038" y="2187782"/>
              <a:ext cx="2592274" cy="57207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 dirty="0">
                  <a:latin typeface="Times New Roman" pitchFamily="18" charset="0"/>
                  <a:cs typeface="Times New Roman" pitchFamily="18" charset="0"/>
                </a:rPr>
                <a:t>Взаимное консультирование</a:t>
              </a:r>
            </a:p>
          </p:txBody>
        </p:sp>
        <p:sp>
          <p:nvSpPr>
            <p:cNvPr id="127" name="Скругленный прямоугольник 126"/>
            <p:cNvSpPr/>
            <p:nvPr/>
          </p:nvSpPr>
          <p:spPr>
            <a:xfrm>
              <a:off x="5992751" y="2187782"/>
              <a:ext cx="2592274" cy="57207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 dirty="0">
                  <a:latin typeface="Times New Roman" pitchFamily="18" charset="0"/>
                  <a:cs typeface="Times New Roman" pitchFamily="18" charset="0"/>
                </a:rPr>
                <a:t>Расширенные заседания </a:t>
              </a:r>
              <a:r>
                <a:rPr lang="ru-RU" b="1" dirty="0" err="1">
                  <a:latin typeface="Times New Roman" pitchFamily="18" charset="0"/>
                  <a:cs typeface="Times New Roman" pitchFamily="18" charset="0"/>
                </a:rPr>
                <a:t>ППк</a:t>
              </a:r>
              <a:endParaRPr lang="ru-RU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6388" name="TextBox 13"/>
          <p:cNvSpPr txBox="1">
            <a:spLocks noChangeArrowheads="1"/>
          </p:cNvSpPr>
          <p:nvPr/>
        </p:nvSpPr>
        <p:spPr bwMode="auto">
          <a:xfrm>
            <a:off x="2420938" y="692696"/>
            <a:ext cx="45547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Образовательное пространство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443841"/>
            <a:ext cx="83529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Документация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ü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годовой план и график плановых заседаний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ПМПк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lvl="0" indent="-342900">
              <a:buFont typeface="Wingdings" pitchFamily="2" charset="2"/>
              <a:buChar char="ü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журнал записи детей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ПМПк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lvl="0" indent="-342900">
              <a:buFont typeface="Wingdings" pitchFamily="2" charset="2"/>
              <a:buChar char="ü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журнал регистрации заключений, рекомендаций специалистов и коллегиального заключения и рекомендаций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ПМПк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lvl="0" indent="-342900">
              <a:buFont typeface="Wingdings" pitchFamily="2" charset="2"/>
              <a:buChar char="ü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карты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папки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развития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ребёнка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список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специалистов консилиума, расписание их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работы;</a:t>
            </a:r>
          </a:p>
          <a:p>
            <a:pPr marL="342900" lvl="0" indent="-342900">
              <a:buFont typeface="Wingdings" pitchFamily="2" charset="2"/>
              <a:buChar char="ü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журнал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регистрации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архива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ПМПк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ü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архив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ПМПк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544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889844"/>
            <a:ext cx="878497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Регламент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деятельности и необходимая документация Психолого-медико-педагогического консилиума образовательной организации определяются инструктивным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письмом Министерства образования Российской федерации от 27. 03.2000 №27/901-6 «О психолого-медико-педагогическом консилиуме (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ПМПк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) образовательного учреждения»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утверждается приказом руководителя ОО. 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Специалисты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ПМПк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своей деятельности руководствуются рекомендациями психолого-медико-педагогической комиссии (ПМПК). </a:t>
            </a:r>
          </a:p>
        </p:txBody>
      </p:sp>
    </p:spTree>
    <p:extLst>
      <p:ext uri="{BB962C8B-B14F-4D97-AF65-F5344CB8AC3E}">
        <p14:creationId xmlns:p14="http://schemas.microsoft.com/office/powerpoint/2010/main" val="367921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196753"/>
            <a:ext cx="79208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Цель деятельности  психолого-педагогического консилиума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обеспечение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диагностико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- коррекционного психолого - медико - педагогического сопровождения воспитанников с отклонениями в развитии и/или состояниями декомпенсации, в соответствии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 их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специальными образовательными потребностями, возрастными и индивидуальными особенностями, состоянием соматического и нервно-психического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здоровья.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1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764704"/>
            <a:ext cx="903649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-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консолидированное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решение, определяющее особенности процесса комплексного индивидуально ориентированного сопровождения ребенка с ОВЗ;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 участие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специалистов в адаптации  образовательной программы,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коррекционной программы, как ее компонента в соответствии с выявленными особенностями психического и физического развития ребенка). Включение родителей как полноправных участников в обсуждение 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разработку  специальных образовательных услуг,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том числе, в рамках АОП;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 определение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динамики развития и образования ребенка, включая эффективность реализации специальных образовательных условий, эффективность коррекционно-развивающих мероприятий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рамках психолого-педагогического сопровождения;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информирование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родителей о результатах реализации АОП и социальной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адаптации ребенка с ОВЗ;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185" y="13979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деятельности </a:t>
            </a:r>
            <a:r>
              <a:rPr lang="ru-RU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83408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8831" y="908720"/>
            <a:ext cx="86409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изменение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 необходимости компонентов индивидуальной программы сопровождения, коррекция необходимых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специальных образовательных условий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соответствии с образовательными достижениями и особенностями психического развития ребенка с ОВЗ;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 подготовка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рекомендаций по необходимому изменению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специальных образовательных условий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индивидуальной программы сопровождения в соответствии с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изменившимся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состоянием ребенка и характером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овладения АОП, рекомендаций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родителям по повторному прохождению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ПМПК;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16632"/>
            <a:ext cx="79928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деятельности </a:t>
            </a:r>
            <a:r>
              <a:rPr lang="ru-RU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06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751344"/>
            <a:ext cx="871296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подготовка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ведение документации, отражающей уровень  актуального  развития  ребенка,  динамику его состояния, уровень достигнутых образовательных компетенций, эффективность коррекционно-педагогической деятельности специалистов сопровождения;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консультативная и просветительская работа с родителями, педагогическим коллективом организации в отношении особенностей психического развития и образования ребенка с ОВЗ, характером его социальной адаптации в образовательной среде;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организационно-методическая поддержка педагогического состава организации в отношении образования и социальной адаптации сопровождаемых детей с ОВЗ.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88640"/>
            <a:ext cx="73448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деятельности </a:t>
            </a:r>
            <a:r>
              <a:rPr lang="ru-RU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37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8010" y="1201242"/>
            <a:ext cx="84084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8010" y="247135"/>
            <a:ext cx="84084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Состав психолого-педагогического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консилиума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8010" y="1305342"/>
            <a:ext cx="848045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/>
              <a:t>-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заместитель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руководителя образовательного учреждения по учебно-воспитательной   работе   (председатель    консилиума),   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учитель  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или   воспитатель</a:t>
            </a:r>
          </a:p>
          <a:p>
            <a:pPr marL="285750" indent="-285750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учителя/воспитатели ДОУ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 большим опытом работы,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педагог-психолог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учитель-дефектолог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и/или учитель- логопед,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оциальный педагог,</a:t>
            </a:r>
          </a:p>
          <a:p>
            <a:pPr marL="285750" indent="-285750">
              <a:buFontTx/>
              <a:buChar char="-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тьютор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рач (педиатр, невропатолог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психиатр),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медицинская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сестра.</a:t>
            </a:r>
          </a:p>
        </p:txBody>
      </p:sp>
    </p:spTree>
    <p:extLst>
      <p:ext uri="{BB962C8B-B14F-4D97-AF65-F5344CB8AC3E}">
        <p14:creationId xmlns:p14="http://schemas.microsoft.com/office/powerpoint/2010/main" val="242926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8010" y="1201242"/>
            <a:ext cx="840844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pPr marL="342900" indent="-342900">
              <a:buAutoNum type="arabicPeriod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Приоритет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интересов сопровождаемого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(«На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стороне ребенка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»).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buAutoNum type="arabicPeriod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Непрерывность сопровождения. 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3. 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Мультидисциплинарность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(комплексный подход)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сопровождения.</a:t>
            </a:r>
          </a:p>
          <a:p>
            <a:pPr marL="457200" indent="-457200">
              <a:buAutoNum type="arabicPeriod" startAt="4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Интеграция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 работе специалистов консилиума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 startAt="4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Вариативность </a:t>
            </a:r>
          </a:p>
          <a:p>
            <a:pPr marL="457200" indent="-457200">
              <a:buAutoNum type="arabicPeriod" startAt="4"/>
            </a:pP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Системность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8010" y="247135"/>
            <a:ext cx="840844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Принципы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работы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психолого-педагогического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консилиума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26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571fd5eacc8b66e6645284e9886bb8414ceb087"/>
</p:tagLst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998</TotalTime>
  <Words>1383</Words>
  <Application>Microsoft Office PowerPoint</Application>
  <PresentationFormat>Экран (4:3)</PresentationFormat>
  <Paragraphs>283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i5</dc:creator>
  <cp:lastModifiedBy>1</cp:lastModifiedBy>
  <cp:revision>84</cp:revision>
  <dcterms:created xsi:type="dcterms:W3CDTF">2015-01-09T12:56:10Z</dcterms:created>
  <dcterms:modified xsi:type="dcterms:W3CDTF">2017-06-16T02:47:12Z</dcterms:modified>
</cp:coreProperties>
</file>