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258" r:id="rId2"/>
    <p:sldId id="432" r:id="rId3"/>
    <p:sldId id="489" r:id="rId4"/>
    <p:sldId id="511" r:id="rId5"/>
    <p:sldId id="512" r:id="rId6"/>
    <p:sldId id="490" r:id="rId7"/>
    <p:sldId id="507" r:id="rId8"/>
    <p:sldId id="510" r:id="rId9"/>
    <p:sldId id="505" r:id="rId10"/>
    <p:sldId id="516" r:id="rId11"/>
    <p:sldId id="517" r:id="rId12"/>
    <p:sldId id="508" r:id="rId13"/>
    <p:sldId id="513" r:id="rId14"/>
    <p:sldId id="514" r:id="rId15"/>
    <p:sldId id="509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18" r:id="rId30"/>
    <p:sldId id="376" r:id="rId31"/>
    <p:sldId id="314" r:id="rId32"/>
    <p:sldId id="340" r:id="rId33"/>
    <p:sldId id="440" r:id="rId34"/>
    <p:sldId id="341" r:id="rId35"/>
    <p:sldId id="384" r:id="rId36"/>
    <p:sldId id="385" r:id="rId37"/>
    <p:sldId id="392" r:id="rId38"/>
    <p:sldId id="386" r:id="rId39"/>
    <p:sldId id="388" r:id="rId40"/>
    <p:sldId id="390" r:id="rId41"/>
    <p:sldId id="457" r:id="rId42"/>
    <p:sldId id="458" r:id="rId43"/>
    <p:sldId id="459" r:id="rId44"/>
    <p:sldId id="444" r:id="rId45"/>
    <p:sldId id="445" r:id="rId46"/>
    <p:sldId id="446" r:id="rId47"/>
    <p:sldId id="447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56" r:id="rId57"/>
    <p:sldId id="347" r:id="rId58"/>
    <p:sldId id="349" r:id="rId59"/>
    <p:sldId id="356" r:id="rId60"/>
    <p:sldId id="348" r:id="rId61"/>
    <p:sldId id="393" r:id="rId62"/>
    <p:sldId id="398" r:id="rId63"/>
    <p:sldId id="399" r:id="rId64"/>
    <p:sldId id="400" r:id="rId65"/>
    <p:sldId id="401" r:id="rId66"/>
    <p:sldId id="402" r:id="rId67"/>
    <p:sldId id="403" r:id="rId68"/>
    <p:sldId id="433" r:id="rId69"/>
    <p:sldId id="405" r:id="rId70"/>
    <p:sldId id="406" r:id="rId71"/>
    <p:sldId id="407" r:id="rId72"/>
    <p:sldId id="320" r:id="rId73"/>
    <p:sldId id="358" r:id="rId74"/>
    <p:sldId id="360" r:id="rId75"/>
    <p:sldId id="299" r:id="rId76"/>
    <p:sldId id="394" r:id="rId77"/>
    <p:sldId id="411" r:id="rId78"/>
    <p:sldId id="395" r:id="rId79"/>
    <p:sldId id="479" r:id="rId80"/>
    <p:sldId id="480" r:id="rId81"/>
    <p:sldId id="397" r:id="rId82"/>
    <p:sldId id="481" r:id="rId83"/>
    <p:sldId id="482" r:id="rId84"/>
    <p:sldId id="441" r:id="rId85"/>
    <p:sldId id="442" r:id="rId86"/>
    <p:sldId id="484" r:id="rId87"/>
    <p:sldId id="396" r:id="rId88"/>
    <p:sldId id="434" r:id="rId89"/>
    <p:sldId id="460" r:id="rId90"/>
    <p:sldId id="461" r:id="rId91"/>
    <p:sldId id="462" r:id="rId92"/>
    <p:sldId id="463" r:id="rId93"/>
    <p:sldId id="485" r:id="rId94"/>
    <p:sldId id="486" r:id="rId95"/>
    <p:sldId id="487" r:id="rId96"/>
    <p:sldId id="464" r:id="rId97"/>
    <p:sldId id="465" r:id="rId98"/>
    <p:sldId id="466" r:id="rId99"/>
    <p:sldId id="467" r:id="rId100"/>
    <p:sldId id="468" r:id="rId101"/>
    <p:sldId id="469" r:id="rId102"/>
    <p:sldId id="470" r:id="rId103"/>
    <p:sldId id="471" r:id="rId104"/>
    <p:sldId id="472" r:id="rId105"/>
    <p:sldId id="473" r:id="rId106"/>
    <p:sldId id="474" r:id="rId107"/>
    <p:sldId id="475" r:id="rId108"/>
    <p:sldId id="364" r:id="rId109"/>
    <p:sldId id="353" r:id="rId110"/>
    <p:sldId id="476" r:id="rId111"/>
    <p:sldId id="477" r:id="rId112"/>
    <p:sldId id="478" r:id="rId113"/>
    <p:sldId id="339" r:id="rId114"/>
    <p:sldId id="379" r:id="rId115"/>
    <p:sldId id="413" r:id="rId116"/>
    <p:sldId id="416" r:id="rId117"/>
    <p:sldId id="417" r:id="rId118"/>
    <p:sldId id="419" r:id="rId119"/>
    <p:sldId id="418" r:id="rId120"/>
    <p:sldId id="420" r:id="rId121"/>
    <p:sldId id="415" r:id="rId122"/>
    <p:sldId id="414" r:id="rId123"/>
    <p:sldId id="439" r:id="rId124"/>
    <p:sldId id="438" r:id="rId125"/>
    <p:sldId id="437" r:id="rId126"/>
    <p:sldId id="443" r:id="rId127"/>
    <p:sldId id="435" r:id="rId128"/>
    <p:sldId id="436" r:id="rId129"/>
    <p:sldId id="519" r:id="rId130"/>
    <p:sldId id="483" r:id="rId131"/>
    <p:sldId id="421" r:id="rId132"/>
    <p:sldId id="422" r:id="rId133"/>
    <p:sldId id="423" r:id="rId134"/>
    <p:sldId id="424" r:id="rId135"/>
    <p:sldId id="425" r:id="rId136"/>
    <p:sldId id="426" r:id="rId137"/>
    <p:sldId id="427" r:id="rId138"/>
    <p:sldId id="428" r:id="rId139"/>
    <p:sldId id="429" r:id="rId140"/>
    <p:sldId id="430" r:id="rId141"/>
    <p:sldId id="431" r:id="rId142"/>
    <p:sldId id="298" r:id="rId143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C3"/>
    <a:srgbClr val="335CA7"/>
    <a:srgbClr val="E2834E"/>
    <a:srgbClr val="C3571B"/>
    <a:srgbClr val="81BB59"/>
    <a:srgbClr val="3968BD"/>
    <a:srgbClr val="3C6ABE"/>
    <a:srgbClr val="D9E2F7"/>
    <a:srgbClr val="FEDEC6"/>
    <a:srgbClr val="FE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89915" autoAdjust="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BD442-FF10-40A7-9080-12DF4EBE02D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8A703-047A-4826-A65B-B8D4CD153544}">
      <dgm:prSet phldrT="[Текст]" custT="1"/>
      <dgm:spPr/>
      <dgm:t>
        <a:bodyPr/>
        <a:lstStyle/>
        <a:p>
          <a:r>
            <a:rPr lang="ru-RU" sz="2000" dirty="0" smtClean="0"/>
            <a:t>Учредитель</a:t>
          </a:r>
        </a:p>
      </dgm:t>
    </dgm:pt>
    <dgm:pt modelId="{35426474-7C82-4F0D-ADB1-745EF5ED1E11}" type="parTrans" cxnId="{FC41FD4A-528F-4118-B131-060424FD2831}">
      <dgm:prSet/>
      <dgm:spPr/>
      <dgm:t>
        <a:bodyPr/>
        <a:lstStyle/>
        <a:p>
          <a:endParaRPr lang="ru-RU" sz="1400"/>
        </a:p>
      </dgm:t>
    </dgm:pt>
    <dgm:pt modelId="{56435706-8CF1-4B15-95EE-699D8C7B7640}" type="sibTrans" cxnId="{FC41FD4A-528F-4118-B131-060424FD2831}">
      <dgm:prSet/>
      <dgm:spPr/>
      <dgm:t>
        <a:bodyPr/>
        <a:lstStyle/>
        <a:p>
          <a:endParaRPr lang="ru-RU" sz="1400"/>
        </a:p>
      </dgm:t>
    </dgm:pt>
    <dgm:pt modelId="{65E00E3C-91D6-4862-A6FD-BF3114C72EE5}">
      <dgm:prSet phldrT="[Текст]" custT="1"/>
      <dgm:spPr/>
      <dgm:t>
        <a:bodyPr/>
        <a:lstStyle/>
        <a:p>
          <a:r>
            <a:rPr lang="ru-RU" sz="2400" dirty="0" smtClean="0"/>
            <a:t>1 302 41 000</a:t>
          </a:r>
          <a:endParaRPr lang="ru-RU" sz="2400" dirty="0"/>
        </a:p>
      </dgm:t>
    </dgm:pt>
    <dgm:pt modelId="{8AA4454D-0BD2-44B1-B56C-C4FD1B5B873A}" type="parTrans" cxnId="{0CED2AC7-DD6D-4647-9230-0E6A4A0BEE96}">
      <dgm:prSet/>
      <dgm:spPr/>
      <dgm:t>
        <a:bodyPr/>
        <a:lstStyle/>
        <a:p>
          <a:endParaRPr lang="ru-RU" sz="1400"/>
        </a:p>
      </dgm:t>
    </dgm:pt>
    <dgm:pt modelId="{210C3A0A-871C-4433-ABC0-815859C94BBA}" type="sibTrans" cxnId="{0CED2AC7-DD6D-4647-9230-0E6A4A0BEE96}">
      <dgm:prSet/>
      <dgm:spPr/>
      <dgm:t>
        <a:bodyPr/>
        <a:lstStyle/>
        <a:p>
          <a:endParaRPr lang="ru-RU" sz="1400"/>
        </a:p>
      </dgm:t>
    </dgm:pt>
    <dgm:pt modelId="{19BF6CD5-8554-4D19-9D1B-CC7B346EF195}">
      <dgm:prSet phldrT="[Текст]" custT="1"/>
      <dgm:spPr/>
      <dgm:t>
        <a:bodyPr/>
        <a:lstStyle/>
        <a:p>
          <a:r>
            <a:rPr lang="ru-RU" sz="2400" dirty="0" smtClean="0"/>
            <a:t>1 206 41 000/ 1 302 41 000</a:t>
          </a:r>
          <a:endParaRPr lang="ru-RU" sz="2400" dirty="0"/>
        </a:p>
      </dgm:t>
    </dgm:pt>
    <dgm:pt modelId="{6AE9468D-7A84-485F-BACB-FC035135CB8C}" type="parTrans" cxnId="{4A97A112-C1C8-40C0-9854-DD1CD4D9E11D}">
      <dgm:prSet/>
      <dgm:spPr/>
      <dgm:t>
        <a:bodyPr/>
        <a:lstStyle/>
        <a:p>
          <a:endParaRPr lang="ru-RU" sz="1400"/>
        </a:p>
      </dgm:t>
    </dgm:pt>
    <dgm:pt modelId="{95722DC9-66AE-4C01-BD79-52CED734C80C}" type="sibTrans" cxnId="{4A97A112-C1C8-40C0-9854-DD1CD4D9E11D}">
      <dgm:prSet/>
      <dgm:spPr/>
      <dgm:t>
        <a:bodyPr/>
        <a:lstStyle/>
        <a:p>
          <a:endParaRPr lang="ru-RU" sz="1400"/>
        </a:p>
      </dgm:t>
    </dgm:pt>
    <dgm:pt modelId="{C2D70C26-6EC9-4ACA-A77D-8CAEA6F139C0}">
      <dgm:prSet phldrT="[Текст]" custT="1"/>
      <dgm:spPr/>
      <dgm:t>
        <a:bodyPr/>
        <a:lstStyle/>
        <a:p>
          <a:r>
            <a:rPr lang="ru-RU" sz="2000" dirty="0" smtClean="0"/>
            <a:t>Учреждение</a:t>
          </a:r>
        </a:p>
      </dgm:t>
    </dgm:pt>
    <dgm:pt modelId="{7DE718C1-E690-4549-A35A-FC715FD0D2F6}" type="parTrans" cxnId="{B5F6C19C-311B-41CD-94B2-F2D12E126596}">
      <dgm:prSet/>
      <dgm:spPr/>
      <dgm:t>
        <a:bodyPr/>
        <a:lstStyle/>
        <a:p>
          <a:endParaRPr lang="ru-RU" sz="1400"/>
        </a:p>
      </dgm:t>
    </dgm:pt>
    <dgm:pt modelId="{FCB51276-A76E-4B7C-AD82-6E693564E82C}" type="sibTrans" cxnId="{B5F6C19C-311B-41CD-94B2-F2D12E126596}">
      <dgm:prSet/>
      <dgm:spPr/>
      <dgm:t>
        <a:bodyPr/>
        <a:lstStyle/>
        <a:p>
          <a:endParaRPr lang="ru-RU" sz="1400"/>
        </a:p>
      </dgm:t>
    </dgm:pt>
    <dgm:pt modelId="{58B667D8-9CB1-4E73-BCDB-076685F1C212}">
      <dgm:prSet phldrT="[Текст]" custT="1"/>
      <dgm:spPr/>
      <dgm:t>
        <a:bodyPr/>
        <a:lstStyle/>
        <a:p>
          <a:r>
            <a:rPr lang="ru-RU" sz="2400" dirty="0" smtClean="0"/>
            <a:t>4 205 31 000</a:t>
          </a:r>
        </a:p>
      </dgm:t>
    </dgm:pt>
    <dgm:pt modelId="{F30EA1D0-D22A-4C62-AA4D-F7A7BB99686E}" type="parTrans" cxnId="{8FD2AA82-DE99-4279-9C72-42D6832D4A8F}">
      <dgm:prSet/>
      <dgm:spPr/>
      <dgm:t>
        <a:bodyPr/>
        <a:lstStyle/>
        <a:p>
          <a:endParaRPr lang="ru-RU" sz="1400"/>
        </a:p>
      </dgm:t>
    </dgm:pt>
    <dgm:pt modelId="{C2DCD864-5390-4D4F-B4FF-762C38279630}" type="sibTrans" cxnId="{8FD2AA82-DE99-4279-9C72-42D6832D4A8F}">
      <dgm:prSet/>
      <dgm:spPr/>
      <dgm:t>
        <a:bodyPr/>
        <a:lstStyle/>
        <a:p>
          <a:endParaRPr lang="ru-RU" sz="1400"/>
        </a:p>
      </dgm:t>
    </dgm:pt>
    <dgm:pt modelId="{EDFFF528-0FEB-4E29-ACEC-9DA94C609C81}">
      <dgm:prSet phldrT="[Текст]" custT="1"/>
      <dgm:spPr/>
      <dgm:t>
        <a:bodyPr/>
        <a:lstStyle/>
        <a:p>
          <a:r>
            <a:rPr lang="ru-RU" sz="2400" dirty="0" smtClean="0"/>
            <a:t>5 205 81 000</a:t>
          </a:r>
          <a:endParaRPr lang="ru-RU" sz="2400" dirty="0"/>
        </a:p>
      </dgm:t>
    </dgm:pt>
    <dgm:pt modelId="{CD4DE996-33D3-470C-B75E-453D553794A6}" type="parTrans" cxnId="{C7CC5AB1-4E08-4E46-B0E0-07FAA891F4E0}">
      <dgm:prSet/>
      <dgm:spPr/>
      <dgm:t>
        <a:bodyPr/>
        <a:lstStyle/>
        <a:p>
          <a:endParaRPr lang="ru-RU" sz="1400"/>
        </a:p>
      </dgm:t>
    </dgm:pt>
    <dgm:pt modelId="{70B46B7B-8A0F-411A-A5C6-6479434658DE}" type="sibTrans" cxnId="{C7CC5AB1-4E08-4E46-B0E0-07FAA891F4E0}">
      <dgm:prSet/>
      <dgm:spPr/>
      <dgm:t>
        <a:bodyPr/>
        <a:lstStyle/>
        <a:p>
          <a:endParaRPr lang="ru-RU" sz="1400"/>
        </a:p>
      </dgm:t>
    </dgm:pt>
    <dgm:pt modelId="{B03B5072-FB73-409D-8476-85E1C73E49B4}">
      <dgm:prSet phldrT="[Текст]" custT="1"/>
      <dgm:spPr/>
      <dgm:t>
        <a:bodyPr/>
        <a:lstStyle/>
        <a:p>
          <a:r>
            <a:rPr lang="ru-RU" sz="2400" dirty="0" smtClean="0"/>
            <a:t>1 </a:t>
          </a:r>
          <a:r>
            <a:rPr lang="ru-RU" sz="2400" dirty="0" smtClean="0">
              <a:solidFill>
                <a:schemeClr val="tx1"/>
              </a:solidFill>
            </a:rPr>
            <a:t>206</a:t>
          </a:r>
          <a:r>
            <a:rPr lang="ru-RU" sz="2400" dirty="0" smtClean="0"/>
            <a:t> 73 000</a:t>
          </a:r>
          <a:endParaRPr lang="ru-RU" sz="2400" dirty="0"/>
        </a:p>
      </dgm:t>
    </dgm:pt>
    <dgm:pt modelId="{9638D001-13D7-48FA-A29E-B9539951ED61}" type="parTrans" cxnId="{7F312F89-06F2-4B75-857A-5A0341071015}">
      <dgm:prSet/>
      <dgm:spPr/>
      <dgm:t>
        <a:bodyPr/>
        <a:lstStyle/>
        <a:p>
          <a:endParaRPr lang="ru-RU" sz="1400"/>
        </a:p>
      </dgm:t>
    </dgm:pt>
    <dgm:pt modelId="{A60DD38A-F5D1-4F08-B302-1BC9DAC4C009}" type="sibTrans" cxnId="{7F312F89-06F2-4B75-857A-5A0341071015}">
      <dgm:prSet/>
      <dgm:spPr/>
      <dgm:t>
        <a:bodyPr/>
        <a:lstStyle/>
        <a:p>
          <a:endParaRPr lang="ru-RU" sz="1400"/>
        </a:p>
      </dgm:t>
    </dgm:pt>
    <dgm:pt modelId="{97997FEA-9D74-4AD1-AB11-31AA94D9277E}">
      <dgm:prSet phldrT="[Текст]" custT="1"/>
      <dgm:spPr/>
      <dgm:t>
        <a:bodyPr/>
        <a:lstStyle/>
        <a:p>
          <a:r>
            <a:rPr lang="ru-RU" sz="2400" dirty="0" smtClean="0"/>
            <a:t>6 205 81 000</a:t>
          </a:r>
          <a:endParaRPr lang="ru-RU" sz="2400" dirty="0"/>
        </a:p>
      </dgm:t>
    </dgm:pt>
    <dgm:pt modelId="{5503A30E-67F2-48CD-9B88-49A1CBC0A36C}" type="parTrans" cxnId="{F944C7F8-30F2-4574-AC2D-16CA1255CC99}">
      <dgm:prSet/>
      <dgm:spPr/>
      <dgm:t>
        <a:bodyPr/>
        <a:lstStyle/>
        <a:p>
          <a:endParaRPr lang="ru-RU" sz="1400"/>
        </a:p>
      </dgm:t>
    </dgm:pt>
    <dgm:pt modelId="{DDA7EA3B-7459-41EE-9D59-BC3DB32A7CCA}" type="sibTrans" cxnId="{F944C7F8-30F2-4574-AC2D-16CA1255CC99}">
      <dgm:prSet/>
      <dgm:spPr/>
      <dgm:t>
        <a:bodyPr/>
        <a:lstStyle/>
        <a:p>
          <a:endParaRPr lang="ru-RU" sz="1400"/>
        </a:p>
      </dgm:t>
    </dgm:pt>
    <dgm:pt modelId="{AECB93F2-A4EE-4AB4-96E6-08AAE5A96EFB}" type="pres">
      <dgm:prSet presAssocID="{3F2BD442-FF10-40A7-9080-12DF4EBE02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662C93-55AC-4AEF-9FC2-DA63E9B4445C}" type="pres">
      <dgm:prSet presAssocID="{8948A703-047A-4826-A65B-B8D4CD153544}" presName="root" presStyleCnt="0"/>
      <dgm:spPr/>
    </dgm:pt>
    <dgm:pt modelId="{2179CC82-F3D9-47CB-B327-A5861281F2A9}" type="pres">
      <dgm:prSet presAssocID="{8948A703-047A-4826-A65B-B8D4CD153544}" presName="rootComposite" presStyleCnt="0"/>
      <dgm:spPr/>
    </dgm:pt>
    <dgm:pt modelId="{0F51D9E7-AEB7-4A6E-91DB-7B0C5203D88A}" type="pres">
      <dgm:prSet presAssocID="{8948A703-047A-4826-A65B-B8D4CD153544}" presName="rootText" presStyleLbl="node1" presStyleIdx="0" presStyleCnt="2"/>
      <dgm:spPr/>
      <dgm:t>
        <a:bodyPr/>
        <a:lstStyle/>
        <a:p>
          <a:endParaRPr lang="ru-RU"/>
        </a:p>
      </dgm:t>
    </dgm:pt>
    <dgm:pt modelId="{35CA1B2B-AC71-4A67-977A-3AAB909AB7CC}" type="pres">
      <dgm:prSet presAssocID="{8948A703-047A-4826-A65B-B8D4CD153544}" presName="rootConnector" presStyleLbl="node1" presStyleIdx="0" presStyleCnt="2"/>
      <dgm:spPr/>
      <dgm:t>
        <a:bodyPr/>
        <a:lstStyle/>
        <a:p>
          <a:endParaRPr lang="ru-RU"/>
        </a:p>
      </dgm:t>
    </dgm:pt>
    <dgm:pt modelId="{28AD0318-6BE3-4830-A8B5-765894E2BD21}" type="pres">
      <dgm:prSet presAssocID="{8948A703-047A-4826-A65B-B8D4CD153544}" presName="childShape" presStyleCnt="0"/>
      <dgm:spPr/>
    </dgm:pt>
    <dgm:pt modelId="{EFD038A7-1E48-405A-950E-9DB36540A89A}" type="pres">
      <dgm:prSet presAssocID="{8AA4454D-0BD2-44B1-B56C-C4FD1B5B873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DE4281A-C2E1-465B-8ECD-1B4DB3730080}" type="pres">
      <dgm:prSet presAssocID="{65E00E3C-91D6-4862-A6FD-BF3114C72EE5}" presName="childText" presStyleLbl="bgAcc1" presStyleIdx="0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E67F6-A083-42AC-A282-EE921F6FAF95}" type="pres">
      <dgm:prSet presAssocID="{6AE9468D-7A84-485F-BACB-FC035135CB8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079C7CE-6B58-479C-BC29-7FC1AE6ED757}" type="pres">
      <dgm:prSet presAssocID="{19BF6CD5-8554-4D19-9D1B-CC7B346EF195}" presName="childText" presStyleLbl="bgAcc1" presStyleIdx="1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8B58-9D23-4FF3-BFEA-531A25F22281}" type="pres">
      <dgm:prSet presAssocID="{9638D001-13D7-48FA-A29E-B9539951ED6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DFFEB3E-A19A-41C5-A882-3E16861F88BB}" type="pres">
      <dgm:prSet presAssocID="{B03B5072-FB73-409D-8476-85E1C73E49B4}" presName="childText" presStyleLbl="bgAcc1" presStyleIdx="2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68B1-13FB-4F28-AD3D-B183EADE04B1}" type="pres">
      <dgm:prSet presAssocID="{C2D70C26-6EC9-4ACA-A77D-8CAEA6F139C0}" presName="root" presStyleCnt="0"/>
      <dgm:spPr/>
    </dgm:pt>
    <dgm:pt modelId="{05A47992-7AB8-49C9-BA9F-7C78E437E827}" type="pres">
      <dgm:prSet presAssocID="{C2D70C26-6EC9-4ACA-A77D-8CAEA6F139C0}" presName="rootComposite" presStyleCnt="0"/>
      <dgm:spPr/>
    </dgm:pt>
    <dgm:pt modelId="{1F4853B2-0BD7-47BF-AA2B-E3BA60BBE072}" type="pres">
      <dgm:prSet presAssocID="{C2D70C26-6EC9-4ACA-A77D-8CAEA6F139C0}" presName="rootText" presStyleLbl="node1" presStyleIdx="1" presStyleCnt="2"/>
      <dgm:spPr/>
      <dgm:t>
        <a:bodyPr/>
        <a:lstStyle/>
        <a:p>
          <a:endParaRPr lang="ru-RU"/>
        </a:p>
      </dgm:t>
    </dgm:pt>
    <dgm:pt modelId="{2ED722D7-FC09-47FB-9D8A-4E7D96A4467B}" type="pres">
      <dgm:prSet presAssocID="{C2D70C26-6EC9-4ACA-A77D-8CAEA6F139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DA0F8758-FE88-417F-AFA7-77CD9F034FD2}" type="pres">
      <dgm:prSet presAssocID="{C2D70C26-6EC9-4ACA-A77D-8CAEA6F139C0}" presName="childShape" presStyleCnt="0"/>
      <dgm:spPr/>
    </dgm:pt>
    <dgm:pt modelId="{38FF9BB0-119F-4DB9-B843-8134429C7BA4}" type="pres">
      <dgm:prSet presAssocID="{F30EA1D0-D22A-4C62-AA4D-F7A7BB99686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363A295-F145-4167-9792-29466CB17828}" type="pres">
      <dgm:prSet presAssocID="{58B667D8-9CB1-4E73-BCDB-076685F1C212}" presName="childText" presStyleLbl="bgAcc1" presStyleIdx="3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4DEF-0CD1-4AC6-938C-E0B35127165C}" type="pres">
      <dgm:prSet presAssocID="{CD4DE996-33D3-470C-B75E-453D553794A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431A36D-3645-4E92-B0D1-1368B6CF975A}" type="pres">
      <dgm:prSet presAssocID="{EDFFF528-0FEB-4E29-ACEC-9DA94C609C81}" presName="childText" presStyleLbl="bgAcc1" presStyleIdx="4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E3A08-31A4-42E1-871B-4D78AE32B745}" type="pres">
      <dgm:prSet presAssocID="{5503A30E-67F2-48CD-9B88-49A1CBC0A36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BEF3905-9A8D-4AE8-9099-CCB17C4C9197}" type="pres">
      <dgm:prSet presAssocID="{97997FEA-9D74-4AD1-AB11-31AA94D9277E}" presName="childText" presStyleLbl="bgAcc1" presStyleIdx="5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19CE0-EB20-4518-B003-9DB957B1D7A9}" type="presOf" srcId="{19BF6CD5-8554-4D19-9D1B-CC7B346EF195}" destId="{1079C7CE-6B58-479C-BC29-7FC1AE6ED757}" srcOrd="0" destOrd="0" presId="urn:microsoft.com/office/officeart/2005/8/layout/hierarchy3"/>
    <dgm:cxn modelId="{0CED2AC7-DD6D-4647-9230-0E6A4A0BEE96}" srcId="{8948A703-047A-4826-A65B-B8D4CD153544}" destId="{65E00E3C-91D6-4862-A6FD-BF3114C72EE5}" srcOrd="0" destOrd="0" parTransId="{8AA4454D-0BD2-44B1-B56C-C4FD1B5B873A}" sibTransId="{210C3A0A-871C-4433-ABC0-815859C94BBA}"/>
    <dgm:cxn modelId="{C7CC5AB1-4E08-4E46-B0E0-07FAA891F4E0}" srcId="{C2D70C26-6EC9-4ACA-A77D-8CAEA6F139C0}" destId="{EDFFF528-0FEB-4E29-ACEC-9DA94C609C81}" srcOrd="1" destOrd="0" parTransId="{CD4DE996-33D3-470C-B75E-453D553794A6}" sibTransId="{70B46B7B-8A0F-411A-A5C6-6479434658DE}"/>
    <dgm:cxn modelId="{8FD85DD0-0D1E-4CD7-ABE5-6EC078ABE289}" type="presOf" srcId="{F30EA1D0-D22A-4C62-AA4D-F7A7BB99686E}" destId="{38FF9BB0-119F-4DB9-B843-8134429C7BA4}" srcOrd="0" destOrd="0" presId="urn:microsoft.com/office/officeart/2005/8/layout/hierarchy3"/>
    <dgm:cxn modelId="{ABC3770F-9987-428E-9E55-6723F0FBB6F7}" type="presOf" srcId="{97997FEA-9D74-4AD1-AB11-31AA94D9277E}" destId="{0BEF3905-9A8D-4AE8-9099-CCB17C4C9197}" srcOrd="0" destOrd="0" presId="urn:microsoft.com/office/officeart/2005/8/layout/hierarchy3"/>
    <dgm:cxn modelId="{7F312F89-06F2-4B75-857A-5A0341071015}" srcId="{8948A703-047A-4826-A65B-B8D4CD153544}" destId="{B03B5072-FB73-409D-8476-85E1C73E49B4}" srcOrd="2" destOrd="0" parTransId="{9638D001-13D7-48FA-A29E-B9539951ED61}" sibTransId="{A60DD38A-F5D1-4F08-B302-1BC9DAC4C009}"/>
    <dgm:cxn modelId="{8D148EE7-0064-4457-8A52-C750C0C514A4}" type="presOf" srcId="{EDFFF528-0FEB-4E29-ACEC-9DA94C609C81}" destId="{0431A36D-3645-4E92-B0D1-1368B6CF975A}" srcOrd="0" destOrd="0" presId="urn:microsoft.com/office/officeart/2005/8/layout/hierarchy3"/>
    <dgm:cxn modelId="{82CB83E1-8F03-4553-95C4-490684FD1E3E}" type="presOf" srcId="{B03B5072-FB73-409D-8476-85E1C73E49B4}" destId="{4DFFEB3E-A19A-41C5-A882-3E16861F88BB}" srcOrd="0" destOrd="0" presId="urn:microsoft.com/office/officeart/2005/8/layout/hierarchy3"/>
    <dgm:cxn modelId="{7B290667-9A5F-4BE8-A1B2-46F1935F245E}" type="presOf" srcId="{9638D001-13D7-48FA-A29E-B9539951ED61}" destId="{5A958B58-9D23-4FF3-BFEA-531A25F22281}" srcOrd="0" destOrd="0" presId="urn:microsoft.com/office/officeart/2005/8/layout/hierarchy3"/>
    <dgm:cxn modelId="{F944C7F8-30F2-4574-AC2D-16CA1255CC99}" srcId="{C2D70C26-6EC9-4ACA-A77D-8CAEA6F139C0}" destId="{97997FEA-9D74-4AD1-AB11-31AA94D9277E}" srcOrd="2" destOrd="0" parTransId="{5503A30E-67F2-48CD-9B88-49A1CBC0A36C}" sibTransId="{DDA7EA3B-7459-41EE-9D59-BC3DB32A7CCA}"/>
    <dgm:cxn modelId="{F347B746-A6A2-43E4-B84F-8A365C80A028}" type="presOf" srcId="{CD4DE996-33D3-470C-B75E-453D553794A6}" destId="{02FC4DEF-0CD1-4AC6-938C-E0B35127165C}" srcOrd="0" destOrd="0" presId="urn:microsoft.com/office/officeart/2005/8/layout/hierarchy3"/>
    <dgm:cxn modelId="{B5F6C19C-311B-41CD-94B2-F2D12E126596}" srcId="{3F2BD442-FF10-40A7-9080-12DF4EBE02D8}" destId="{C2D70C26-6EC9-4ACA-A77D-8CAEA6F139C0}" srcOrd="1" destOrd="0" parTransId="{7DE718C1-E690-4549-A35A-FC715FD0D2F6}" sibTransId="{FCB51276-A76E-4B7C-AD82-6E693564E82C}"/>
    <dgm:cxn modelId="{65AD1EAB-19D0-4664-8C43-8CE807813D79}" type="presOf" srcId="{65E00E3C-91D6-4862-A6FD-BF3114C72EE5}" destId="{7DE4281A-C2E1-465B-8ECD-1B4DB3730080}" srcOrd="0" destOrd="0" presId="urn:microsoft.com/office/officeart/2005/8/layout/hierarchy3"/>
    <dgm:cxn modelId="{BF171842-9780-4B97-BBB6-A77BB2F9D97D}" type="presOf" srcId="{C2D70C26-6EC9-4ACA-A77D-8CAEA6F139C0}" destId="{1F4853B2-0BD7-47BF-AA2B-E3BA60BBE072}" srcOrd="0" destOrd="0" presId="urn:microsoft.com/office/officeart/2005/8/layout/hierarchy3"/>
    <dgm:cxn modelId="{8FD2AA82-DE99-4279-9C72-42D6832D4A8F}" srcId="{C2D70C26-6EC9-4ACA-A77D-8CAEA6F139C0}" destId="{58B667D8-9CB1-4E73-BCDB-076685F1C212}" srcOrd="0" destOrd="0" parTransId="{F30EA1D0-D22A-4C62-AA4D-F7A7BB99686E}" sibTransId="{C2DCD864-5390-4D4F-B4FF-762C38279630}"/>
    <dgm:cxn modelId="{4A97A112-C1C8-40C0-9854-DD1CD4D9E11D}" srcId="{8948A703-047A-4826-A65B-B8D4CD153544}" destId="{19BF6CD5-8554-4D19-9D1B-CC7B346EF195}" srcOrd="1" destOrd="0" parTransId="{6AE9468D-7A84-485F-BACB-FC035135CB8C}" sibTransId="{95722DC9-66AE-4C01-BD79-52CED734C80C}"/>
    <dgm:cxn modelId="{45E8F3A3-E657-48C6-A5EE-80C6AE5476C1}" type="presOf" srcId="{3F2BD442-FF10-40A7-9080-12DF4EBE02D8}" destId="{AECB93F2-A4EE-4AB4-96E6-08AAE5A96EFB}" srcOrd="0" destOrd="0" presId="urn:microsoft.com/office/officeart/2005/8/layout/hierarchy3"/>
    <dgm:cxn modelId="{8FC77262-454C-499A-BD1B-26BAE90EDF8C}" type="presOf" srcId="{5503A30E-67F2-48CD-9B88-49A1CBC0A36C}" destId="{DF2E3A08-31A4-42E1-871B-4D78AE32B745}" srcOrd="0" destOrd="0" presId="urn:microsoft.com/office/officeart/2005/8/layout/hierarchy3"/>
    <dgm:cxn modelId="{1EDB0A86-EC2A-4101-9CB1-B0E09C7BF865}" type="presOf" srcId="{8948A703-047A-4826-A65B-B8D4CD153544}" destId="{0F51D9E7-AEB7-4A6E-91DB-7B0C5203D88A}" srcOrd="0" destOrd="0" presId="urn:microsoft.com/office/officeart/2005/8/layout/hierarchy3"/>
    <dgm:cxn modelId="{CF252699-C8F4-4A2F-9D1C-A79F61669504}" type="presOf" srcId="{6AE9468D-7A84-485F-BACB-FC035135CB8C}" destId="{769E67F6-A083-42AC-A282-EE921F6FAF95}" srcOrd="0" destOrd="0" presId="urn:microsoft.com/office/officeart/2005/8/layout/hierarchy3"/>
    <dgm:cxn modelId="{FC41FD4A-528F-4118-B131-060424FD2831}" srcId="{3F2BD442-FF10-40A7-9080-12DF4EBE02D8}" destId="{8948A703-047A-4826-A65B-B8D4CD153544}" srcOrd="0" destOrd="0" parTransId="{35426474-7C82-4F0D-ADB1-745EF5ED1E11}" sibTransId="{56435706-8CF1-4B15-95EE-699D8C7B7640}"/>
    <dgm:cxn modelId="{D8D4CEC0-87BA-4D1E-AF27-39E0B786587B}" type="presOf" srcId="{8AA4454D-0BD2-44B1-B56C-C4FD1B5B873A}" destId="{EFD038A7-1E48-405A-950E-9DB36540A89A}" srcOrd="0" destOrd="0" presId="urn:microsoft.com/office/officeart/2005/8/layout/hierarchy3"/>
    <dgm:cxn modelId="{A43759C0-273E-4D82-BE18-E9334FE86906}" type="presOf" srcId="{C2D70C26-6EC9-4ACA-A77D-8CAEA6F139C0}" destId="{2ED722D7-FC09-47FB-9D8A-4E7D96A4467B}" srcOrd="1" destOrd="0" presId="urn:microsoft.com/office/officeart/2005/8/layout/hierarchy3"/>
    <dgm:cxn modelId="{DAB1FEB3-DE86-4BC6-8760-8D3F753094A2}" type="presOf" srcId="{8948A703-047A-4826-A65B-B8D4CD153544}" destId="{35CA1B2B-AC71-4A67-977A-3AAB909AB7CC}" srcOrd="1" destOrd="0" presId="urn:microsoft.com/office/officeart/2005/8/layout/hierarchy3"/>
    <dgm:cxn modelId="{40B7400C-FDDF-4BF9-88B3-0FD6DDEE3068}" type="presOf" srcId="{58B667D8-9CB1-4E73-BCDB-076685F1C212}" destId="{0363A295-F145-4167-9792-29466CB17828}" srcOrd="0" destOrd="0" presId="urn:microsoft.com/office/officeart/2005/8/layout/hierarchy3"/>
    <dgm:cxn modelId="{13BAE609-8FAA-4F1C-A285-2DB0CBA82431}" type="presParOf" srcId="{AECB93F2-A4EE-4AB4-96E6-08AAE5A96EFB}" destId="{4A662C93-55AC-4AEF-9FC2-DA63E9B4445C}" srcOrd="0" destOrd="0" presId="urn:microsoft.com/office/officeart/2005/8/layout/hierarchy3"/>
    <dgm:cxn modelId="{C8779D60-E366-4FC0-9C06-3F1441221DC6}" type="presParOf" srcId="{4A662C93-55AC-4AEF-9FC2-DA63E9B4445C}" destId="{2179CC82-F3D9-47CB-B327-A5861281F2A9}" srcOrd="0" destOrd="0" presId="urn:microsoft.com/office/officeart/2005/8/layout/hierarchy3"/>
    <dgm:cxn modelId="{07F752A6-A1B5-479A-98B6-9D20235EDEE7}" type="presParOf" srcId="{2179CC82-F3D9-47CB-B327-A5861281F2A9}" destId="{0F51D9E7-AEB7-4A6E-91DB-7B0C5203D88A}" srcOrd="0" destOrd="0" presId="urn:microsoft.com/office/officeart/2005/8/layout/hierarchy3"/>
    <dgm:cxn modelId="{C5AFE37C-9DAA-4C2E-B881-AB4EC87E75B9}" type="presParOf" srcId="{2179CC82-F3D9-47CB-B327-A5861281F2A9}" destId="{35CA1B2B-AC71-4A67-977A-3AAB909AB7CC}" srcOrd="1" destOrd="0" presId="urn:microsoft.com/office/officeart/2005/8/layout/hierarchy3"/>
    <dgm:cxn modelId="{DD519E81-30B5-4C76-A65B-8BCB718203BC}" type="presParOf" srcId="{4A662C93-55AC-4AEF-9FC2-DA63E9B4445C}" destId="{28AD0318-6BE3-4830-A8B5-765894E2BD21}" srcOrd="1" destOrd="0" presId="urn:microsoft.com/office/officeart/2005/8/layout/hierarchy3"/>
    <dgm:cxn modelId="{4F7354DF-1B0F-4B5E-946F-59FD6A99DDC2}" type="presParOf" srcId="{28AD0318-6BE3-4830-A8B5-765894E2BD21}" destId="{EFD038A7-1E48-405A-950E-9DB36540A89A}" srcOrd="0" destOrd="0" presId="urn:microsoft.com/office/officeart/2005/8/layout/hierarchy3"/>
    <dgm:cxn modelId="{A26D07E4-B6F8-4DCF-AE90-D629731D87EB}" type="presParOf" srcId="{28AD0318-6BE3-4830-A8B5-765894E2BD21}" destId="{7DE4281A-C2E1-465B-8ECD-1B4DB3730080}" srcOrd="1" destOrd="0" presId="urn:microsoft.com/office/officeart/2005/8/layout/hierarchy3"/>
    <dgm:cxn modelId="{4901AE24-A4D8-4B6D-96E0-549F3B2A539E}" type="presParOf" srcId="{28AD0318-6BE3-4830-A8B5-765894E2BD21}" destId="{769E67F6-A083-42AC-A282-EE921F6FAF95}" srcOrd="2" destOrd="0" presId="urn:microsoft.com/office/officeart/2005/8/layout/hierarchy3"/>
    <dgm:cxn modelId="{C20B494E-2180-4826-9A54-DB38252D485A}" type="presParOf" srcId="{28AD0318-6BE3-4830-A8B5-765894E2BD21}" destId="{1079C7CE-6B58-479C-BC29-7FC1AE6ED757}" srcOrd="3" destOrd="0" presId="urn:microsoft.com/office/officeart/2005/8/layout/hierarchy3"/>
    <dgm:cxn modelId="{67708E1B-899C-4619-A606-E43E7BC10D6A}" type="presParOf" srcId="{28AD0318-6BE3-4830-A8B5-765894E2BD21}" destId="{5A958B58-9D23-4FF3-BFEA-531A25F22281}" srcOrd="4" destOrd="0" presId="urn:microsoft.com/office/officeart/2005/8/layout/hierarchy3"/>
    <dgm:cxn modelId="{212DFCB7-DE45-4F2B-BBF7-A4B7F1D0B044}" type="presParOf" srcId="{28AD0318-6BE3-4830-A8B5-765894E2BD21}" destId="{4DFFEB3E-A19A-41C5-A882-3E16861F88BB}" srcOrd="5" destOrd="0" presId="urn:microsoft.com/office/officeart/2005/8/layout/hierarchy3"/>
    <dgm:cxn modelId="{B7665A78-032F-47AE-90BB-123AFF9BAC28}" type="presParOf" srcId="{AECB93F2-A4EE-4AB4-96E6-08AAE5A96EFB}" destId="{467568B1-13FB-4F28-AD3D-B183EADE04B1}" srcOrd="1" destOrd="0" presId="urn:microsoft.com/office/officeart/2005/8/layout/hierarchy3"/>
    <dgm:cxn modelId="{81D16E40-8863-496C-A55A-E38913C83590}" type="presParOf" srcId="{467568B1-13FB-4F28-AD3D-B183EADE04B1}" destId="{05A47992-7AB8-49C9-BA9F-7C78E437E827}" srcOrd="0" destOrd="0" presId="urn:microsoft.com/office/officeart/2005/8/layout/hierarchy3"/>
    <dgm:cxn modelId="{4D33ABF7-F980-4BBE-A1DE-BB2DCC7FA644}" type="presParOf" srcId="{05A47992-7AB8-49C9-BA9F-7C78E437E827}" destId="{1F4853B2-0BD7-47BF-AA2B-E3BA60BBE072}" srcOrd="0" destOrd="0" presId="urn:microsoft.com/office/officeart/2005/8/layout/hierarchy3"/>
    <dgm:cxn modelId="{F1F58DAF-3E16-4434-80F4-C9FA140053F8}" type="presParOf" srcId="{05A47992-7AB8-49C9-BA9F-7C78E437E827}" destId="{2ED722D7-FC09-47FB-9D8A-4E7D96A4467B}" srcOrd="1" destOrd="0" presId="urn:microsoft.com/office/officeart/2005/8/layout/hierarchy3"/>
    <dgm:cxn modelId="{01AB8148-B977-4727-BA24-9778CD083454}" type="presParOf" srcId="{467568B1-13FB-4F28-AD3D-B183EADE04B1}" destId="{DA0F8758-FE88-417F-AFA7-77CD9F034FD2}" srcOrd="1" destOrd="0" presId="urn:microsoft.com/office/officeart/2005/8/layout/hierarchy3"/>
    <dgm:cxn modelId="{632C66B0-669E-44F9-82C4-FBF5CA0CC2A7}" type="presParOf" srcId="{DA0F8758-FE88-417F-AFA7-77CD9F034FD2}" destId="{38FF9BB0-119F-4DB9-B843-8134429C7BA4}" srcOrd="0" destOrd="0" presId="urn:microsoft.com/office/officeart/2005/8/layout/hierarchy3"/>
    <dgm:cxn modelId="{32BE767C-3BE7-47FC-B741-C3CB2E685DB0}" type="presParOf" srcId="{DA0F8758-FE88-417F-AFA7-77CD9F034FD2}" destId="{0363A295-F145-4167-9792-29466CB17828}" srcOrd="1" destOrd="0" presId="urn:microsoft.com/office/officeart/2005/8/layout/hierarchy3"/>
    <dgm:cxn modelId="{13DE627E-4E20-4E15-A2F1-A34CCF38A1D8}" type="presParOf" srcId="{DA0F8758-FE88-417F-AFA7-77CD9F034FD2}" destId="{02FC4DEF-0CD1-4AC6-938C-E0B35127165C}" srcOrd="2" destOrd="0" presId="urn:microsoft.com/office/officeart/2005/8/layout/hierarchy3"/>
    <dgm:cxn modelId="{79F0EB26-9D34-41C1-8A15-085D83E5C6A8}" type="presParOf" srcId="{DA0F8758-FE88-417F-AFA7-77CD9F034FD2}" destId="{0431A36D-3645-4E92-B0D1-1368B6CF975A}" srcOrd="3" destOrd="0" presId="urn:microsoft.com/office/officeart/2005/8/layout/hierarchy3"/>
    <dgm:cxn modelId="{0C3FD48D-A831-4F94-9259-C0CD09E1910F}" type="presParOf" srcId="{DA0F8758-FE88-417F-AFA7-77CD9F034FD2}" destId="{DF2E3A08-31A4-42E1-871B-4D78AE32B745}" srcOrd="4" destOrd="0" presId="urn:microsoft.com/office/officeart/2005/8/layout/hierarchy3"/>
    <dgm:cxn modelId="{85C59545-7312-4B22-91A5-A3083BE0431D}" type="presParOf" srcId="{DA0F8758-FE88-417F-AFA7-77CD9F034FD2}" destId="{0BEF3905-9A8D-4AE8-9099-CCB17C4C91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BD442-FF10-40A7-9080-12DF4EBE02D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8A703-047A-4826-A65B-B8D4CD153544}">
      <dgm:prSet phldrT="[Текст]" custT="1"/>
      <dgm:spPr/>
      <dgm:t>
        <a:bodyPr/>
        <a:lstStyle/>
        <a:p>
          <a:r>
            <a:rPr lang="ru-RU" sz="2000" dirty="0" smtClean="0"/>
            <a:t>Учредитель</a:t>
          </a:r>
          <a:endParaRPr lang="ru-RU" sz="2000" dirty="0"/>
        </a:p>
      </dgm:t>
    </dgm:pt>
    <dgm:pt modelId="{35426474-7C82-4F0D-ADB1-745EF5ED1E11}" type="parTrans" cxnId="{FC41FD4A-528F-4118-B131-060424FD2831}">
      <dgm:prSet/>
      <dgm:spPr/>
      <dgm:t>
        <a:bodyPr/>
        <a:lstStyle/>
        <a:p>
          <a:endParaRPr lang="ru-RU" sz="1400"/>
        </a:p>
      </dgm:t>
    </dgm:pt>
    <dgm:pt modelId="{56435706-8CF1-4B15-95EE-699D8C7B7640}" type="sibTrans" cxnId="{FC41FD4A-528F-4118-B131-060424FD2831}">
      <dgm:prSet/>
      <dgm:spPr/>
      <dgm:t>
        <a:bodyPr/>
        <a:lstStyle/>
        <a:p>
          <a:endParaRPr lang="ru-RU" sz="1400"/>
        </a:p>
      </dgm:t>
    </dgm:pt>
    <dgm:pt modelId="{65E00E3C-91D6-4862-A6FD-BF3114C72EE5}">
      <dgm:prSet phldrT="[Текст]" custT="1"/>
      <dgm:spPr/>
      <dgm:t>
        <a:bodyPr/>
        <a:lstStyle/>
        <a:p>
          <a:r>
            <a:rPr lang="ru-RU" sz="2400" dirty="0" smtClean="0"/>
            <a:t>1 401 20 241</a:t>
          </a:r>
          <a:endParaRPr lang="ru-RU" sz="2400" dirty="0"/>
        </a:p>
      </dgm:t>
    </dgm:pt>
    <dgm:pt modelId="{8AA4454D-0BD2-44B1-B56C-C4FD1B5B873A}" type="parTrans" cxnId="{0CED2AC7-DD6D-4647-9230-0E6A4A0BEE96}">
      <dgm:prSet/>
      <dgm:spPr/>
      <dgm:t>
        <a:bodyPr/>
        <a:lstStyle/>
        <a:p>
          <a:endParaRPr lang="ru-RU" sz="1400"/>
        </a:p>
      </dgm:t>
    </dgm:pt>
    <dgm:pt modelId="{210C3A0A-871C-4433-ABC0-815859C94BBA}" type="sibTrans" cxnId="{0CED2AC7-DD6D-4647-9230-0E6A4A0BEE96}">
      <dgm:prSet/>
      <dgm:spPr/>
      <dgm:t>
        <a:bodyPr/>
        <a:lstStyle/>
        <a:p>
          <a:endParaRPr lang="ru-RU" sz="1400"/>
        </a:p>
      </dgm:t>
    </dgm:pt>
    <dgm:pt modelId="{19BF6CD5-8554-4D19-9D1B-CC7B346EF195}">
      <dgm:prSet phldrT="[Текст]" custT="1"/>
      <dgm:spPr/>
      <dgm:t>
        <a:bodyPr/>
        <a:lstStyle/>
        <a:p>
          <a:r>
            <a:rPr lang="ru-RU" sz="2400" dirty="0" smtClean="0"/>
            <a:t>1 401 20 241</a:t>
          </a:r>
          <a:endParaRPr lang="ru-RU" sz="2400" dirty="0"/>
        </a:p>
      </dgm:t>
    </dgm:pt>
    <dgm:pt modelId="{6AE9468D-7A84-485F-BACB-FC035135CB8C}" type="parTrans" cxnId="{4A97A112-C1C8-40C0-9854-DD1CD4D9E11D}">
      <dgm:prSet/>
      <dgm:spPr/>
      <dgm:t>
        <a:bodyPr/>
        <a:lstStyle/>
        <a:p>
          <a:endParaRPr lang="ru-RU" sz="1400"/>
        </a:p>
      </dgm:t>
    </dgm:pt>
    <dgm:pt modelId="{95722DC9-66AE-4C01-BD79-52CED734C80C}" type="sibTrans" cxnId="{4A97A112-C1C8-40C0-9854-DD1CD4D9E11D}">
      <dgm:prSet/>
      <dgm:spPr/>
      <dgm:t>
        <a:bodyPr/>
        <a:lstStyle/>
        <a:p>
          <a:endParaRPr lang="ru-RU" sz="1400"/>
        </a:p>
      </dgm:t>
    </dgm:pt>
    <dgm:pt modelId="{C2D70C26-6EC9-4ACA-A77D-8CAEA6F139C0}">
      <dgm:prSet phldrT="[Текст]" custT="1"/>
      <dgm:spPr/>
      <dgm:t>
        <a:bodyPr/>
        <a:lstStyle/>
        <a:p>
          <a:r>
            <a:rPr lang="ru-RU" sz="2000" dirty="0" smtClean="0"/>
            <a:t>Учреждение</a:t>
          </a:r>
        </a:p>
      </dgm:t>
    </dgm:pt>
    <dgm:pt modelId="{7DE718C1-E690-4549-A35A-FC715FD0D2F6}" type="parTrans" cxnId="{B5F6C19C-311B-41CD-94B2-F2D12E126596}">
      <dgm:prSet/>
      <dgm:spPr/>
      <dgm:t>
        <a:bodyPr/>
        <a:lstStyle/>
        <a:p>
          <a:endParaRPr lang="ru-RU" sz="1400"/>
        </a:p>
      </dgm:t>
    </dgm:pt>
    <dgm:pt modelId="{FCB51276-A76E-4B7C-AD82-6E693564E82C}" type="sibTrans" cxnId="{B5F6C19C-311B-41CD-94B2-F2D12E126596}">
      <dgm:prSet/>
      <dgm:spPr/>
      <dgm:t>
        <a:bodyPr/>
        <a:lstStyle/>
        <a:p>
          <a:endParaRPr lang="ru-RU" sz="1400"/>
        </a:p>
      </dgm:t>
    </dgm:pt>
    <dgm:pt modelId="{58B667D8-9CB1-4E73-BCDB-076685F1C212}">
      <dgm:prSet phldrT="[Текст]" custT="1"/>
      <dgm:spPr/>
      <dgm:t>
        <a:bodyPr/>
        <a:lstStyle/>
        <a:p>
          <a:r>
            <a:rPr lang="ru-RU" sz="2400" dirty="0" smtClean="0"/>
            <a:t>4 401 10 130</a:t>
          </a:r>
        </a:p>
      </dgm:t>
    </dgm:pt>
    <dgm:pt modelId="{F30EA1D0-D22A-4C62-AA4D-F7A7BB99686E}" type="parTrans" cxnId="{8FD2AA82-DE99-4279-9C72-42D6832D4A8F}">
      <dgm:prSet/>
      <dgm:spPr/>
      <dgm:t>
        <a:bodyPr/>
        <a:lstStyle/>
        <a:p>
          <a:endParaRPr lang="ru-RU" sz="1400"/>
        </a:p>
      </dgm:t>
    </dgm:pt>
    <dgm:pt modelId="{C2DCD864-5390-4D4F-B4FF-762C38279630}" type="sibTrans" cxnId="{8FD2AA82-DE99-4279-9C72-42D6832D4A8F}">
      <dgm:prSet/>
      <dgm:spPr/>
      <dgm:t>
        <a:bodyPr/>
        <a:lstStyle/>
        <a:p>
          <a:endParaRPr lang="ru-RU" sz="1400"/>
        </a:p>
      </dgm:t>
    </dgm:pt>
    <dgm:pt modelId="{EDFFF528-0FEB-4E29-ACEC-9DA94C609C81}">
      <dgm:prSet phldrT="[Текст]" custT="1"/>
      <dgm:spPr/>
      <dgm:t>
        <a:bodyPr/>
        <a:lstStyle/>
        <a:p>
          <a:r>
            <a:rPr lang="ru-RU" sz="2400" dirty="0" smtClean="0"/>
            <a:t>5 401 10 180</a:t>
          </a:r>
          <a:endParaRPr lang="ru-RU" sz="2400" dirty="0"/>
        </a:p>
      </dgm:t>
    </dgm:pt>
    <dgm:pt modelId="{CD4DE996-33D3-470C-B75E-453D553794A6}" type="parTrans" cxnId="{C7CC5AB1-4E08-4E46-B0E0-07FAA891F4E0}">
      <dgm:prSet/>
      <dgm:spPr/>
      <dgm:t>
        <a:bodyPr/>
        <a:lstStyle/>
        <a:p>
          <a:endParaRPr lang="ru-RU" sz="1400"/>
        </a:p>
      </dgm:t>
    </dgm:pt>
    <dgm:pt modelId="{70B46B7B-8A0F-411A-A5C6-6479434658DE}" type="sibTrans" cxnId="{C7CC5AB1-4E08-4E46-B0E0-07FAA891F4E0}">
      <dgm:prSet/>
      <dgm:spPr/>
      <dgm:t>
        <a:bodyPr/>
        <a:lstStyle/>
        <a:p>
          <a:endParaRPr lang="ru-RU" sz="1400"/>
        </a:p>
      </dgm:t>
    </dgm:pt>
    <dgm:pt modelId="{B03B5072-FB73-409D-8476-85E1C73E49B4}">
      <dgm:prSet phldrT="[Текст]" custT="1"/>
      <dgm:spPr/>
      <dgm:t>
        <a:bodyPr/>
        <a:lstStyle/>
        <a:p>
          <a:r>
            <a:rPr lang="ru-RU" sz="2400" dirty="0" smtClean="0"/>
            <a:t>1 </a:t>
          </a:r>
          <a:r>
            <a:rPr lang="ru-RU" sz="2400" dirty="0" smtClean="0">
              <a:solidFill>
                <a:schemeClr val="tx1"/>
              </a:solidFill>
            </a:rPr>
            <a:t>204</a:t>
          </a:r>
          <a:r>
            <a:rPr lang="ru-RU" sz="2400" dirty="0" smtClean="0"/>
            <a:t> 33 000</a:t>
          </a:r>
          <a:endParaRPr lang="ru-RU" sz="2400" dirty="0"/>
        </a:p>
      </dgm:t>
    </dgm:pt>
    <dgm:pt modelId="{9638D001-13D7-48FA-A29E-B9539951ED61}" type="parTrans" cxnId="{7F312F89-06F2-4B75-857A-5A0341071015}">
      <dgm:prSet/>
      <dgm:spPr/>
      <dgm:t>
        <a:bodyPr/>
        <a:lstStyle/>
        <a:p>
          <a:endParaRPr lang="ru-RU" sz="1400"/>
        </a:p>
      </dgm:t>
    </dgm:pt>
    <dgm:pt modelId="{A60DD38A-F5D1-4F08-B302-1BC9DAC4C009}" type="sibTrans" cxnId="{7F312F89-06F2-4B75-857A-5A0341071015}">
      <dgm:prSet/>
      <dgm:spPr/>
      <dgm:t>
        <a:bodyPr/>
        <a:lstStyle/>
        <a:p>
          <a:endParaRPr lang="ru-RU" sz="1400"/>
        </a:p>
      </dgm:t>
    </dgm:pt>
    <dgm:pt modelId="{97997FEA-9D74-4AD1-AB11-31AA94D9277E}">
      <dgm:prSet phldrT="[Текст]" custT="1"/>
      <dgm:spPr/>
      <dgm:t>
        <a:bodyPr/>
        <a:lstStyle/>
        <a:p>
          <a:r>
            <a:rPr lang="ru-RU" sz="2400" dirty="0" smtClean="0"/>
            <a:t>+ 4 101 хх 000/</a:t>
          </a:r>
        </a:p>
        <a:p>
          <a:r>
            <a:rPr lang="ru-RU" sz="2400" dirty="0" smtClean="0"/>
            <a:t>- 4 210 06 000</a:t>
          </a:r>
          <a:endParaRPr lang="ru-RU" sz="2400" dirty="0"/>
        </a:p>
      </dgm:t>
    </dgm:pt>
    <dgm:pt modelId="{5503A30E-67F2-48CD-9B88-49A1CBC0A36C}" type="parTrans" cxnId="{F944C7F8-30F2-4574-AC2D-16CA1255CC99}">
      <dgm:prSet/>
      <dgm:spPr/>
      <dgm:t>
        <a:bodyPr/>
        <a:lstStyle/>
        <a:p>
          <a:endParaRPr lang="ru-RU" sz="1400"/>
        </a:p>
      </dgm:t>
    </dgm:pt>
    <dgm:pt modelId="{DDA7EA3B-7459-41EE-9D59-BC3DB32A7CCA}" type="sibTrans" cxnId="{F944C7F8-30F2-4574-AC2D-16CA1255CC99}">
      <dgm:prSet/>
      <dgm:spPr/>
      <dgm:t>
        <a:bodyPr/>
        <a:lstStyle/>
        <a:p>
          <a:endParaRPr lang="ru-RU" sz="1400"/>
        </a:p>
      </dgm:t>
    </dgm:pt>
    <dgm:pt modelId="{AECB93F2-A4EE-4AB4-96E6-08AAE5A96EFB}" type="pres">
      <dgm:prSet presAssocID="{3F2BD442-FF10-40A7-9080-12DF4EBE02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662C93-55AC-4AEF-9FC2-DA63E9B4445C}" type="pres">
      <dgm:prSet presAssocID="{8948A703-047A-4826-A65B-B8D4CD153544}" presName="root" presStyleCnt="0"/>
      <dgm:spPr/>
    </dgm:pt>
    <dgm:pt modelId="{2179CC82-F3D9-47CB-B327-A5861281F2A9}" type="pres">
      <dgm:prSet presAssocID="{8948A703-047A-4826-A65B-B8D4CD153544}" presName="rootComposite" presStyleCnt="0"/>
      <dgm:spPr/>
    </dgm:pt>
    <dgm:pt modelId="{0F51D9E7-AEB7-4A6E-91DB-7B0C5203D88A}" type="pres">
      <dgm:prSet presAssocID="{8948A703-047A-4826-A65B-B8D4CD153544}" presName="rootText" presStyleLbl="node1" presStyleIdx="0" presStyleCnt="2"/>
      <dgm:spPr/>
      <dgm:t>
        <a:bodyPr/>
        <a:lstStyle/>
        <a:p>
          <a:endParaRPr lang="ru-RU"/>
        </a:p>
      </dgm:t>
    </dgm:pt>
    <dgm:pt modelId="{35CA1B2B-AC71-4A67-977A-3AAB909AB7CC}" type="pres">
      <dgm:prSet presAssocID="{8948A703-047A-4826-A65B-B8D4CD153544}" presName="rootConnector" presStyleLbl="node1" presStyleIdx="0" presStyleCnt="2"/>
      <dgm:spPr/>
      <dgm:t>
        <a:bodyPr/>
        <a:lstStyle/>
        <a:p>
          <a:endParaRPr lang="ru-RU"/>
        </a:p>
      </dgm:t>
    </dgm:pt>
    <dgm:pt modelId="{28AD0318-6BE3-4830-A8B5-765894E2BD21}" type="pres">
      <dgm:prSet presAssocID="{8948A703-047A-4826-A65B-B8D4CD153544}" presName="childShape" presStyleCnt="0"/>
      <dgm:spPr/>
    </dgm:pt>
    <dgm:pt modelId="{EFD038A7-1E48-405A-950E-9DB36540A89A}" type="pres">
      <dgm:prSet presAssocID="{8AA4454D-0BD2-44B1-B56C-C4FD1B5B873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DE4281A-C2E1-465B-8ECD-1B4DB3730080}" type="pres">
      <dgm:prSet presAssocID="{65E00E3C-91D6-4862-A6FD-BF3114C72EE5}" presName="childText" presStyleLbl="bgAcc1" presStyleIdx="0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E67F6-A083-42AC-A282-EE921F6FAF95}" type="pres">
      <dgm:prSet presAssocID="{6AE9468D-7A84-485F-BACB-FC035135CB8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079C7CE-6B58-479C-BC29-7FC1AE6ED757}" type="pres">
      <dgm:prSet presAssocID="{19BF6CD5-8554-4D19-9D1B-CC7B346EF195}" presName="childText" presStyleLbl="bgAcc1" presStyleIdx="1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8B58-9D23-4FF3-BFEA-531A25F22281}" type="pres">
      <dgm:prSet presAssocID="{9638D001-13D7-48FA-A29E-B9539951ED6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DFFEB3E-A19A-41C5-A882-3E16861F88BB}" type="pres">
      <dgm:prSet presAssocID="{B03B5072-FB73-409D-8476-85E1C73E49B4}" presName="childText" presStyleLbl="bgAcc1" presStyleIdx="2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68B1-13FB-4F28-AD3D-B183EADE04B1}" type="pres">
      <dgm:prSet presAssocID="{C2D70C26-6EC9-4ACA-A77D-8CAEA6F139C0}" presName="root" presStyleCnt="0"/>
      <dgm:spPr/>
    </dgm:pt>
    <dgm:pt modelId="{05A47992-7AB8-49C9-BA9F-7C78E437E827}" type="pres">
      <dgm:prSet presAssocID="{C2D70C26-6EC9-4ACA-A77D-8CAEA6F139C0}" presName="rootComposite" presStyleCnt="0"/>
      <dgm:spPr/>
    </dgm:pt>
    <dgm:pt modelId="{1F4853B2-0BD7-47BF-AA2B-E3BA60BBE072}" type="pres">
      <dgm:prSet presAssocID="{C2D70C26-6EC9-4ACA-A77D-8CAEA6F139C0}" presName="rootText" presStyleLbl="node1" presStyleIdx="1" presStyleCnt="2"/>
      <dgm:spPr/>
      <dgm:t>
        <a:bodyPr/>
        <a:lstStyle/>
        <a:p>
          <a:endParaRPr lang="ru-RU"/>
        </a:p>
      </dgm:t>
    </dgm:pt>
    <dgm:pt modelId="{2ED722D7-FC09-47FB-9D8A-4E7D96A4467B}" type="pres">
      <dgm:prSet presAssocID="{C2D70C26-6EC9-4ACA-A77D-8CAEA6F139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DA0F8758-FE88-417F-AFA7-77CD9F034FD2}" type="pres">
      <dgm:prSet presAssocID="{C2D70C26-6EC9-4ACA-A77D-8CAEA6F139C0}" presName="childShape" presStyleCnt="0"/>
      <dgm:spPr/>
    </dgm:pt>
    <dgm:pt modelId="{38FF9BB0-119F-4DB9-B843-8134429C7BA4}" type="pres">
      <dgm:prSet presAssocID="{F30EA1D0-D22A-4C62-AA4D-F7A7BB99686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363A295-F145-4167-9792-29466CB17828}" type="pres">
      <dgm:prSet presAssocID="{58B667D8-9CB1-4E73-BCDB-076685F1C212}" presName="childText" presStyleLbl="bgAcc1" presStyleIdx="3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4DEF-0CD1-4AC6-938C-E0B35127165C}" type="pres">
      <dgm:prSet presAssocID="{CD4DE996-33D3-470C-B75E-453D553794A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431A36D-3645-4E92-B0D1-1368B6CF975A}" type="pres">
      <dgm:prSet presAssocID="{EDFFF528-0FEB-4E29-ACEC-9DA94C609C81}" presName="childText" presStyleLbl="bgAcc1" presStyleIdx="4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E3A08-31A4-42E1-871B-4D78AE32B745}" type="pres">
      <dgm:prSet presAssocID="{5503A30E-67F2-48CD-9B88-49A1CBC0A36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BEF3905-9A8D-4AE8-9099-CCB17C4C9197}" type="pres">
      <dgm:prSet presAssocID="{97997FEA-9D74-4AD1-AB11-31AA94D9277E}" presName="childText" presStyleLbl="bgAcc1" presStyleIdx="5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D2AC7-DD6D-4647-9230-0E6A4A0BEE96}" srcId="{8948A703-047A-4826-A65B-B8D4CD153544}" destId="{65E00E3C-91D6-4862-A6FD-BF3114C72EE5}" srcOrd="0" destOrd="0" parTransId="{8AA4454D-0BD2-44B1-B56C-C4FD1B5B873A}" sibTransId="{210C3A0A-871C-4433-ABC0-815859C94BBA}"/>
    <dgm:cxn modelId="{39902EB7-CB3C-4D53-AAE3-8F885A168874}" type="presOf" srcId="{5503A30E-67F2-48CD-9B88-49A1CBC0A36C}" destId="{DF2E3A08-31A4-42E1-871B-4D78AE32B745}" srcOrd="0" destOrd="0" presId="urn:microsoft.com/office/officeart/2005/8/layout/hierarchy3"/>
    <dgm:cxn modelId="{C7CC5AB1-4E08-4E46-B0E0-07FAA891F4E0}" srcId="{C2D70C26-6EC9-4ACA-A77D-8CAEA6F139C0}" destId="{EDFFF528-0FEB-4E29-ACEC-9DA94C609C81}" srcOrd="1" destOrd="0" parTransId="{CD4DE996-33D3-470C-B75E-453D553794A6}" sibTransId="{70B46B7B-8A0F-411A-A5C6-6479434658DE}"/>
    <dgm:cxn modelId="{7F312F89-06F2-4B75-857A-5A0341071015}" srcId="{8948A703-047A-4826-A65B-B8D4CD153544}" destId="{B03B5072-FB73-409D-8476-85E1C73E49B4}" srcOrd="2" destOrd="0" parTransId="{9638D001-13D7-48FA-A29E-B9539951ED61}" sibTransId="{A60DD38A-F5D1-4F08-B302-1BC9DAC4C009}"/>
    <dgm:cxn modelId="{1C5304F3-73DE-470E-AEAB-5D5682266555}" type="presOf" srcId="{F30EA1D0-D22A-4C62-AA4D-F7A7BB99686E}" destId="{38FF9BB0-119F-4DB9-B843-8134429C7BA4}" srcOrd="0" destOrd="0" presId="urn:microsoft.com/office/officeart/2005/8/layout/hierarchy3"/>
    <dgm:cxn modelId="{E51B27AD-22C0-4A45-8EAF-E5CF2250BAC1}" type="presOf" srcId="{CD4DE996-33D3-470C-B75E-453D553794A6}" destId="{02FC4DEF-0CD1-4AC6-938C-E0B35127165C}" srcOrd="0" destOrd="0" presId="urn:microsoft.com/office/officeart/2005/8/layout/hierarchy3"/>
    <dgm:cxn modelId="{F944C7F8-30F2-4574-AC2D-16CA1255CC99}" srcId="{C2D70C26-6EC9-4ACA-A77D-8CAEA6F139C0}" destId="{97997FEA-9D74-4AD1-AB11-31AA94D9277E}" srcOrd="2" destOrd="0" parTransId="{5503A30E-67F2-48CD-9B88-49A1CBC0A36C}" sibTransId="{DDA7EA3B-7459-41EE-9D59-BC3DB32A7CCA}"/>
    <dgm:cxn modelId="{472C6AE7-DE5C-4A2B-8AED-0C33C639B0FB}" type="presOf" srcId="{65E00E3C-91D6-4862-A6FD-BF3114C72EE5}" destId="{7DE4281A-C2E1-465B-8ECD-1B4DB3730080}" srcOrd="0" destOrd="0" presId="urn:microsoft.com/office/officeart/2005/8/layout/hierarchy3"/>
    <dgm:cxn modelId="{C5EF9BF4-F410-4381-B838-DA2BE3693CCE}" type="presOf" srcId="{8948A703-047A-4826-A65B-B8D4CD153544}" destId="{35CA1B2B-AC71-4A67-977A-3AAB909AB7CC}" srcOrd="1" destOrd="0" presId="urn:microsoft.com/office/officeart/2005/8/layout/hierarchy3"/>
    <dgm:cxn modelId="{B5F6C19C-311B-41CD-94B2-F2D12E126596}" srcId="{3F2BD442-FF10-40A7-9080-12DF4EBE02D8}" destId="{C2D70C26-6EC9-4ACA-A77D-8CAEA6F139C0}" srcOrd="1" destOrd="0" parTransId="{7DE718C1-E690-4549-A35A-FC715FD0D2F6}" sibTransId="{FCB51276-A76E-4B7C-AD82-6E693564E82C}"/>
    <dgm:cxn modelId="{C0DA7FA9-8622-4928-8BC4-DBFE5BCD6435}" type="presOf" srcId="{8AA4454D-0BD2-44B1-B56C-C4FD1B5B873A}" destId="{EFD038A7-1E48-405A-950E-9DB36540A89A}" srcOrd="0" destOrd="0" presId="urn:microsoft.com/office/officeart/2005/8/layout/hierarchy3"/>
    <dgm:cxn modelId="{CBCB162D-E5FD-487F-B5A3-9C02008A2203}" type="presOf" srcId="{8948A703-047A-4826-A65B-B8D4CD153544}" destId="{0F51D9E7-AEB7-4A6E-91DB-7B0C5203D88A}" srcOrd="0" destOrd="0" presId="urn:microsoft.com/office/officeart/2005/8/layout/hierarchy3"/>
    <dgm:cxn modelId="{75DACAA0-36B2-4CCC-B8C1-6FB5827BF904}" type="presOf" srcId="{B03B5072-FB73-409D-8476-85E1C73E49B4}" destId="{4DFFEB3E-A19A-41C5-A882-3E16861F88BB}" srcOrd="0" destOrd="0" presId="urn:microsoft.com/office/officeart/2005/8/layout/hierarchy3"/>
    <dgm:cxn modelId="{D639786B-9EE4-4527-B27D-35F9D1C6497D}" type="presOf" srcId="{C2D70C26-6EC9-4ACA-A77D-8CAEA6F139C0}" destId="{2ED722D7-FC09-47FB-9D8A-4E7D96A4467B}" srcOrd="1" destOrd="0" presId="urn:microsoft.com/office/officeart/2005/8/layout/hierarchy3"/>
    <dgm:cxn modelId="{8FD2AA82-DE99-4279-9C72-42D6832D4A8F}" srcId="{C2D70C26-6EC9-4ACA-A77D-8CAEA6F139C0}" destId="{58B667D8-9CB1-4E73-BCDB-076685F1C212}" srcOrd="0" destOrd="0" parTransId="{F30EA1D0-D22A-4C62-AA4D-F7A7BB99686E}" sibTransId="{C2DCD864-5390-4D4F-B4FF-762C38279630}"/>
    <dgm:cxn modelId="{1E6CE10F-26CA-40B1-BF9F-8FA3C513341E}" type="presOf" srcId="{19BF6CD5-8554-4D19-9D1B-CC7B346EF195}" destId="{1079C7CE-6B58-479C-BC29-7FC1AE6ED757}" srcOrd="0" destOrd="0" presId="urn:microsoft.com/office/officeart/2005/8/layout/hierarchy3"/>
    <dgm:cxn modelId="{86A78DBD-8232-4A91-A654-CC8186BE21E7}" type="presOf" srcId="{9638D001-13D7-48FA-A29E-B9539951ED61}" destId="{5A958B58-9D23-4FF3-BFEA-531A25F22281}" srcOrd="0" destOrd="0" presId="urn:microsoft.com/office/officeart/2005/8/layout/hierarchy3"/>
    <dgm:cxn modelId="{4A97A112-C1C8-40C0-9854-DD1CD4D9E11D}" srcId="{8948A703-047A-4826-A65B-B8D4CD153544}" destId="{19BF6CD5-8554-4D19-9D1B-CC7B346EF195}" srcOrd="1" destOrd="0" parTransId="{6AE9468D-7A84-485F-BACB-FC035135CB8C}" sibTransId="{95722DC9-66AE-4C01-BD79-52CED734C80C}"/>
    <dgm:cxn modelId="{692DDE23-3516-41E8-8731-15589FFF07ED}" type="presOf" srcId="{97997FEA-9D74-4AD1-AB11-31AA94D9277E}" destId="{0BEF3905-9A8D-4AE8-9099-CCB17C4C9197}" srcOrd="0" destOrd="0" presId="urn:microsoft.com/office/officeart/2005/8/layout/hierarchy3"/>
    <dgm:cxn modelId="{36AB31BA-9C41-4261-8343-3A7A822FEBB6}" type="presOf" srcId="{58B667D8-9CB1-4E73-BCDB-076685F1C212}" destId="{0363A295-F145-4167-9792-29466CB17828}" srcOrd="0" destOrd="0" presId="urn:microsoft.com/office/officeart/2005/8/layout/hierarchy3"/>
    <dgm:cxn modelId="{D1519205-05A6-4678-B33B-1EC26634ABF3}" type="presOf" srcId="{3F2BD442-FF10-40A7-9080-12DF4EBE02D8}" destId="{AECB93F2-A4EE-4AB4-96E6-08AAE5A96EFB}" srcOrd="0" destOrd="0" presId="urn:microsoft.com/office/officeart/2005/8/layout/hierarchy3"/>
    <dgm:cxn modelId="{468ADEE4-3C42-4BB9-871C-D3642BE770BE}" type="presOf" srcId="{C2D70C26-6EC9-4ACA-A77D-8CAEA6F139C0}" destId="{1F4853B2-0BD7-47BF-AA2B-E3BA60BBE072}" srcOrd="0" destOrd="0" presId="urn:microsoft.com/office/officeart/2005/8/layout/hierarchy3"/>
    <dgm:cxn modelId="{997CB396-6F5C-4BA3-8D35-44FC1F13F044}" type="presOf" srcId="{6AE9468D-7A84-485F-BACB-FC035135CB8C}" destId="{769E67F6-A083-42AC-A282-EE921F6FAF95}" srcOrd="0" destOrd="0" presId="urn:microsoft.com/office/officeart/2005/8/layout/hierarchy3"/>
    <dgm:cxn modelId="{FC41FD4A-528F-4118-B131-060424FD2831}" srcId="{3F2BD442-FF10-40A7-9080-12DF4EBE02D8}" destId="{8948A703-047A-4826-A65B-B8D4CD153544}" srcOrd="0" destOrd="0" parTransId="{35426474-7C82-4F0D-ADB1-745EF5ED1E11}" sibTransId="{56435706-8CF1-4B15-95EE-699D8C7B7640}"/>
    <dgm:cxn modelId="{41B6E756-4998-4E20-9E68-BFE9F72F0146}" type="presOf" srcId="{EDFFF528-0FEB-4E29-ACEC-9DA94C609C81}" destId="{0431A36D-3645-4E92-B0D1-1368B6CF975A}" srcOrd="0" destOrd="0" presId="urn:microsoft.com/office/officeart/2005/8/layout/hierarchy3"/>
    <dgm:cxn modelId="{B152D538-CA6C-419F-B6EE-25ADC2686722}" type="presParOf" srcId="{AECB93F2-A4EE-4AB4-96E6-08AAE5A96EFB}" destId="{4A662C93-55AC-4AEF-9FC2-DA63E9B4445C}" srcOrd="0" destOrd="0" presId="urn:microsoft.com/office/officeart/2005/8/layout/hierarchy3"/>
    <dgm:cxn modelId="{6D8DAFFD-BD8F-43C5-B431-292F621D660C}" type="presParOf" srcId="{4A662C93-55AC-4AEF-9FC2-DA63E9B4445C}" destId="{2179CC82-F3D9-47CB-B327-A5861281F2A9}" srcOrd="0" destOrd="0" presId="urn:microsoft.com/office/officeart/2005/8/layout/hierarchy3"/>
    <dgm:cxn modelId="{E2853ACD-AE51-412F-8BB4-1FCBAF8EFC10}" type="presParOf" srcId="{2179CC82-F3D9-47CB-B327-A5861281F2A9}" destId="{0F51D9E7-AEB7-4A6E-91DB-7B0C5203D88A}" srcOrd="0" destOrd="0" presId="urn:microsoft.com/office/officeart/2005/8/layout/hierarchy3"/>
    <dgm:cxn modelId="{C1B740D5-724E-4DD5-A6E0-DD847776AB15}" type="presParOf" srcId="{2179CC82-F3D9-47CB-B327-A5861281F2A9}" destId="{35CA1B2B-AC71-4A67-977A-3AAB909AB7CC}" srcOrd="1" destOrd="0" presId="urn:microsoft.com/office/officeart/2005/8/layout/hierarchy3"/>
    <dgm:cxn modelId="{6A7EF2F1-65DC-46DE-9E01-8A6175083BBB}" type="presParOf" srcId="{4A662C93-55AC-4AEF-9FC2-DA63E9B4445C}" destId="{28AD0318-6BE3-4830-A8B5-765894E2BD21}" srcOrd="1" destOrd="0" presId="urn:microsoft.com/office/officeart/2005/8/layout/hierarchy3"/>
    <dgm:cxn modelId="{AF0ACB2D-7548-49A5-B016-96399C50B166}" type="presParOf" srcId="{28AD0318-6BE3-4830-A8B5-765894E2BD21}" destId="{EFD038A7-1E48-405A-950E-9DB36540A89A}" srcOrd="0" destOrd="0" presId="urn:microsoft.com/office/officeart/2005/8/layout/hierarchy3"/>
    <dgm:cxn modelId="{E7086246-5BA2-4C2F-8EF5-59F44662BDC0}" type="presParOf" srcId="{28AD0318-6BE3-4830-A8B5-765894E2BD21}" destId="{7DE4281A-C2E1-465B-8ECD-1B4DB3730080}" srcOrd="1" destOrd="0" presId="urn:microsoft.com/office/officeart/2005/8/layout/hierarchy3"/>
    <dgm:cxn modelId="{ECCF2D21-38BF-41C4-A5FC-61202333E35F}" type="presParOf" srcId="{28AD0318-6BE3-4830-A8B5-765894E2BD21}" destId="{769E67F6-A083-42AC-A282-EE921F6FAF95}" srcOrd="2" destOrd="0" presId="urn:microsoft.com/office/officeart/2005/8/layout/hierarchy3"/>
    <dgm:cxn modelId="{5E8576DA-599A-4A29-8C4E-69597D2C2146}" type="presParOf" srcId="{28AD0318-6BE3-4830-A8B5-765894E2BD21}" destId="{1079C7CE-6B58-479C-BC29-7FC1AE6ED757}" srcOrd="3" destOrd="0" presId="urn:microsoft.com/office/officeart/2005/8/layout/hierarchy3"/>
    <dgm:cxn modelId="{2C94D3CE-9D20-4CDD-9215-5D0C75F07844}" type="presParOf" srcId="{28AD0318-6BE3-4830-A8B5-765894E2BD21}" destId="{5A958B58-9D23-4FF3-BFEA-531A25F22281}" srcOrd="4" destOrd="0" presId="urn:microsoft.com/office/officeart/2005/8/layout/hierarchy3"/>
    <dgm:cxn modelId="{92460B02-609E-4EBD-B651-B77690AF3736}" type="presParOf" srcId="{28AD0318-6BE3-4830-A8B5-765894E2BD21}" destId="{4DFFEB3E-A19A-41C5-A882-3E16861F88BB}" srcOrd="5" destOrd="0" presId="urn:microsoft.com/office/officeart/2005/8/layout/hierarchy3"/>
    <dgm:cxn modelId="{93ED42A3-FFDB-426B-A84C-B1BF9987D776}" type="presParOf" srcId="{AECB93F2-A4EE-4AB4-96E6-08AAE5A96EFB}" destId="{467568B1-13FB-4F28-AD3D-B183EADE04B1}" srcOrd="1" destOrd="0" presId="urn:microsoft.com/office/officeart/2005/8/layout/hierarchy3"/>
    <dgm:cxn modelId="{1DF42CE9-3F5B-415A-9CF0-B021671E0912}" type="presParOf" srcId="{467568B1-13FB-4F28-AD3D-B183EADE04B1}" destId="{05A47992-7AB8-49C9-BA9F-7C78E437E827}" srcOrd="0" destOrd="0" presId="urn:microsoft.com/office/officeart/2005/8/layout/hierarchy3"/>
    <dgm:cxn modelId="{D2BC5EE2-86D5-4637-85FE-7355BDB0392D}" type="presParOf" srcId="{05A47992-7AB8-49C9-BA9F-7C78E437E827}" destId="{1F4853B2-0BD7-47BF-AA2B-E3BA60BBE072}" srcOrd="0" destOrd="0" presId="urn:microsoft.com/office/officeart/2005/8/layout/hierarchy3"/>
    <dgm:cxn modelId="{5A75C0EC-D82B-4FE6-A792-60EA594E013D}" type="presParOf" srcId="{05A47992-7AB8-49C9-BA9F-7C78E437E827}" destId="{2ED722D7-FC09-47FB-9D8A-4E7D96A4467B}" srcOrd="1" destOrd="0" presId="urn:microsoft.com/office/officeart/2005/8/layout/hierarchy3"/>
    <dgm:cxn modelId="{8F12651C-1FB3-4195-82A1-2252307478B8}" type="presParOf" srcId="{467568B1-13FB-4F28-AD3D-B183EADE04B1}" destId="{DA0F8758-FE88-417F-AFA7-77CD9F034FD2}" srcOrd="1" destOrd="0" presId="urn:microsoft.com/office/officeart/2005/8/layout/hierarchy3"/>
    <dgm:cxn modelId="{35D205FE-9522-4898-95F5-60B578ECAA65}" type="presParOf" srcId="{DA0F8758-FE88-417F-AFA7-77CD9F034FD2}" destId="{38FF9BB0-119F-4DB9-B843-8134429C7BA4}" srcOrd="0" destOrd="0" presId="urn:microsoft.com/office/officeart/2005/8/layout/hierarchy3"/>
    <dgm:cxn modelId="{372B3A02-0F89-4090-8E09-DD55197903EE}" type="presParOf" srcId="{DA0F8758-FE88-417F-AFA7-77CD9F034FD2}" destId="{0363A295-F145-4167-9792-29466CB17828}" srcOrd="1" destOrd="0" presId="urn:microsoft.com/office/officeart/2005/8/layout/hierarchy3"/>
    <dgm:cxn modelId="{B23A0B98-B232-4897-A047-2DDF0D71D5C1}" type="presParOf" srcId="{DA0F8758-FE88-417F-AFA7-77CD9F034FD2}" destId="{02FC4DEF-0CD1-4AC6-938C-E0B35127165C}" srcOrd="2" destOrd="0" presId="urn:microsoft.com/office/officeart/2005/8/layout/hierarchy3"/>
    <dgm:cxn modelId="{C45596FB-9F72-4AFE-99DC-C45DF0EED526}" type="presParOf" srcId="{DA0F8758-FE88-417F-AFA7-77CD9F034FD2}" destId="{0431A36D-3645-4E92-B0D1-1368B6CF975A}" srcOrd="3" destOrd="0" presId="urn:microsoft.com/office/officeart/2005/8/layout/hierarchy3"/>
    <dgm:cxn modelId="{8694A16F-CA28-4B02-BBB5-39F8605EB767}" type="presParOf" srcId="{DA0F8758-FE88-417F-AFA7-77CD9F034FD2}" destId="{DF2E3A08-31A4-42E1-871B-4D78AE32B745}" srcOrd="4" destOrd="0" presId="urn:microsoft.com/office/officeart/2005/8/layout/hierarchy3"/>
    <dgm:cxn modelId="{361916B0-E0E5-47F7-809C-4D7C98C0927D}" type="presParOf" srcId="{DA0F8758-FE88-417F-AFA7-77CD9F034FD2}" destId="{0BEF3905-9A8D-4AE8-9099-CCB17C4C91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BD442-FF10-40A7-9080-12DF4EBE02D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8A703-047A-4826-A65B-B8D4CD153544}">
      <dgm:prSet phldrT="[Текст]" custT="1"/>
      <dgm:spPr/>
      <dgm:t>
        <a:bodyPr/>
        <a:lstStyle/>
        <a:p>
          <a:r>
            <a:rPr lang="ru-RU" sz="2000" dirty="0" smtClean="0"/>
            <a:t>Учредитель</a:t>
          </a:r>
          <a:endParaRPr lang="ru-RU" sz="2000" dirty="0"/>
        </a:p>
      </dgm:t>
    </dgm:pt>
    <dgm:pt modelId="{35426474-7C82-4F0D-ADB1-745EF5ED1E11}" type="parTrans" cxnId="{FC41FD4A-528F-4118-B131-060424FD2831}">
      <dgm:prSet/>
      <dgm:spPr/>
      <dgm:t>
        <a:bodyPr/>
        <a:lstStyle/>
        <a:p>
          <a:endParaRPr lang="ru-RU" sz="1400"/>
        </a:p>
      </dgm:t>
    </dgm:pt>
    <dgm:pt modelId="{56435706-8CF1-4B15-95EE-699D8C7B7640}" type="sibTrans" cxnId="{FC41FD4A-528F-4118-B131-060424FD2831}">
      <dgm:prSet/>
      <dgm:spPr/>
      <dgm:t>
        <a:bodyPr/>
        <a:lstStyle/>
        <a:p>
          <a:endParaRPr lang="ru-RU" sz="1400"/>
        </a:p>
      </dgm:t>
    </dgm:pt>
    <dgm:pt modelId="{65E00E3C-91D6-4862-A6FD-BF3114C72EE5}">
      <dgm:prSet phldrT="[Текст]" custT="1"/>
      <dgm:spPr/>
      <dgm:t>
        <a:bodyPr/>
        <a:lstStyle/>
        <a:p>
          <a:r>
            <a:rPr lang="ru-RU" sz="2400" dirty="0" smtClean="0"/>
            <a:t>1 205 31 000*</a:t>
          </a:r>
          <a:endParaRPr lang="ru-RU" sz="2400" dirty="0"/>
        </a:p>
      </dgm:t>
    </dgm:pt>
    <dgm:pt modelId="{8AA4454D-0BD2-44B1-B56C-C4FD1B5B873A}" type="parTrans" cxnId="{0CED2AC7-DD6D-4647-9230-0E6A4A0BEE96}">
      <dgm:prSet/>
      <dgm:spPr/>
      <dgm:t>
        <a:bodyPr/>
        <a:lstStyle/>
        <a:p>
          <a:endParaRPr lang="ru-RU" sz="1400"/>
        </a:p>
      </dgm:t>
    </dgm:pt>
    <dgm:pt modelId="{210C3A0A-871C-4433-ABC0-815859C94BBA}" type="sibTrans" cxnId="{0CED2AC7-DD6D-4647-9230-0E6A4A0BEE96}">
      <dgm:prSet/>
      <dgm:spPr/>
      <dgm:t>
        <a:bodyPr/>
        <a:lstStyle/>
        <a:p>
          <a:endParaRPr lang="ru-RU" sz="1400"/>
        </a:p>
      </dgm:t>
    </dgm:pt>
    <dgm:pt modelId="{19BF6CD5-8554-4D19-9D1B-CC7B346EF195}">
      <dgm:prSet phldrT="[Текст]" custT="1"/>
      <dgm:spPr/>
      <dgm:t>
        <a:bodyPr/>
        <a:lstStyle/>
        <a:p>
          <a:r>
            <a:rPr lang="ru-RU" sz="2400" dirty="0" smtClean="0"/>
            <a:t>1 205 81 000</a:t>
          </a:r>
          <a:endParaRPr lang="ru-RU" sz="2400" dirty="0"/>
        </a:p>
      </dgm:t>
    </dgm:pt>
    <dgm:pt modelId="{6AE9468D-7A84-485F-BACB-FC035135CB8C}" type="parTrans" cxnId="{4A97A112-C1C8-40C0-9854-DD1CD4D9E11D}">
      <dgm:prSet/>
      <dgm:spPr/>
      <dgm:t>
        <a:bodyPr/>
        <a:lstStyle/>
        <a:p>
          <a:endParaRPr lang="ru-RU" sz="1400"/>
        </a:p>
      </dgm:t>
    </dgm:pt>
    <dgm:pt modelId="{95722DC9-66AE-4C01-BD79-52CED734C80C}" type="sibTrans" cxnId="{4A97A112-C1C8-40C0-9854-DD1CD4D9E11D}">
      <dgm:prSet/>
      <dgm:spPr/>
      <dgm:t>
        <a:bodyPr/>
        <a:lstStyle/>
        <a:p>
          <a:endParaRPr lang="ru-RU" sz="1400"/>
        </a:p>
      </dgm:t>
    </dgm:pt>
    <dgm:pt modelId="{C2D70C26-6EC9-4ACA-A77D-8CAEA6F139C0}">
      <dgm:prSet phldrT="[Текст]" custT="1"/>
      <dgm:spPr/>
      <dgm:t>
        <a:bodyPr/>
        <a:lstStyle/>
        <a:p>
          <a:r>
            <a:rPr lang="ru-RU" sz="2000" dirty="0" smtClean="0"/>
            <a:t>Учреждение</a:t>
          </a:r>
        </a:p>
      </dgm:t>
    </dgm:pt>
    <dgm:pt modelId="{7DE718C1-E690-4549-A35A-FC715FD0D2F6}" type="parTrans" cxnId="{B5F6C19C-311B-41CD-94B2-F2D12E126596}">
      <dgm:prSet/>
      <dgm:spPr/>
      <dgm:t>
        <a:bodyPr/>
        <a:lstStyle/>
        <a:p>
          <a:endParaRPr lang="ru-RU" sz="1400"/>
        </a:p>
      </dgm:t>
    </dgm:pt>
    <dgm:pt modelId="{FCB51276-A76E-4B7C-AD82-6E693564E82C}" type="sibTrans" cxnId="{B5F6C19C-311B-41CD-94B2-F2D12E126596}">
      <dgm:prSet/>
      <dgm:spPr/>
      <dgm:t>
        <a:bodyPr/>
        <a:lstStyle/>
        <a:p>
          <a:endParaRPr lang="ru-RU" sz="1400"/>
        </a:p>
      </dgm:t>
    </dgm:pt>
    <dgm:pt modelId="{58B667D8-9CB1-4E73-BCDB-076685F1C212}">
      <dgm:prSet phldrT="[Текст]" custT="1"/>
      <dgm:spPr/>
      <dgm:t>
        <a:bodyPr/>
        <a:lstStyle/>
        <a:p>
          <a:r>
            <a:rPr lang="ru-RU" sz="2400" dirty="0" smtClean="0"/>
            <a:t>4 303 05 000 (КА 130)</a:t>
          </a:r>
        </a:p>
      </dgm:t>
    </dgm:pt>
    <dgm:pt modelId="{F30EA1D0-D22A-4C62-AA4D-F7A7BB99686E}" type="parTrans" cxnId="{8FD2AA82-DE99-4279-9C72-42D6832D4A8F}">
      <dgm:prSet/>
      <dgm:spPr/>
      <dgm:t>
        <a:bodyPr/>
        <a:lstStyle/>
        <a:p>
          <a:endParaRPr lang="ru-RU" sz="1400"/>
        </a:p>
      </dgm:t>
    </dgm:pt>
    <dgm:pt modelId="{C2DCD864-5390-4D4F-B4FF-762C38279630}" type="sibTrans" cxnId="{8FD2AA82-DE99-4279-9C72-42D6832D4A8F}">
      <dgm:prSet/>
      <dgm:spPr/>
      <dgm:t>
        <a:bodyPr/>
        <a:lstStyle/>
        <a:p>
          <a:endParaRPr lang="ru-RU" sz="1400"/>
        </a:p>
      </dgm:t>
    </dgm:pt>
    <dgm:pt modelId="{EDFFF528-0FEB-4E29-ACEC-9DA94C609C81}">
      <dgm:prSet phldrT="[Текст]" custT="1"/>
      <dgm:spPr/>
      <dgm:t>
        <a:bodyPr/>
        <a:lstStyle/>
        <a:p>
          <a:r>
            <a:rPr lang="ru-RU" sz="2400" dirty="0" smtClean="0"/>
            <a:t>5 303 05 000 (КА 180)</a:t>
          </a:r>
          <a:endParaRPr lang="ru-RU" sz="2400" dirty="0"/>
        </a:p>
      </dgm:t>
    </dgm:pt>
    <dgm:pt modelId="{CD4DE996-33D3-470C-B75E-453D553794A6}" type="parTrans" cxnId="{C7CC5AB1-4E08-4E46-B0E0-07FAA891F4E0}">
      <dgm:prSet/>
      <dgm:spPr/>
      <dgm:t>
        <a:bodyPr/>
        <a:lstStyle/>
        <a:p>
          <a:endParaRPr lang="ru-RU" sz="1400"/>
        </a:p>
      </dgm:t>
    </dgm:pt>
    <dgm:pt modelId="{70B46B7B-8A0F-411A-A5C6-6479434658DE}" type="sibTrans" cxnId="{C7CC5AB1-4E08-4E46-B0E0-07FAA891F4E0}">
      <dgm:prSet/>
      <dgm:spPr/>
      <dgm:t>
        <a:bodyPr/>
        <a:lstStyle/>
        <a:p>
          <a:endParaRPr lang="ru-RU" sz="1400"/>
        </a:p>
      </dgm:t>
    </dgm:pt>
    <dgm:pt modelId="{B03B5072-FB73-409D-8476-85E1C73E49B4}">
      <dgm:prSet phldrT="[Текст]" custT="1"/>
      <dgm:spPr/>
      <dgm:t>
        <a:bodyPr/>
        <a:lstStyle/>
        <a:p>
          <a:r>
            <a:rPr lang="ru-RU" sz="2400" dirty="0" smtClean="0"/>
            <a:t>1 205 81 000</a:t>
          </a:r>
          <a:endParaRPr lang="ru-RU" sz="2400" dirty="0"/>
        </a:p>
      </dgm:t>
    </dgm:pt>
    <dgm:pt modelId="{9638D001-13D7-48FA-A29E-B9539951ED61}" type="parTrans" cxnId="{7F312F89-06F2-4B75-857A-5A0341071015}">
      <dgm:prSet/>
      <dgm:spPr/>
      <dgm:t>
        <a:bodyPr/>
        <a:lstStyle/>
        <a:p>
          <a:endParaRPr lang="ru-RU" sz="1400"/>
        </a:p>
      </dgm:t>
    </dgm:pt>
    <dgm:pt modelId="{A60DD38A-F5D1-4F08-B302-1BC9DAC4C009}" type="sibTrans" cxnId="{7F312F89-06F2-4B75-857A-5A0341071015}">
      <dgm:prSet/>
      <dgm:spPr/>
      <dgm:t>
        <a:bodyPr/>
        <a:lstStyle/>
        <a:p>
          <a:endParaRPr lang="ru-RU" sz="1400"/>
        </a:p>
      </dgm:t>
    </dgm:pt>
    <dgm:pt modelId="{97997FEA-9D74-4AD1-AB11-31AA94D9277E}">
      <dgm:prSet phldrT="[Текст]" custT="1"/>
      <dgm:spPr/>
      <dgm:t>
        <a:bodyPr/>
        <a:lstStyle/>
        <a:p>
          <a:r>
            <a:rPr lang="ru-RU" sz="2400" dirty="0" smtClean="0"/>
            <a:t>6 303 05 000</a:t>
          </a:r>
        </a:p>
        <a:p>
          <a:r>
            <a:rPr lang="ru-RU" sz="2400" dirty="0" smtClean="0"/>
            <a:t>(КА 180)</a:t>
          </a:r>
          <a:endParaRPr lang="ru-RU" sz="2400" dirty="0"/>
        </a:p>
      </dgm:t>
    </dgm:pt>
    <dgm:pt modelId="{5503A30E-67F2-48CD-9B88-49A1CBC0A36C}" type="parTrans" cxnId="{F944C7F8-30F2-4574-AC2D-16CA1255CC99}">
      <dgm:prSet/>
      <dgm:spPr/>
      <dgm:t>
        <a:bodyPr/>
        <a:lstStyle/>
        <a:p>
          <a:endParaRPr lang="ru-RU" sz="1400"/>
        </a:p>
      </dgm:t>
    </dgm:pt>
    <dgm:pt modelId="{DDA7EA3B-7459-41EE-9D59-BC3DB32A7CCA}" type="sibTrans" cxnId="{F944C7F8-30F2-4574-AC2D-16CA1255CC99}">
      <dgm:prSet/>
      <dgm:spPr/>
      <dgm:t>
        <a:bodyPr/>
        <a:lstStyle/>
        <a:p>
          <a:endParaRPr lang="ru-RU" sz="1400"/>
        </a:p>
      </dgm:t>
    </dgm:pt>
    <dgm:pt modelId="{AECB93F2-A4EE-4AB4-96E6-08AAE5A96EFB}" type="pres">
      <dgm:prSet presAssocID="{3F2BD442-FF10-40A7-9080-12DF4EBE02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662C93-55AC-4AEF-9FC2-DA63E9B4445C}" type="pres">
      <dgm:prSet presAssocID="{8948A703-047A-4826-A65B-B8D4CD153544}" presName="root" presStyleCnt="0"/>
      <dgm:spPr/>
    </dgm:pt>
    <dgm:pt modelId="{2179CC82-F3D9-47CB-B327-A5861281F2A9}" type="pres">
      <dgm:prSet presAssocID="{8948A703-047A-4826-A65B-B8D4CD153544}" presName="rootComposite" presStyleCnt="0"/>
      <dgm:spPr/>
    </dgm:pt>
    <dgm:pt modelId="{0F51D9E7-AEB7-4A6E-91DB-7B0C5203D88A}" type="pres">
      <dgm:prSet presAssocID="{8948A703-047A-4826-A65B-B8D4CD153544}" presName="rootText" presStyleLbl="node1" presStyleIdx="0" presStyleCnt="2"/>
      <dgm:spPr/>
      <dgm:t>
        <a:bodyPr/>
        <a:lstStyle/>
        <a:p>
          <a:endParaRPr lang="ru-RU"/>
        </a:p>
      </dgm:t>
    </dgm:pt>
    <dgm:pt modelId="{35CA1B2B-AC71-4A67-977A-3AAB909AB7CC}" type="pres">
      <dgm:prSet presAssocID="{8948A703-047A-4826-A65B-B8D4CD153544}" presName="rootConnector" presStyleLbl="node1" presStyleIdx="0" presStyleCnt="2"/>
      <dgm:spPr/>
      <dgm:t>
        <a:bodyPr/>
        <a:lstStyle/>
        <a:p>
          <a:endParaRPr lang="ru-RU"/>
        </a:p>
      </dgm:t>
    </dgm:pt>
    <dgm:pt modelId="{28AD0318-6BE3-4830-A8B5-765894E2BD21}" type="pres">
      <dgm:prSet presAssocID="{8948A703-047A-4826-A65B-B8D4CD153544}" presName="childShape" presStyleCnt="0"/>
      <dgm:spPr/>
    </dgm:pt>
    <dgm:pt modelId="{EFD038A7-1E48-405A-950E-9DB36540A89A}" type="pres">
      <dgm:prSet presAssocID="{8AA4454D-0BD2-44B1-B56C-C4FD1B5B873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DE4281A-C2E1-465B-8ECD-1B4DB3730080}" type="pres">
      <dgm:prSet presAssocID="{65E00E3C-91D6-4862-A6FD-BF3114C72EE5}" presName="childText" presStyleLbl="bgAcc1" presStyleIdx="0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E67F6-A083-42AC-A282-EE921F6FAF95}" type="pres">
      <dgm:prSet presAssocID="{6AE9468D-7A84-485F-BACB-FC035135CB8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079C7CE-6B58-479C-BC29-7FC1AE6ED757}" type="pres">
      <dgm:prSet presAssocID="{19BF6CD5-8554-4D19-9D1B-CC7B346EF195}" presName="childText" presStyleLbl="bgAcc1" presStyleIdx="1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8B58-9D23-4FF3-BFEA-531A25F22281}" type="pres">
      <dgm:prSet presAssocID="{9638D001-13D7-48FA-A29E-B9539951ED6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DFFEB3E-A19A-41C5-A882-3E16861F88BB}" type="pres">
      <dgm:prSet presAssocID="{B03B5072-FB73-409D-8476-85E1C73E49B4}" presName="childText" presStyleLbl="bgAcc1" presStyleIdx="2" presStyleCnt="6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68B1-13FB-4F28-AD3D-B183EADE04B1}" type="pres">
      <dgm:prSet presAssocID="{C2D70C26-6EC9-4ACA-A77D-8CAEA6F139C0}" presName="root" presStyleCnt="0"/>
      <dgm:spPr/>
    </dgm:pt>
    <dgm:pt modelId="{05A47992-7AB8-49C9-BA9F-7C78E437E827}" type="pres">
      <dgm:prSet presAssocID="{C2D70C26-6EC9-4ACA-A77D-8CAEA6F139C0}" presName="rootComposite" presStyleCnt="0"/>
      <dgm:spPr/>
    </dgm:pt>
    <dgm:pt modelId="{1F4853B2-0BD7-47BF-AA2B-E3BA60BBE072}" type="pres">
      <dgm:prSet presAssocID="{C2D70C26-6EC9-4ACA-A77D-8CAEA6F139C0}" presName="rootText" presStyleLbl="node1" presStyleIdx="1" presStyleCnt="2"/>
      <dgm:spPr/>
      <dgm:t>
        <a:bodyPr/>
        <a:lstStyle/>
        <a:p>
          <a:endParaRPr lang="ru-RU"/>
        </a:p>
      </dgm:t>
    </dgm:pt>
    <dgm:pt modelId="{2ED722D7-FC09-47FB-9D8A-4E7D96A4467B}" type="pres">
      <dgm:prSet presAssocID="{C2D70C26-6EC9-4ACA-A77D-8CAEA6F139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DA0F8758-FE88-417F-AFA7-77CD9F034FD2}" type="pres">
      <dgm:prSet presAssocID="{C2D70C26-6EC9-4ACA-A77D-8CAEA6F139C0}" presName="childShape" presStyleCnt="0"/>
      <dgm:spPr/>
    </dgm:pt>
    <dgm:pt modelId="{38FF9BB0-119F-4DB9-B843-8134429C7BA4}" type="pres">
      <dgm:prSet presAssocID="{F30EA1D0-D22A-4C62-AA4D-F7A7BB99686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363A295-F145-4167-9792-29466CB17828}" type="pres">
      <dgm:prSet presAssocID="{58B667D8-9CB1-4E73-BCDB-076685F1C212}" presName="childText" presStyleLbl="bgAcc1" presStyleIdx="3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4DEF-0CD1-4AC6-938C-E0B35127165C}" type="pres">
      <dgm:prSet presAssocID="{CD4DE996-33D3-470C-B75E-453D553794A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431A36D-3645-4E92-B0D1-1368B6CF975A}" type="pres">
      <dgm:prSet presAssocID="{EDFFF528-0FEB-4E29-ACEC-9DA94C609C81}" presName="childText" presStyleLbl="bgAcc1" presStyleIdx="4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E3A08-31A4-42E1-871B-4D78AE32B745}" type="pres">
      <dgm:prSet presAssocID="{5503A30E-67F2-48CD-9B88-49A1CBC0A36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BEF3905-9A8D-4AE8-9099-CCB17C4C9197}" type="pres">
      <dgm:prSet presAssocID="{97997FEA-9D74-4AD1-AB11-31AA94D9277E}" presName="childText" presStyleLbl="bgAcc1" presStyleIdx="5" presStyleCnt="6" custScaleX="1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74B37-D831-4158-A965-8547E83A72F1}" type="presOf" srcId="{97997FEA-9D74-4AD1-AB11-31AA94D9277E}" destId="{0BEF3905-9A8D-4AE8-9099-CCB17C4C9197}" srcOrd="0" destOrd="0" presId="urn:microsoft.com/office/officeart/2005/8/layout/hierarchy3"/>
    <dgm:cxn modelId="{0CED2AC7-DD6D-4647-9230-0E6A4A0BEE96}" srcId="{8948A703-047A-4826-A65B-B8D4CD153544}" destId="{65E00E3C-91D6-4862-A6FD-BF3114C72EE5}" srcOrd="0" destOrd="0" parTransId="{8AA4454D-0BD2-44B1-B56C-C4FD1B5B873A}" sibTransId="{210C3A0A-871C-4433-ABC0-815859C94BBA}"/>
    <dgm:cxn modelId="{C7CC5AB1-4E08-4E46-B0E0-07FAA891F4E0}" srcId="{C2D70C26-6EC9-4ACA-A77D-8CAEA6F139C0}" destId="{EDFFF528-0FEB-4E29-ACEC-9DA94C609C81}" srcOrd="1" destOrd="0" parTransId="{CD4DE996-33D3-470C-B75E-453D553794A6}" sibTransId="{70B46B7B-8A0F-411A-A5C6-6479434658DE}"/>
    <dgm:cxn modelId="{A171D4F8-4FA3-4549-BEA5-801850D6097C}" type="presOf" srcId="{3F2BD442-FF10-40A7-9080-12DF4EBE02D8}" destId="{AECB93F2-A4EE-4AB4-96E6-08AAE5A96EFB}" srcOrd="0" destOrd="0" presId="urn:microsoft.com/office/officeart/2005/8/layout/hierarchy3"/>
    <dgm:cxn modelId="{7F312F89-06F2-4B75-857A-5A0341071015}" srcId="{8948A703-047A-4826-A65B-B8D4CD153544}" destId="{B03B5072-FB73-409D-8476-85E1C73E49B4}" srcOrd="2" destOrd="0" parTransId="{9638D001-13D7-48FA-A29E-B9539951ED61}" sibTransId="{A60DD38A-F5D1-4F08-B302-1BC9DAC4C009}"/>
    <dgm:cxn modelId="{F944C7F8-30F2-4574-AC2D-16CA1255CC99}" srcId="{C2D70C26-6EC9-4ACA-A77D-8CAEA6F139C0}" destId="{97997FEA-9D74-4AD1-AB11-31AA94D9277E}" srcOrd="2" destOrd="0" parTransId="{5503A30E-67F2-48CD-9B88-49A1CBC0A36C}" sibTransId="{DDA7EA3B-7459-41EE-9D59-BC3DB32A7CCA}"/>
    <dgm:cxn modelId="{3A6CD8FE-188D-4018-B592-350FD0A0A748}" type="presOf" srcId="{C2D70C26-6EC9-4ACA-A77D-8CAEA6F139C0}" destId="{1F4853B2-0BD7-47BF-AA2B-E3BA60BBE072}" srcOrd="0" destOrd="0" presId="urn:microsoft.com/office/officeart/2005/8/layout/hierarchy3"/>
    <dgm:cxn modelId="{B5F6C19C-311B-41CD-94B2-F2D12E126596}" srcId="{3F2BD442-FF10-40A7-9080-12DF4EBE02D8}" destId="{C2D70C26-6EC9-4ACA-A77D-8CAEA6F139C0}" srcOrd="1" destOrd="0" parTransId="{7DE718C1-E690-4549-A35A-FC715FD0D2F6}" sibTransId="{FCB51276-A76E-4B7C-AD82-6E693564E82C}"/>
    <dgm:cxn modelId="{8027ED2B-5318-4545-AE35-B45DD286CFDC}" type="presOf" srcId="{8948A703-047A-4826-A65B-B8D4CD153544}" destId="{35CA1B2B-AC71-4A67-977A-3AAB909AB7CC}" srcOrd="1" destOrd="0" presId="urn:microsoft.com/office/officeart/2005/8/layout/hierarchy3"/>
    <dgm:cxn modelId="{521B4143-A6F3-4216-89DF-A86680728594}" type="presOf" srcId="{CD4DE996-33D3-470C-B75E-453D553794A6}" destId="{02FC4DEF-0CD1-4AC6-938C-E0B35127165C}" srcOrd="0" destOrd="0" presId="urn:microsoft.com/office/officeart/2005/8/layout/hierarchy3"/>
    <dgm:cxn modelId="{8FD2AA82-DE99-4279-9C72-42D6832D4A8F}" srcId="{C2D70C26-6EC9-4ACA-A77D-8CAEA6F139C0}" destId="{58B667D8-9CB1-4E73-BCDB-076685F1C212}" srcOrd="0" destOrd="0" parTransId="{F30EA1D0-D22A-4C62-AA4D-F7A7BB99686E}" sibTransId="{C2DCD864-5390-4D4F-B4FF-762C38279630}"/>
    <dgm:cxn modelId="{5DBE43CF-E92C-4A4C-BDF4-42B778AB3B70}" type="presOf" srcId="{B03B5072-FB73-409D-8476-85E1C73E49B4}" destId="{4DFFEB3E-A19A-41C5-A882-3E16861F88BB}" srcOrd="0" destOrd="0" presId="urn:microsoft.com/office/officeart/2005/8/layout/hierarchy3"/>
    <dgm:cxn modelId="{8351B25A-F5CF-4D5C-A1D8-D22C6411937A}" type="presOf" srcId="{5503A30E-67F2-48CD-9B88-49A1CBC0A36C}" destId="{DF2E3A08-31A4-42E1-871B-4D78AE32B745}" srcOrd="0" destOrd="0" presId="urn:microsoft.com/office/officeart/2005/8/layout/hierarchy3"/>
    <dgm:cxn modelId="{403B9498-06EE-4A54-A259-F53E91195F67}" type="presOf" srcId="{8948A703-047A-4826-A65B-B8D4CD153544}" destId="{0F51D9E7-AEB7-4A6E-91DB-7B0C5203D88A}" srcOrd="0" destOrd="0" presId="urn:microsoft.com/office/officeart/2005/8/layout/hierarchy3"/>
    <dgm:cxn modelId="{4A97A112-C1C8-40C0-9854-DD1CD4D9E11D}" srcId="{8948A703-047A-4826-A65B-B8D4CD153544}" destId="{19BF6CD5-8554-4D19-9D1B-CC7B346EF195}" srcOrd="1" destOrd="0" parTransId="{6AE9468D-7A84-485F-BACB-FC035135CB8C}" sibTransId="{95722DC9-66AE-4C01-BD79-52CED734C80C}"/>
    <dgm:cxn modelId="{2990941B-F9F5-455E-841E-B9445E6223E5}" type="presOf" srcId="{8AA4454D-0BD2-44B1-B56C-C4FD1B5B873A}" destId="{EFD038A7-1E48-405A-950E-9DB36540A89A}" srcOrd="0" destOrd="0" presId="urn:microsoft.com/office/officeart/2005/8/layout/hierarchy3"/>
    <dgm:cxn modelId="{92CB189E-1DA0-4C19-87CB-CB009EF0EBBD}" type="presOf" srcId="{19BF6CD5-8554-4D19-9D1B-CC7B346EF195}" destId="{1079C7CE-6B58-479C-BC29-7FC1AE6ED757}" srcOrd="0" destOrd="0" presId="urn:microsoft.com/office/officeart/2005/8/layout/hierarchy3"/>
    <dgm:cxn modelId="{46709759-D126-4C51-BC13-460E9A269B4E}" type="presOf" srcId="{6AE9468D-7A84-485F-BACB-FC035135CB8C}" destId="{769E67F6-A083-42AC-A282-EE921F6FAF95}" srcOrd="0" destOrd="0" presId="urn:microsoft.com/office/officeart/2005/8/layout/hierarchy3"/>
    <dgm:cxn modelId="{4BA2929F-379C-4C19-9F2F-948A0D814C4E}" type="presOf" srcId="{65E00E3C-91D6-4862-A6FD-BF3114C72EE5}" destId="{7DE4281A-C2E1-465B-8ECD-1B4DB3730080}" srcOrd="0" destOrd="0" presId="urn:microsoft.com/office/officeart/2005/8/layout/hierarchy3"/>
    <dgm:cxn modelId="{296E578D-EECF-4A63-AC36-24D8F7C94B3B}" type="presOf" srcId="{9638D001-13D7-48FA-A29E-B9539951ED61}" destId="{5A958B58-9D23-4FF3-BFEA-531A25F22281}" srcOrd="0" destOrd="0" presId="urn:microsoft.com/office/officeart/2005/8/layout/hierarchy3"/>
    <dgm:cxn modelId="{FC41FD4A-528F-4118-B131-060424FD2831}" srcId="{3F2BD442-FF10-40A7-9080-12DF4EBE02D8}" destId="{8948A703-047A-4826-A65B-B8D4CD153544}" srcOrd="0" destOrd="0" parTransId="{35426474-7C82-4F0D-ADB1-745EF5ED1E11}" sibTransId="{56435706-8CF1-4B15-95EE-699D8C7B7640}"/>
    <dgm:cxn modelId="{E0C30FFD-3BC4-4EE6-91D7-DC5E05BDA34E}" type="presOf" srcId="{F30EA1D0-D22A-4C62-AA4D-F7A7BB99686E}" destId="{38FF9BB0-119F-4DB9-B843-8134429C7BA4}" srcOrd="0" destOrd="0" presId="urn:microsoft.com/office/officeart/2005/8/layout/hierarchy3"/>
    <dgm:cxn modelId="{6D2C181F-135F-4768-A746-B3F7EFF867FD}" type="presOf" srcId="{EDFFF528-0FEB-4E29-ACEC-9DA94C609C81}" destId="{0431A36D-3645-4E92-B0D1-1368B6CF975A}" srcOrd="0" destOrd="0" presId="urn:microsoft.com/office/officeart/2005/8/layout/hierarchy3"/>
    <dgm:cxn modelId="{D31F4F1C-889B-47C0-ABE2-A1375DB65353}" type="presOf" srcId="{C2D70C26-6EC9-4ACA-A77D-8CAEA6F139C0}" destId="{2ED722D7-FC09-47FB-9D8A-4E7D96A4467B}" srcOrd="1" destOrd="0" presId="urn:microsoft.com/office/officeart/2005/8/layout/hierarchy3"/>
    <dgm:cxn modelId="{23056A45-D92D-476E-9836-8F424DF2E724}" type="presOf" srcId="{58B667D8-9CB1-4E73-BCDB-076685F1C212}" destId="{0363A295-F145-4167-9792-29466CB17828}" srcOrd="0" destOrd="0" presId="urn:microsoft.com/office/officeart/2005/8/layout/hierarchy3"/>
    <dgm:cxn modelId="{E9F20DBB-FF7D-40F5-A97B-71A5BA8F22A4}" type="presParOf" srcId="{AECB93F2-A4EE-4AB4-96E6-08AAE5A96EFB}" destId="{4A662C93-55AC-4AEF-9FC2-DA63E9B4445C}" srcOrd="0" destOrd="0" presId="urn:microsoft.com/office/officeart/2005/8/layout/hierarchy3"/>
    <dgm:cxn modelId="{A35C46BC-438D-426D-BB31-B7B5739257A9}" type="presParOf" srcId="{4A662C93-55AC-4AEF-9FC2-DA63E9B4445C}" destId="{2179CC82-F3D9-47CB-B327-A5861281F2A9}" srcOrd="0" destOrd="0" presId="urn:microsoft.com/office/officeart/2005/8/layout/hierarchy3"/>
    <dgm:cxn modelId="{24C4CEAA-75E4-4D34-800C-6FE62CBC55BF}" type="presParOf" srcId="{2179CC82-F3D9-47CB-B327-A5861281F2A9}" destId="{0F51D9E7-AEB7-4A6E-91DB-7B0C5203D88A}" srcOrd="0" destOrd="0" presId="urn:microsoft.com/office/officeart/2005/8/layout/hierarchy3"/>
    <dgm:cxn modelId="{7EC760A1-A783-4FD5-A01A-476A502EAFB8}" type="presParOf" srcId="{2179CC82-F3D9-47CB-B327-A5861281F2A9}" destId="{35CA1B2B-AC71-4A67-977A-3AAB909AB7CC}" srcOrd="1" destOrd="0" presId="urn:microsoft.com/office/officeart/2005/8/layout/hierarchy3"/>
    <dgm:cxn modelId="{D3A5BCC8-EA47-44E6-9890-D89269497581}" type="presParOf" srcId="{4A662C93-55AC-4AEF-9FC2-DA63E9B4445C}" destId="{28AD0318-6BE3-4830-A8B5-765894E2BD21}" srcOrd="1" destOrd="0" presId="urn:microsoft.com/office/officeart/2005/8/layout/hierarchy3"/>
    <dgm:cxn modelId="{5FF44365-7343-4E23-BB96-9A20E00DD94C}" type="presParOf" srcId="{28AD0318-6BE3-4830-A8B5-765894E2BD21}" destId="{EFD038A7-1E48-405A-950E-9DB36540A89A}" srcOrd="0" destOrd="0" presId="urn:microsoft.com/office/officeart/2005/8/layout/hierarchy3"/>
    <dgm:cxn modelId="{5279ED45-1A41-4980-99DE-958B3428CF1B}" type="presParOf" srcId="{28AD0318-6BE3-4830-A8B5-765894E2BD21}" destId="{7DE4281A-C2E1-465B-8ECD-1B4DB3730080}" srcOrd="1" destOrd="0" presId="urn:microsoft.com/office/officeart/2005/8/layout/hierarchy3"/>
    <dgm:cxn modelId="{20C2F386-C7E2-4020-A37A-D9C3B6F6F24D}" type="presParOf" srcId="{28AD0318-6BE3-4830-A8B5-765894E2BD21}" destId="{769E67F6-A083-42AC-A282-EE921F6FAF95}" srcOrd="2" destOrd="0" presId="urn:microsoft.com/office/officeart/2005/8/layout/hierarchy3"/>
    <dgm:cxn modelId="{85D560F1-8727-41A8-AA61-2D570018066E}" type="presParOf" srcId="{28AD0318-6BE3-4830-A8B5-765894E2BD21}" destId="{1079C7CE-6B58-479C-BC29-7FC1AE6ED757}" srcOrd="3" destOrd="0" presId="urn:microsoft.com/office/officeart/2005/8/layout/hierarchy3"/>
    <dgm:cxn modelId="{FC15D92B-BF65-4B5F-BD0C-A2CC970FCD9D}" type="presParOf" srcId="{28AD0318-6BE3-4830-A8B5-765894E2BD21}" destId="{5A958B58-9D23-4FF3-BFEA-531A25F22281}" srcOrd="4" destOrd="0" presId="urn:microsoft.com/office/officeart/2005/8/layout/hierarchy3"/>
    <dgm:cxn modelId="{6D641FB5-C0D0-4389-9D35-365A1EDCD80A}" type="presParOf" srcId="{28AD0318-6BE3-4830-A8B5-765894E2BD21}" destId="{4DFFEB3E-A19A-41C5-A882-3E16861F88BB}" srcOrd="5" destOrd="0" presId="urn:microsoft.com/office/officeart/2005/8/layout/hierarchy3"/>
    <dgm:cxn modelId="{1FE0F337-D3BA-428E-BC6B-102ED2594285}" type="presParOf" srcId="{AECB93F2-A4EE-4AB4-96E6-08AAE5A96EFB}" destId="{467568B1-13FB-4F28-AD3D-B183EADE04B1}" srcOrd="1" destOrd="0" presId="urn:microsoft.com/office/officeart/2005/8/layout/hierarchy3"/>
    <dgm:cxn modelId="{6A525FC5-47C8-4314-BB45-11BDF2413EF9}" type="presParOf" srcId="{467568B1-13FB-4F28-AD3D-B183EADE04B1}" destId="{05A47992-7AB8-49C9-BA9F-7C78E437E827}" srcOrd="0" destOrd="0" presId="urn:microsoft.com/office/officeart/2005/8/layout/hierarchy3"/>
    <dgm:cxn modelId="{BFF50B9B-C31B-4B25-8EC0-78608736A508}" type="presParOf" srcId="{05A47992-7AB8-49C9-BA9F-7C78E437E827}" destId="{1F4853B2-0BD7-47BF-AA2B-E3BA60BBE072}" srcOrd="0" destOrd="0" presId="urn:microsoft.com/office/officeart/2005/8/layout/hierarchy3"/>
    <dgm:cxn modelId="{EC332274-67FD-42BF-87D5-D00E8054239D}" type="presParOf" srcId="{05A47992-7AB8-49C9-BA9F-7C78E437E827}" destId="{2ED722D7-FC09-47FB-9D8A-4E7D96A4467B}" srcOrd="1" destOrd="0" presId="urn:microsoft.com/office/officeart/2005/8/layout/hierarchy3"/>
    <dgm:cxn modelId="{AC195A97-3461-49B4-A174-144F179A3711}" type="presParOf" srcId="{467568B1-13FB-4F28-AD3D-B183EADE04B1}" destId="{DA0F8758-FE88-417F-AFA7-77CD9F034FD2}" srcOrd="1" destOrd="0" presId="urn:microsoft.com/office/officeart/2005/8/layout/hierarchy3"/>
    <dgm:cxn modelId="{02252BF4-2AFF-427F-B293-AB33EC2C3DF8}" type="presParOf" srcId="{DA0F8758-FE88-417F-AFA7-77CD9F034FD2}" destId="{38FF9BB0-119F-4DB9-B843-8134429C7BA4}" srcOrd="0" destOrd="0" presId="urn:microsoft.com/office/officeart/2005/8/layout/hierarchy3"/>
    <dgm:cxn modelId="{A8100848-EED0-4AB5-B0FE-C2C3A2218B2A}" type="presParOf" srcId="{DA0F8758-FE88-417F-AFA7-77CD9F034FD2}" destId="{0363A295-F145-4167-9792-29466CB17828}" srcOrd="1" destOrd="0" presId="urn:microsoft.com/office/officeart/2005/8/layout/hierarchy3"/>
    <dgm:cxn modelId="{D1AB817F-2A04-49EC-B119-FB0575BFC683}" type="presParOf" srcId="{DA0F8758-FE88-417F-AFA7-77CD9F034FD2}" destId="{02FC4DEF-0CD1-4AC6-938C-E0B35127165C}" srcOrd="2" destOrd="0" presId="urn:microsoft.com/office/officeart/2005/8/layout/hierarchy3"/>
    <dgm:cxn modelId="{233EE649-C886-49B4-A2BA-AB7D37AC237B}" type="presParOf" srcId="{DA0F8758-FE88-417F-AFA7-77CD9F034FD2}" destId="{0431A36D-3645-4E92-B0D1-1368B6CF975A}" srcOrd="3" destOrd="0" presId="urn:microsoft.com/office/officeart/2005/8/layout/hierarchy3"/>
    <dgm:cxn modelId="{9E52E8D5-BC9D-4816-8B5D-DBD178A81989}" type="presParOf" srcId="{DA0F8758-FE88-417F-AFA7-77CD9F034FD2}" destId="{DF2E3A08-31A4-42E1-871B-4D78AE32B745}" srcOrd="4" destOrd="0" presId="urn:microsoft.com/office/officeart/2005/8/layout/hierarchy3"/>
    <dgm:cxn modelId="{D4C392A3-3465-481F-A9DB-589BD5F539C5}" type="presParOf" srcId="{DA0F8758-FE88-417F-AFA7-77CD9F034FD2}" destId="{0BEF3905-9A8D-4AE8-9099-CCB17C4C91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AF7936-C113-47E5-AC64-B68A3854976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A1A87-0785-4111-99BB-CA11D846987F}">
      <dgm:prSet phldrT="[Текст]"/>
      <dgm:spPr/>
      <dgm:t>
        <a:bodyPr/>
        <a:lstStyle/>
        <a:p>
          <a:r>
            <a:rPr lang="ru-RU" dirty="0" smtClean="0"/>
            <a:t>Принятие отчетности ГРБС с учетом результатов контроля отчетности подведомственной сети</a:t>
          </a:r>
          <a:endParaRPr lang="ru-RU" dirty="0"/>
        </a:p>
      </dgm:t>
    </dgm:pt>
    <dgm:pt modelId="{7E86CE99-4A45-4216-B745-EC126BD41165}" type="parTrans" cxnId="{17BCEDE5-EBE5-48B9-B54B-D56B0B5C4E9A}">
      <dgm:prSet/>
      <dgm:spPr/>
      <dgm:t>
        <a:bodyPr/>
        <a:lstStyle/>
        <a:p>
          <a:endParaRPr lang="ru-RU"/>
        </a:p>
      </dgm:t>
    </dgm:pt>
    <dgm:pt modelId="{90BF856C-0CF2-4C7A-95FE-C158357B96FA}" type="sibTrans" cxnId="{17BCEDE5-EBE5-48B9-B54B-D56B0B5C4E9A}">
      <dgm:prSet/>
      <dgm:spPr/>
      <dgm:t>
        <a:bodyPr/>
        <a:lstStyle/>
        <a:p>
          <a:endParaRPr lang="ru-RU"/>
        </a:p>
      </dgm:t>
    </dgm:pt>
    <dgm:pt modelId="{CBC15586-8AF6-4E05-956E-428D64B4E582}">
      <dgm:prSet/>
      <dgm:spPr/>
      <dgm:t>
        <a:bodyPr/>
        <a:lstStyle/>
        <a:p>
          <a:r>
            <a:rPr lang="ru-RU" dirty="0" smtClean="0"/>
            <a:t>Представление отчетности в ГИИС «Электронный бюджет»</a:t>
          </a:r>
          <a:endParaRPr lang="ru-RU" dirty="0"/>
        </a:p>
      </dgm:t>
    </dgm:pt>
    <dgm:pt modelId="{EFEE4586-FEDE-4685-A4C7-F40269D32D1C}" type="parTrans" cxnId="{976BB813-6954-4B2F-9354-46D93F73DEE0}">
      <dgm:prSet/>
      <dgm:spPr/>
      <dgm:t>
        <a:bodyPr/>
        <a:lstStyle/>
        <a:p>
          <a:endParaRPr lang="ru-RU"/>
        </a:p>
      </dgm:t>
    </dgm:pt>
    <dgm:pt modelId="{F7502E71-858C-45A7-9429-13473A3411D6}" type="sibTrans" cxnId="{976BB813-6954-4B2F-9354-46D93F73DEE0}">
      <dgm:prSet/>
      <dgm:spPr/>
      <dgm:t>
        <a:bodyPr/>
        <a:lstStyle/>
        <a:p>
          <a:endParaRPr lang="ru-RU"/>
        </a:p>
      </dgm:t>
    </dgm:pt>
    <dgm:pt modelId="{72BC3497-C2F2-4D3A-A73D-C85F8D487AA0}">
      <dgm:prSet/>
      <dgm:spPr/>
      <dgm:t>
        <a:bodyPr/>
        <a:lstStyle/>
        <a:p>
          <a:r>
            <a:rPr lang="ru-RU" smtClean="0"/>
            <a:t>Контроль процедур представления отчетности ТОФК</a:t>
          </a:r>
          <a:endParaRPr lang="ru-RU" dirty="0" smtClean="0"/>
        </a:p>
      </dgm:t>
    </dgm:pt>
    <dgm:pt modelId="{1D5DC452-FF53-4F41-996E-4CEEC5E73075}" type="parTrans" cxnId="{348EB0FA-6F77-4C80-A2B9-979B8D17F949}">
      <dgm:prSet/>
      <dgm:spPr/>
      <dgm:t>
        <a:bodyPr/>
        <a:lstStyle/>
        <a:p>
          <a:endParaRPr lang="ru-RU"/>
        </a:p>
      </dgm:t>
    </dgm:pt>
    <dgm:pt modelId="{2856C622-DD4F-4369-BE9B-33527B85BD52}" type="sibTrans" cxnId="{348EB0FA-6F77-4C80-A2B9-979B8D17F949}">
      <dgm:prSet/>
      <dgm:spPr/>
      <dgm:t>
        <a:bodyPr/>
        <a:lstStyle/>
        <a:p>
          <a:endParaRPr lang="ru-RU"/>
        </a:p>
      </dgm:t>
    </dgm:pt>
    <dgm:pt modelId="{E7990A10-AD93-4CB0-89D9-8083128107DE}">
      <dgm:prSet/>
      <dgm:spPr/>
      <dgm:t>
        <a:bodyPr/>
        <a:lstStyle/>
        <a:p>
          <a:r>
            <a:rPr lang="ru-RU" dirty="0" smtClean="0"/>
            <a:t>Проведение заседаний «Балансовых комиссий» в ЦАФК с отдельными ГРБС</a:t>
          </a:r>
        </a:p>
      </dgm:t>
    </dgm:pt>
    <dgm:pt modelId="{5D56E666-8458-45D3-A82D-3F38639F521F}" type="parTrans" cxnId="{87A66D8A-5C2D-48E5-BAB8-E9A7704225C0}">
      <dgm:prSet/>
      <dgm:spPr/>
      <dgm:t>
        <a:bodyPr/>
        <a:lstStyle/>
        <a:p>
          <a:endParaRPr lang="ru-RU"/>
        </a:p>
      </dgm:t>
    </dgm:pt>
    <dgm:pt modelId="{0BC000B5-C76E-4A3D-A37F-2DE6079C8BC7}" type="sibTrans" cxnId="{87A66D8A-5C2D-48E5-BAB8-E9A7704225C0}">
      <dgm:prSet/>
      <dgm:spPr/>
      <dgm:t>
        <a:bodyPr/>
        <a:lstStyle/>
        <a:p>
          <a:endParaRPr lang="ru-RU"/>
        </a:p>
      </dgm:t>
    </dgm:pt>
    <dgm:pt modelId="{B238573B-E688-48A0-8A03-ED34D0A064C5}" type="pres">
      <dgm:prSet presAssocID="{97AF7936-C113-47E5-AC64-B68A385497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01078-4B39-491F-9CF2-21E9B71E9A21}" type="pres">
      <dgm:prSet presAssocID="{97AF7936-C113-47E5-AC64-B68A38549761}" presName="dummyMaxCanvas" presStyleCnt="0">
        <dgm:presLayoutVars/>
      </dgm:prSet>
      <dgm:spPr/>
    </dgm:pt>
    <dgm:pt modelId="{83634DC1-5966-4B75-A962-5C10AF3D3BAE}" type="pres">
      <dgm:prSet presAssocID="{97AF7936-C113-47E5-AC64-B68A3854976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59EBB-3C7F-4F09-AA15-8C2B312D3FDB}" type="pres">
      <dgm:prSet presAssocID="{97AF7936-C113-47E5-AC64-B68A3854976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DF691-0961-4BF3-9BD8-410AC0F0D03E}" type="pres">
      <dgm:prSet presAssocID="{97AF7936-C113-47E5-AC64-B68A3854976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7457A-1A0A-437B-B904-48BEBBA57B32}" type="pres">
      <dgm:prSet presAssocID="{97AF7936-C113-47E5-AC64-B68A3854976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DECDB-3D52-4FA8-9E3E-ED8E2A60DB38}" type="pres">
      <dgm:prSet presAssocID="{97AF7936-C113-47E5-AC64-B68A3854976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18C28-6B47-4629-9B23-D4E0CFDFFD7C}" type="pres">
      <dgm:prSet presAssocID="{97AF7936-C113-47E5-AC64-B68A3854976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DD40C-A2FF-4D6A-9681-E59379180788}" type="pres">
      <dgm:prSet presAssocID="{97AF7936-C113-47E5-AC64-B68A3854976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734AF-2616-43C4-A204-0E8DC2123EE2}" type="pres">
      <dgm:prSet presAssocID="{97AF7936-C113-47E5-AC64-B68A3854976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9436D-EB4F-46FB-8281-69966A8D8C69}" type="pres">
      <dgm:prSet presAssocID="{97AF7936-C113-47E5-AC64-B68A3854976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7B78B-6D43-4ABE-A267-1ADA5A0368E0}" type="pres">
      <dgm:prSet presAssocID="{97AF7936-C113-47E5-AC64-B68A3854976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4F762-99B6-4613-8D90-C9A9FC43A2B3}" type="pres">
      <dgm:prSet presAssocID="{97AF7936-C113-47E5-AC64-B68A3854976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A4B34-DE43-4715-82BD-1D92607C74DA}" type="presOf" srcId="{F7502E71-858C-45A7-9429-13473A3411D6}" destId="{B6DDECDB-3D52-4FA8-9E3E-ED8E2A60DB38}" srcOrd="0" destOrd="0" presId="urn:microsoft.com/office/officeart/2005/8/layout/vProcess5"/>
    <dgm:cxn modelId="{348EB0FA-6F77-4C80-A2B9-979B8D17F949}" srcId="{97AF7936-C113-47E5-AC64-B68A38549761}" destId="{72BC3497-C2F2-4D3A-A73D-C85F8D487AA0}" srcOrd="1" destOrd="0" parTransId="{1D5DC452-FF53-4F41-996E-4CEEC5E73075}" sibTransId="{2856C622-DD4F-4369-BE9B-33527B85BD52}"/>
    <dgm:cxn modelId="{4056DDBB-4572-4AEA-A6F1-E1F8B7C1B956}" type="presOf" srcId="{97AF7936-C113-47E5-AC64-B68A38549761}" destId="{B238573B-E688-48A0-8A03-ED34D0A064C5}" srcOrd="0" destOrd="0" presId="urn:microsoft.com/office/officeart/2005/8/layout/vProcess5"/>
    <dgm:cxn modelId="{80998D64-52BF-490E-82A1-E0FBFC5B928D}" type="presOf" srcId="{E7990A10-AD93-4CB0-89D9-8083128107DE}" destId="{3F97457A-1A0A-437B-B904-48BEBBA57B32}" srcOrd="0" destOrd="0" presId="urn:microsoft.com/office/officeart/2005/8/layout/vProcess5"/>
    <dgm:cxn modelId="{91156127-BA86-414A-8CCD-515DA154C2FB}" type="presOf" srcId="{2856C622-DD4F-4369-BE9B-33527B85BD52}" destId="{54918C28-6B47-4629-9B23-D4E0CFDFFD7C}" srcOrd="0" destOrd="0" presId="urn:microsoft.com/office/officeart/2005/8/layout/vProcess5"/>
    <dgm:cxn modelId="{D6B74033-872B-44E7-AA58-B2AC123FE6B0}" type="presOf" srcId="{72BC3497-C2F2-4D3A-A73D-C85F8D487AA0}" destId="{30B9436D-EB4F-46FB-8281-69966A8D8C69}" srcOrd="1" destOrd="0" presId="urn:microsoft.com/office/officeart/2005/8/layout/vProcess5"/>
    <dgm:cxn modelId="{D8B32C2C-6D1F-4223-8535-C6812A4B723F}" type="presOf" srcId="{CBC15586-8AF6-4E05-956E-428D64B4E582}" destId="{DB5734AF-2616-43C4-A204-0E8DC2123EE2}" srcOrd="1" destOrd="0" presId="urn:microsoft.com/office/officeart/2005/8/layout/vProcess5"/>
    <dgm:cxn modelId="{96098F88-FB54-4A99-98AF-60F34F6B66AC}" type="presOf" srcId="{90BF856C-0CF2-4C7A-95FE-C158357B96FA}" destId="{D3ADD40C-A2FF-4D6A-9681-E59379180788}" srcOrd="0" destOrd="0" presId="urn:microsoft.com/office/officeart/2005/8/layout/vProcess5"/>
    <dgm:cxn modelId="{87A66D8A-5C2D-48E5-BAB8-E9A7704225C0}" srcId="{97AF7936-C113-47E5-AC64-B68A38549761}" destId="{E7990A10-AD93-4CB0-89D9-8083128107DE}" srcOrd="3" destOrd="0" parTransId="{5D56E666-8458-45D3-A82D-3F38639F521F}" sibTransId="{0BC000B5-C76E-4A3D-A37F-2DE6079C8BC7}"/>
    <dgm:cxn modelId="{DCF59542-44D4-41BD-884E-FCCC5D893DD8}" type="presOf" srcId="{72BC3497-C2F2-4D3A-A73D-C85F8D487AA0}" destId="{F9059EBB-3C7F-4F09-AA15-8C2B312D3FDB}" srcOrd="0" destOrd="0" presId="urn:microsoft.com/office/officeart/2005/8/layout/vProcess5"/>
    <dgm:cxn modelId="{17BCEDE5-EBE5-48B9-B54B-D56B0B5C4E9A}" srcId="{97AF7936-C113-47E5-AC64-B68A38549761}" destId="{667A1A87-0785-4111-99BB-CA11D846987F}" srcOrd="2" destOrd="0" parTransId="{7E86CE99-4A45-4216-B745-EC126BD41165}" sibTransId="{90BF856C-0CF2-4C7A-95FE-C158357B96FA}"/>
    <dgm:cxn modelId="{6D2140F6-67B0-4C01-BCF3-0F849978E925}" type="presOf" srcId="{E7990A10-AD93-4CB0-89D9-8083128107DE}" destId="{F574F762-99B6-4613-8D90-C9A9FC43A2B3}" srcOrd="1" destOrd="0" presId="urn:microsoft.com/office/officeart/2005/8/layout/vProcess5"/>
    <dgm:cxn modelId="{BADBF331-A4B6-4347-BD68-E57A8AB75657}" type="presOf" srcId="{CBC15586-8AF6-4E05-956E-428D64B4E582}" destId="{83634DC1-5966-4B75-A962-5C10AF3D3BAE}" srcOrd="0" destOrd="0" presId="urn:microsoft.com/office/officeart/2005/8/layout/vProcess5"/>
    <dgm:cxn modelId="{976BB813-6954-4B2F-9354-46D93F73DEE0}" srcId="{97AF7936-C113-47E5-AC64-B68A38549761}" destId="{CBC15586-8AF6-4E05-956E-428D64B4E582}" srcOrd="0" destOrd="0" parTransId="{EFEE4586-FEDE-4685-A4C7-F40269D32D1C}" sibTransId="{F7502E71-858C-45A7-9429-13473A3411D6}"/>
    <dgm:cxn modelId="{35DF679D-E01A-4E45-B50A-14B80FA56237}" type="presOf" srcId="{667A1A87-0785-4111-99BB-CA11D846987F}" destId="{0B37B78B-6D43-4ABE-A267-1ADA5A0368E0}" srcOrd="1" destOrd="0" presId="urn:microsoft.com/office/officeart/2005/8/layout/vProcess5"/>
    <dgm:cxn modelId="{807D77F1-D5C3-4D7C-A5C0-E58F2EF8571C}" type="presOf" srcId="{667A1A87-0785-4111-99BB-CA11D846987F}" destId="{ECEDF691-0961-4BF3-9BD8-410AC0F0D03E}" srcOrd="0" destOrd="0" presId="urn:microsoft.com/office/officeart/2005/8/layout/vProcess5"/>
    <dgm:cxn modelId="{AFCC9D59-B83E-4291-9A6D-4E1265EAD0F4}" type="presParOf" srcId="{B238573B-E688-48A0-8A03-ED34D0A064C5}" destId="{D9E01078-4B39-491F-9CF2-21E9B71E9A21}" srcOrd="0" destOrd="0" presId="urn:microsoft.com/office/officeart/2005/8/layout/vProcess5"/>
    <dgm:cxn modelId="{C55479A5-0086-4D4F-AB95-2371A76120E3}" type="presParOf" srcId="{B238573B-E688-48A0-8A03-ED34D0A064C5}" destId="{83634DC1-5966-4B75-A962-5C10AF3D3BAE}" srcOrd="1" destOrd="0" presId="urn:microsoft.com/office/officeart/2005/8/layout/vProcess5"/>
    <dgm:cxn modelId="{47E16B83-F8BC-4F67-B2A7-C9D0D3C370B7}" type="presParOf" srcId="{B238573B-E688-48A0-8A03-ED34D0A064C5}" destId="{F9059EBB-3C7F-4F09-AA15-8C2B312D3FDB}" srcOrd="2" destOrd="0" presId="urn:microsoft.com/office/officeart/2005/8/layout/vProcess5"/>
    <dgm:cxn modelId="{FEDFBF40-A666-4B86-9FF2-2474A93F1FDB}" type="presParOf" srcId="{B238573B-E688-48A0-8A03-ED34D0A064C5}" destId="{ECEDF691-0961-4BF3-9BD8-410AC0F0D03E}" srcOrd="3" destOrd="0" presId="urn:microsoft.com/office/officeart/2005/8/layout/vProcess5"/>
    <dgm:cxn modelId="{2E847807-652D-4CE2-AEC6-561AB00842C6}" type="presParOf" srcId="{B238573B-E688-48A0-8A03-ED34D0A064C5}" destId="{3F97457A-1A0A-437B-B904-48BEBBA57B32}" srcOrd="4" destOrd="0" presId="urn:microsoft.com/office/officeart/2005/8/layout/vProcess5"/>
    <dgm:cxn modelId="{BB6D4C05-C4F1-4529-B003-C93FAC83A912}" type="presParOf" srcId="{B238573B-E688-48A0-8A03-ED34D0A064C5}" destId="{B6DDECDB-3D52-4FA8-9E3E-ED8E2A60DB38}" srcOrd="5" destOrd="0" presId="urn:microsoft.com/office/officeart/2005/8/layout/vProcess5"/>
    <dgm:cxn modelId="{492E02B0-7551-4805-9B52-136468F8196C}" type="presParOf" srcId="{B238573B-E688-48A0-8A03-ED34D0A064C5}" destId="{54918C28-6B47-4629-9B23-D4E0CFDFFD7C}" srcOrd="6" destOrd="0" presId="urn:microsoft.com/office/officeart/2005/8/layout/vProcess5"/>
    <dgm:cxn modelId="{5279B7FD-E46F-47DE-97AD-52F69247140E}" type="presParOf" srcId="{B238573B-E688-48A0-8A03-ED34D0A064C5}" destId="{D3ADD40C-A2FF-4D6A-9681-E59379180788}" srcOrd="7" destOrd="0" presId="urn:microsoft.com/office/officeart/2005/8/layout/vProcess5"/>
    <dgm:cxn modelId="{FF4FF50B-B4F6-4A92-BFA9-C0D3A4D33C03}" type="presParOf" srcId="{B238573B-E688-48A0-8A03-ED34D0A064C5}" destId="{DB5734AF-2616-43C4-A204-0E8DC2123EE2}" srcOrd="8" destOrd="0" presId="urn:microsoft.com/office/officeart/2005/8/layout/vProcess5"/>
    <dgm:cxn modelId="{71BB94D7-12B6-4BDA-811F-B34FE3E79808}" type="presParOf" srcId="{B238573B-E688-48A0-8A03-ED34D0A064C5}" destId="{30B9436D-EB4F-46FB-8281-69966A8D8C69}" srcOrd="9" destOrd="0" presId="urn:microsoft.com/office/officeart/2005/8/layout/vProcess5"/>
    <dgm:cxn modelId="{7FB7A38F-26DC-4D03-8DC8-C681E038FB47}" type="presParOf" srcId="{B238573B-E688-48A0-8A03-ED34D0A064C5}" destId="{0B37B78B-6D43-4ABE-A267-1ADA5A0368E0}" srcOrd="10" destOrd="0" presId="urn:microsoft.com/office/officeart/2005/8/layout/vProcess5"/>
    <dgm:cxn modelId="{C9651F18-B0E7-4630-ACE2-26676BC85785}" type="presParOf" srcId="{B238573B-E688-48A0-8A03-ED34D0A064C5}" destId="{F574F762-99B6-4613-8D90-C9A9FC43A2B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D9E7-AEB7-4A6E-91DB-7B0C5203D88A}">
      <dsp:nvSpPr>
        <dsp:cNvPr id="0" name=""/>
        <dsp:cNvSpPr/>
      </dsp:nvSpPr>
      <dsp:spPr>
        <a:xfrm>
          <a:off x="1979708" y="1289"/>
          <a:ext cx="1976301" cy="9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Учредитель</a:t>
          </a:r>
        </a:p>
      </dsp:txBody>
      <dsp:txXfrm>
        <a:off x="2008650" y="30231"/>
        <a:ext cx="1918417" cy="930266"/>
      </dsp:txXfrm>
    </dsp:sp>
    <dsp:sp modelId="{EFD038A7-1E48-405A-950E-9DB36540A89A}">
      <dsp:nvSpPr>
        <dsp:cNvPr id="0" name=""/>
        <dsp:cNvSpPr/>
      </dsp:nvSpPr>
      <dsp:spPr>
        <a:xfrm>
          <a:off x="2177338" y="989440"/>
          <a:ext cx="197630" cy="74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13"/>
              </a:lnTo>
              <a:lnTo>
                <a:pt x="197630" y="74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4281A-C2E1-465B-8ECD-1B4DB3730080}">
      <dsp:nvSpPr>
        <dsp:cNvPr id="0" name=""/>
        <dsp:cNvSpPr/>
      </dsp:nvSpPr>
      <dsp:spPr>
        <a:xfrm>
          <a:off x="2374968" y="1236478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1 302 41 000</a:t>
          </a:r>
          <a:endParaRPr lang="ru-RU" sz="2400" kern="1200" dirty="0"/>
        </a:p>
      </dsp:txBody>
      <dsp:txXfrm>
        <a:off x="2403910" y="1265420"/>
        <a:ext cx="1981738" cy="930266"/>
      </dsp:txXfrm>
    </dsp:sp>
    <dsp:sp modelId="{769E67F6-A083-42AC-A282-EE921F6FAF95}">
      <dsp:nvSpPr>
        <dsp:cNvPr id="0" name=""/>
        <dsp:cNvSpPr/>
      </dsp:nvSpPr>
      <dsp:spPr>
        <a:xfrm>
          <a:off x="2177338" y="989440"/>
          <a:ext cx="197630" cy="197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301"/>
              </a:lnTo>
              <a:lnTo>
                <a:pt x="197630" y="1976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9C7CE-6B58-479C-BC29-7FC1AE6ED757}">
      <dsp:nvSpPr>
        <dsp:cNvPr id="0" name=""/>
        <dsp:cNvSpPr/>
      </dsp:nvSpPr>
      <dsp:spPr>
        <a:xfrm>
          <a:off x="2374968" y="2471666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1 206 41 000/ 1 302 41 000</a:t>
          </a:r>
          <a:endParaRPr lang="ru-RU" sz="2400" kern="1200" dirty="0"/>
        </a:p>
      </dsp:txBody>
      <dsp:txXfrm>
        <a:off x="2403910" y="2500608"/>
        <a:ext cx="1981738" cy="930266"/>
      </dsp:txXfrm>
    </dsp:sp>
    <dsp:sp modelId="{5A958B58-9D23-4FF3-BFEA-531A25F22281}">
      <dsp:nvSpPr>
        <dsp:cNvPr id="0" name=""/>
        <dsp:cNvSpPr/>
      </dsp:nvSpPr>
      <dsp:spPr>
        <a:xfrm>
          <a:off x="2177338" y="989440"/>
          <a:ext cx="197630" cy="32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490"/>
              </a:lnTo>
              <a:lnTo>
                <a:pt x="197630" y="3211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FEB3E-A19A-41C5-A882-3E16861F88BB}">
      <dsp:nvSpPr>
        <dsp:cNvPr id="0" name=""/>
        <dsp:cNvSpPr/>
      </dsp:nvSpPr>
      <dsp:spPr>
        <a:xfrm>
          <a:off x="2374968" y="3706855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</a:t>
          </a:r>
          <a:r>
            <a:rPr lang="ru-RU" sz="2400" kern="1200" dirty="0" smtClean="0">
              <a:solidFill>
                <a:schemeClr val="tx1"/>
              </a:solidFill>
            </a:rPr>
            <a:t>206</a:t>
          </a:r>
          <a:r>
            <a:rPr lang="ru-RU" sz="2400" kern="1200" dirty="0" smtClean="0"/>
            <a:t> 73 000</a:t>
          </a:r>
          <a:endParaRPr lang="ru-RU" sz="2400" kern="1200" dirty="0"/>
        </a:p>
      </dsp:txBody>
      <dsp:txXfrm>
        <a:off x="2403910" y="3735797"/>
        <a:ext cx="1981738" cy="930266"/>
      </dsp:txXfrm>
    </dsp:sp>
    <dsp:sp modelId="{1F4853B2-0BD7-47BF-AA2B-E3BA60BBE072}">
      <dsp:nvSpPr>
        <dsp:cNvPr id="0" name=""/>
        <dsp:cNvSpPr/>
      </dsp:nvSpPr>
      <dsp:spPr>
        <a:xfrm>
          <a:off x="4513406" y="1289"/>
          <a:ext cx="1976301" cy="9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Учреждение</a:t>
          </a:r>
        </a:p>
      </dsp:txBody>
      <dsp:txXfrm>
        <a:off x="4542348" y="30231"/>
        <a:ext cx="1918417" cy="930266"/>
      </dsp:txXfrm>
    </dsp:sp>
    <dsp:sp modelId="{38FF9BB0-119F-4DB9-B843-8134429C7BA4}">
      <dsp:nvSpPr>
        <dsp:cNvPr id="0" name=""/>
        <dsp:cNvSpPr/>
      </dsp:nvSpPr>
      <dsp:spPr>
        <a:xfrm>
          <a:off x="4711036" y="989440"/>
          <a:ext cx="197630" cy="74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13"/>
              </a:lnTo>
              <a:lnTo>
                <a:pt x="197630" y="74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A295-F145-4167-9792-29466CB17828}">
      <dsp:nvSpPr>
        <dsp:cNvPr id="0" name=""/>
        <dsp:cNvSpPr/>
      </dsp:nvSpPr>
      <dsp:spPr>
        <a:xfrm>
          <a:off x="4908666" y="1236478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4 205 31 000</a:t>
          </a:r>
        </a:p>
      </dsp:txBody>
      <dsp:txXfrm>
        <a:off x="4937608" y="1265420"/>
        <a:ext cx="2018229" cy="930266"/>
      </dsp:txXfrm>
    </dsp:sp>
    <dsp:sp modelId="{02FC4DEF-0CD1-4AC6-938C-E0B35127165C}">
      <dsp:nvSpPr>
        <dsp:cNvPr id="0" name=""/>
        <dsp:cNvSpPr/>
      </dsp:nvSpPr>
      <dsp:spPr>
        <a:xfrm>
          <a:off x="4711036" y="989440"/>
          <a:ext cx="197630" cy="197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301"/>
              </a:lnTo>
              <a:lnTo>
                <a:pt x="197630" y="1976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A36D-3645-4E92-B0D1-1368B6CF975A}">
      <dsp:nvSpPr>
        <dsp:cNvPr id="0" name=""/>
        <dsp:cNvSpPr/>
      </dsp:nvSpPr>
      <dsp:spPr>
        <a:xfrm>
          <a:off x="4908666" y="2471666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5 205 81 000</a:t>
          </a:r>
          <a:endParaRPr lang="ru-RU" sz="2400" kern="1200" dirty="0"/>
        </a:p>
      </dsp:txBody>
      <dsp:txXfrm>
        <a:off x="4937608" y="2500608"/>
        <a:ext cx="2018229" cy="930266"/>
      </dsp:txXfrm>
    </dsp:sp>
    <dsp:sp modelId="{DF2E3A08-31A4-42E1-871B-4D78AE32B745}">
      <dsp:nvSpPr>
        <dsp:cNvPr id="0" name=""/>
        <dsp:cNvSpPr/>
      </dsp:nvSpPr>
      <dsp:spPr>
        <a:xfrm>
          <a:off x="4711036" y="989440"/>
          <a:ext cx="197630" cy="32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490"/>
              </a:lnTo>
              <a:lnTo>
                <a:pt x="197630" y="3211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F3905-9A8D-4AE8-9099-CCB17C4C9197}">
      <dsp:nvSpPr>
        <dsp:cNvPr id="0" name=""/>
        <dsp:cNvSpPr/>
      </dsp:nvSpPr>
      <dsp:spPr>
        <a:xfrm>
          <a:off x="4908666" y="3706855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6 205 81 000</a:t>
          </a:r>
          <a:endParaRPr lang="ru-RU" sz="2400" kern="1200" dirty="0"/>
        </a:p>
      </dsp:txBody>
      <dsp:txXfrm>
        <a:off x="4937608" y="3735797"/>
        <a:ext cx="2018229" cy="930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D9E7-AEB7-4A6E-91DB-7B0C5203D88A}">
      <dsp:nvSpPr>
        <dsp:cNvPr id="0" name=""/>
        <dsp:cNvSpPr/>
      </dsp:nvSpPr>
      <dsp:spPr>
        <a:xfrm>
          <a:off x="1979708" y="1289"/>
          <a:ext cx="1976301" cy="9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Учредитель</a:t>
          </a:r>
          <a:endParaRPr lang="ru-RU" sz="2000" kern="1200" dirty="0"/>
        </a:p>
      </dsp:txBody>
      <dsp:txXfrm>
        <a:off x="2008650" y="30231"/>
        <a:ext cx="1918417" cy="930266"/>
      </dsp:txXfrm>
    </dsp:sp>
    <dsp:sp modelId="{EFD038A7-1E48-405A-950E-9DB36540A89A}">
      <dsp:nvSpPr>
        <dsp:cNvPr id="0" name=""/>
        <dsp:cNvSpPr/>
      </dsp:nvSpPr>
      <dsp:spPr>
        <a:xfrm>
          <a:off x="2177338" y="989440"/>
          <a:ext cx="197630" cy="74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13"/>
              </a:lnTo>
              <a:lnTo>
                <a:pt x="197630" y="74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4281A-C2E1-465B-8ECD-1B4DB3730080}">
      <dsp:nvSpPr>
        <dsp:cNvPr id="0" name=""/>
        <dsp:cNvSpPr/>
      </dsp:nvSpPr>
      <dsp:spPr>
        <a:xfrm>
          <a:off x="2374968" y="1236478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1 401 20 241</a:t>
          </a:r>
          <a:endParaRPr lang="ru-RU" sz="2400" kern="1200" dirty="0"/>
        </a:p>
      </dsp:txBody>
      <dsp:txXfrm>
        <a:off x="2403910" y="1265420"/>
        <a:ext cx="1981738" cy="930266"/>
      </dsp:txXfrm>
    </dsp:sp>
    <dsp:sp modelId="{769E67F6-A083-42AC-A282-EE921F6FAF95}">
      <dsp:nvSpPr>
        <dsp:cNvPr id="0" name=""/>
        <dsp:cNvSpPr/>
      </dsp:nvSpPr>
      <dsp:spPr>
        <a:xfrm>
          <a:off x="2177338" y="989440"/>
          <a:ext cx="197630" cy="197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301"/>
              </a:lnTo>
              <a:lnTo>
                <a:pt x="197630" y="1976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9C7CE-6B58-479C-BC29-7FC1AE6ED757}">
      <dsp:nvSpPr>
        <dsp:cNvPr id="0" name=""/>
        <dsp:cNvSpPr/>
      </dsp:nvSpPr>
      <dsp:spPr>
        <a:xfrm>
          <a:off x="2374968" y="2471666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1 401 20 241</a:t>
          </a:r>
          <a:endParaRPr lang="ru-RU" sz="2400" kern="1200" dirty="0"/>
        </a:p>
      </dsp:txBody>
      <dsp:txXfrm>
        <a:off x="2403910" y="2500608"/>
        <a:ext cx="1981738" cy="930266"/>
      </dsp:txXfrm>
    </dsp:sp>
    <dsp:sp modelId="{5A958B58-9D23-4FF3-BFEA-531A25F22281}">
      <dsp:nvSpPr>
        <dsp:cNvPr id="0" name=""/>
        <dsp:cNvSpPr/>
      </dsp:nvSpPr>
      <dsp:spPr>
        <a:xfrm>
          <a:off x="2177338" y="989440"/>
          <a:ext cx="197630" cy="32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490"/>
              </a:lnTo>
              <a:lnTo>
                <a:pt x="197630" y="3211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FEB3E-A19A-41C5-A882-3E16861F88BB}">
      <dsp:nvSpPr>
        <dsp:cNvPr id="0" name=""/>
        <dsp:cNvSpPr/>
      </dsp:nvSpPr>
      <dsp:spPr>
        <a:xfrm>
          <a:off x="2374968" y="3706855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</a:t>
          </a:r>
          <a:r>
            <a:rPr lang="ru-RU" sz="2400" kern="1200" dirty="0" smtClean="0">
              <a:solidFill>
                <a:schemeClr val="tx1"/>
              </a:solidFill>
            </a:rPr>
            <a:t>204</a:t>
          </a:r>
          <a:r>
            <a:rPr lang="ru-RU" sz="2400" kern="1200" dirty="0" smtClean="0"/>
            <a:t> 33 000</a:t>
          </a:r>
          <a:endParaRPr lang="ru-RU" sz="2400" kern="1200" dirty="0"/>
        </a:p>
      </dsp:txBody>
      <dsp:txXfrm>
        <a:off x="2403910" y="3735797"/>
        <a:ext cx="1981738" cy="930266"/>
      </dsp:txXfrm>
    </dsp:sp>
    <dsp:sp modelId="{1F4853B2-0BD7-47BF-AA2B-E3BA60BBE072}">
      <dsp:nvSpPr>
        <dsp:cNvPr id="0" name=""/>
        <dsp:cNvSpPr/>
      </dsp:nvSpPr>
      <dsp:spPr>
        <a:xfrm>
          <a:off x="4513406" y="1289"/>
          <a:ext cx="1976301" cy="9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Учреждение</a:t>
          </a:r>
        </a:p>
      </dsp:txBody>
      <dsp:txXfrm>
        <a:off x="4542348" y="30231"/>
        <a:ext cx="1918417" cy="930266"/>
      </dsp:txXfrm>
    </dsp:sp>
    <dsp:sp modelId="{38FF9BB0-119F-4DB9-B843-8134429C7BA4}">
      <dsp:nvSpPr>
        <dsp:cNvPr id="0" name=""/>
        <dsp:cNvSpPr/>
      </dsp:nvSpPr>
      <dsp:spPr>
        <a:xfrm>
          <a:off x="4711036" y="989440"/>
          <a:ext cx="197630" cy="74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13"/>
              </a:lnTo>
              <a:lnTo>
                <a:pt x="197630" y="74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A295-F145-4167-9792-29466CB17828}">
      <dsp:nvSpPr>
        <dsp:cNvPr id="0" name=""/>
        <dsp:cNvSpPr/>
      </dsp:nvSpPr>
      <dsp:spPr>
        <a:xfrm>
          <a:off x="4908666" y="1236478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4 401 10 130</a:t>
          </a:r>
        </a:p>
      </dsp:txBody>
      <dsp:txXfrm>
        <a:off x="4937608" y="1265420"/>
        <a:ext cx="2018229" cy="930266"/>
      </dsp:txXfrm>
    </dsp:sp>
    <dsp:sp modelId="{02FC4DEF-0CD1-4AC6-938C-E0B35127165C}">
      <dsp:nvSpPr>
        <dsp:cNvPr id="0" name=""/>
        <dsp:cNvSpPr/>
      </dsp:nvSpPr>
      <dsp:spPr>
        <a:xfrm>
          <a:off x="4711036" y="989440"/>
          <a:ext cx="197630" cy="197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301"/>
              </a:lnTo>
              <a:lnTo>
                <a:pt x="197630" y="1976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A36D-3645-4E92-B0D1-1368B6CF975A}">
      <dsp:nvSpPr>
        <dsp:cNvPr id="0" name=""/>
        <dsp:cNvSpPr/>
      </dsp:nvSpPr>
      <dsp:spPr>
        <a:xfrm>
          <a:off x="4908666" y="2471666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5 401 10 180</a:t>
          </a:r>
          <a:endParaRPr lang="ru-RU" sz="2400" kern="1200" dirty="0"/>
        </a:p>
      </dsp:txBody>
      <dsp:txXfrm>
        <a:off x="4937608" y="2500608"/>
        <a:ext cx="2018229" cy="930266"/>
      </dsp:txXfrm>
    </dsp:sp>
    <dsp:sp modelId="{DF2E3A08-31A4-42E1-871B-4D78AE32B745}">
      <dsp:nvSpPr>
        <dsp:cNvPr id="0" name=""/>
        <dsp:cNvSpPr/>
      </dsp:nvSpPr>
      <dsp:spPr>
        <a:xfrm>
          <a:off x="4711036" y="989440"/>
          <a:ext cx="197630" cy="32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490"/>
              </a:lnTo>
              <a:lnTo>
                <a:pt x="197630" y="3211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F3905-9A8D-4AE8-9099-CCB17C4C9197}">
      <dsp:nvSpPr>
        <dsp:cNvPr id="0" name=""/>
        <dsp:cNvSpPr/>
      </dsp:nvSpPr>
      <dsp:spPr>
        <a:xfrm>
          <a:off x="4908666" y="3706855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+ 4 101 хх 000/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- 4 210 06 000</a:t>
          </a:r>
          <a:endParaRPr lang="ru-RU" sz="2400" kern="1200" dirty="0"/>
        </a:p>
      </dsp:txBody>
      <dsp:txXfrm>
        <a:off x="4937608" y="3735797"/>
        <a:ext cx="2018229" cy="930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D9E7-AEB7-4A6E-91DB-7B0C5203D88A}">
      <dsp:nvSpPr>
        <dsp:cNvPr id="0" name=""/>
        <dsp:cNvSpPr/>
      </dsp:nvSpPr>
      <dsp:spPr>
        <a:xfrm>
          <a:off x="1979708" y="1289"/>
          <a:ext cx="1976301" cy="9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Учредитель</a:t>
          </a:r>
          <a:endParaRPr lang="ru-RU" sz="2000" kern="1200" dirty="0"/>
        </a:p>
      </dsp:txBody>
      <dsp:txXfrm>
        <a:off x="2008650" y="30231"/>
        <a:ext cx="1918417" cy="930266"/>
      </dsp:txXfrm>
    </dsp:sp>
    <dsp:sp modelId="{EFD038A7-1E48-405A-950E-9DB36540A89A}">
      <dsp:nvSpPr>
        <dsp:cNvPr id="0" name=""/>
        <dsp:cNvSpPr/>
      </dsp:nvSpPr>
      <dsp:spPr>
        <a:xfrm>
          <a:off x="2177338" y="989440"/>
          <a:ext cx="197630" cy="74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13"/>
              </a:lnTo>
              <a:lnTo>
                <a:pt x="197630" y="74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4281A-C2E1-465B-8ECD-1B4DB3730080}">
      <dsp:nvSpPr>
        <dsp:cNvPr id="0" name=""/>
        <dsp:cNvSpPr/>
      </dsp:nvSpPr>
      <dsp:spPr>
        <a:xfrm>
          <a:off x="2374968" y="1236478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1 205 31 000*</a:t>
          </a:r>
          <a:endParaRPr lang="ru-RU" sz="2400" kern="1200" dirty="0"/>
        </a:p>
      </dsp:txBody>
      <dsp:txXfrm>
        <a:off x="2403910" y="1265420"/>
        <a:ext cx="1981738" cy="930266"/>
      </dsp:txXfrm>
    </dsp:sp>
    <dsp:sp modelId="{769E67F6-A083-42AC-A282-EE921F6FAF95}">
      <dsp:nvSpPr>
        <dsp:cNvPr id="0" name=""/>
        <dsp:cNvSpPr/>
      </dsp:nvSpPr>
      <dsp:spPr>
        <a:xfrm>
          <a:off x="2177338" y="989440"/>
          <a:ext cx="197630" cy="197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301"/>
              </a:lnTo>
              <a:lnTo>
                <a:pt x="197630" y="1976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9C7CE-6B58-479C-BC29-7FC1AE6ED757}">
      <dsp:nvSpPr>
        <dsp:cNvPr id="0" name=""/>
        <dsp:cNvSpPr/>
      </dsp:nvSpPr>
      <dsp:spPr>
        <a:xfrm>
          <a:off x="2374968" y="2471666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1 205 81 000</a:t>
          </a:r>
          <a:endParaRPr lang="ru-RU" sz="2400" kern="1200" dirty="0"/>
        </a:p>
      </dsp:txBody>
      <dsp:txXfrm>
        <a:off x="2403910" y="2500608"/>
        <a:ext cx="1981738" cy="930266"/>
      </dsp:txXfrm>
    </dsp:sp>
    <dsp:sp modelId="{5A958B58-9D23-4FF3-BFEA-531A25F22281}">
      <dsp:nvSpPr>
        <dsp:cNvPr id="0" name=""/>
        <dsp:cNvSpPr/>
      </dsp:nvSpPr>
      <dsp:spPr>
        <a:xfrm>
          <a:off x="2177338" y="989440"/>
          <a:ext cx="197630" cy="32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490"/>
              </a:lnTo>
              <a:lnTo>
                <a:pt x="197630" y="3211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FEB3E-A19A-41C5-A882-3E16861F88BB}">
      <dsp:nvSpPr>
        <dsp:cNvPr id="0" name=""/>
        <dsp:cNvSpPr/>
      </dsp:nvSpPr>
      <dsp:spPr>
        <a:xfrm>
          <a:off x="2374968" y="3706855"/>
          <a:ext cx="2039622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1 205 81 000</a:t>
          </a:r>
          <a:endParaRPr lang="ru-RU" sz="2400" kern="1200" dirty="0"/>
        </a:p>
      </dsp:txBody>
      <dsp:txXfrm>
        <a:off x="2403910" y="3735797"/>
        <a:ext cx="1981738" cy="930266"/>
      </dsp:txXfrm>
    </dsp:sp>
    <dsp:sp modelId="{1F4853B2-0BD7-47BF-AA2B-E3BA60BBE072}">
      <dsp:nvSpPr>
        <dsp:cNvPr id="0" name=""/>
        <dsp:cNvSpPr/>
      </dsp:nvSpPr>
      <dsp:spPr>
        <a:xfrm>
          <a:off x="4513406" y="1289"/>
          <a:ext cx="1976301" cy="9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Учреждение</a:t>
          </a:r>
        </a:p>
      </dsp:txBody>
      <dsp:txXfrm>
        <a:off x="4542348" y="30231"/>
        <a:ext cx="1918417" cy="930266"/>
      </dsp:txXfrm>
    </dsp:sp>
    <dsp:sp modelId="{38FF9BB0-119F-4DB9-B843-8134429C7BA4}">
      <dsp:nvSpPr>
        <dsp:cNvPr id="0" name=""/>
        <dsp:cNvSpPr/>
      </dsp:nvSpPr>
      <dsp:spPr>
        <a:xfrm>
          <a:off x="4711036" y="989440"/>
          <a:ext cx="197630" cy="74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13"/>
              </a:lnTo>
              <a:lnTo>
                <a:pt x="197630" y="74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A295-F145-4167-9792-29466CB17828}">
      <dsp:nvSpPr>
        <dsp:cNvPr id="0" name=""/>
        <dsp:cNvSpPr/>
      </dsp:nvSpPr>
      <dsp:spPr>
        <a:xfrm>
          <a:off x="4908666" y="1236478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4 303 05 000 (КА 130)</a:t>
          </a:r>
        </a:p>
      </dsp:txBody>
      <dsp:txXfrm>
        <a:off x="4937608" y="1265420"/>
        <a:ext cx="2018229" cy="930266"/>
      </dsp:txXfrm>
    </dsp:sp>
    <dsp:sp modelId="{02FC4DEF-0CD1-4AC6-938C-E0B35127165C}">
      <dsp:nvSpPr>
        <dsp:cNvPr id="0" name=""/>
        <dsp:cNvSpPr/>
      </dsp:nvSpPr>
      <dsp:spPr>
        <a:xfrm>
          <a:off x="4711036" y="989440"/>
          <a:ext cx="197630" cy="197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301"/>
              </a:lnTo>
              <a:lnTo>
                <a:pt x="197630" y="1976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A36D-3645-4E92-B0D1-1368B6CF975A}">
      <dsp:nvSpPr>
        <dsp:cNvPr id="0" name=""/>
        <dsp:cNvSpPr/>
      </dsp:nvSpPr>
      <dsp:spPr>
        <a:xfrm>
          <a:off x="4908666" y="2471666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5 303 05 000 (КА 180)</a:t>
          </a:r>
          <a:endParaRPr lang="ru-RU" sz="2400" kern="1200" dirty="0"/>
        </a:p>
      </dsp:txBody>
      <dsp:txXfrm>
        <a:off x="4937608" y="2500608"/>
        <a:ext cx="2018229" cy="930266"/>
      </dsp:txXfrm>
    </dsp:sp>
    <dsp:sp modelId="{DF2E3A08-31A4-42E1-871B-4D78AE32B745}">
      <dsp:nvSpPr>
        <dsp:cNvPr id="0" name=""/>
        <dsp:cNvSpPr/>
      </dsp:nvSpPr>
      <dsp:spPr>
        <a:xfrm>
          <a:off x="4711036" y="989440"/>
          <a:ext cx="197630" cy="3211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490"/>
              </a:lnTo>
              <a:lnTo>
                <a:pt x="197630" y="3211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F3905-9A8D-4AE8-9099-CCB17C4C9197}">
      <dsp:nvSpPr>
        <dsp:cNvPr id="0" name=""/>
        <dsp:cNvSpPr/>
      </dsp:nvSpPr>
      <dsp:spPr>
        <a:xfrm>
          <a:off x="4908666" y="3706855"/>
          <a:ext cx="2076113" cy="98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6 303 05 000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(КА 180)</a:t>
          </a:r>
          <a:endParaRPr lang="ru-RU" sz="2400" kern="1200" dirty="0"/>
        </a:p>
      </dsp:txBody>
      <dsp:txXfrm>
        <a:off x="4937608" y="3735797"/>
        <a:ext cx="2018229" cy="930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DCF1-3494-4548-926F-DD685A8B693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6C2CF-5F29-4144-B719-3CF68F3D5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92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778250" y="9421813"/>
            <a:ext cx="2889250" cy="4953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0E396E5-BCCE-4B29-A203-A2AAD28FDE3F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120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6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8A30886-D6AD-4269-ADAF-8F606421A778}" type="slidenum">
              <a:rPr lang="ru-RU" altLang="ru-RU" smtClean="0"/>
              <a:pPr/>
              <a:t>132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70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0D50390-BC0B-4BCA-AE09-4880087FF3FE}" type="slidenum">
              <a:rPr lang="ru-RU" altLang="ru-RU" smtClean="0"/>
              <a:pPr/>
              <a:t>133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4361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09C9541-D53D-48ED-B3F0-1C69C972C9D7}" type="slidenum">
              <a:rPr lang="ru-RU" altLang="ru-RU" smtClean="0"/>
              <a:pPr/>
              <a:t>134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2374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D3561AF-2113-448B-A640-A395B00499E0}" type="slidenum">
              <a:rPr lang="ru-RU" altLang="ru-RU" smtClean="0"/>
              <a:pPr/>
              <a:t>135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4462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754378E-23AE-4F0B-8AD0-1D6851A803DD}" type="slidenum">
              <a:rPr lang="ru-RU" altLang="ru-RU" smtClean="0"/>
              <a:pPr/>
              <a:t>136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14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D350AE6-944F-49FB-8612-509E0F239EC0}" type="slidenum">
              <a:rPr lang="ru-RU" altLang="ru-RU" sz="1200"/>
              <a:pPr algn="r" eaLnBrk="1" hangingPunct="1"/>
              <a:t>137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02858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AB1D-BFF3-4DB2-ABBB-038A31C7D8A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CDA1-4F5A-4760-9FD9-715D7B6F2598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8FF0-C493-4DF6-B93E-537568583AE4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EAF4-2C7C-41BC-9DDE-E176001EE37E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7BF-15D2-44BE-884B-D33DA89A9C78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7A0F-2701-4D09-9498-672A4774502C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26C8-41F1-4B11-82BC-62D7CDCFDEB9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2A47-8626-4CED-99E8-B8DD0121E85E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6A55-9407-4BD6-BC45-AF1E1D6D4AE1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321E-C0D0-4BC3-A6E7-BADD651CCA9F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B470-48BB-46E8-AE5A-CC96F96D2133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31EF-7A53-4989-BDD1-BDC26A9CDA93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B91FB-0342-4B61-A8DC-4453687D0C32}" type="datetime1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online/base/?req=doc;base=LAW;n=112540;dst=13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kazna.ru/" TargetMode="Externa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kazna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1BA3FE835792FC8B26CDFE462651E1E95B523A933BD358D43021A682584C026856CBAA84A2C996Am0RBO" TargetMode="External"/><Relationship Id="rId2" Type="http://schemas.openxmlformats.org/officeDocument/2006/relationships/hyperlink" Target="consultantplus://offline/ref=850A52E992EADA968E7F38271F74A23391E4D47FC01410258DC64C7F4C9503F599968D4A2F085908m2D9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C91893C096833626C7EA700328254EB24D1B20CDB37A272C7F5F619CBD0D63BFC3A7FF854F6D849nEQD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_____Microsoft_Excel_97-20031.xls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1500" y="63371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Формирование бюджетной (бухгалтерской) отчетности в 2016 году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545" y="679431"/>
            <a:ext cx="8917455" cy="1007702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входящих остатков по счетам главной книги учреждениями на 01.01.2016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55963"/>
              </p:ext>
            </p:extLst>
          </p:nvPr>
        </p:nvGraphicFramePr>
        <p:xfrm>
          <a:off x="1301675" y="1687133"/>
          <a:ext cx="8896574" cy="1967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432"/>
                <a:gridCol w="4310142"/>
              </a:tblGrid>
              <a:tr h="393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 счетов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счета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3935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бюджетного учета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xxxxxxx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112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112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393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xxxxxxx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112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22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xxxxxxx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112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26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19900"/>
              </p:ext>
            </p:extLst>
          </p:nvPr>
        </p:nvGraphicFramePr>
        <p:xfrm>
          <a:off x="1290916" y="3695374"/>
          <a:ext cx="8875059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5341"/>
                <a:gridCol w="429971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 счетов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счета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бухгалтерского учета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000 00 00 0000000 </a:t>
                      </a:r>
                      <a:r>
                        <a:rPr lang="ru-RU" sz="1400" dirty="0" smtClean="0">
                          <a:effectLst/>
                        </a:rPr>
                        <a:t>000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0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00 00 00000 00000 </a:t>
                      </a:r>
                      <a:r>
                        <a:rPr lang="ru-RU" sz="1400" dirty="0" smtClean="0">
                          <a:effectLst/>
                        </a:rPr>
                        <a:t>112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0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12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000 00 00 0000000 </a:t>
                      </a:r>
                      <a:r>
                        <a:rPr lang="ru-RU" sz="1400" dirty="0" smtClean="0">
                          <a:effectLst/>
                        </a:rPr>
                        <a:t>000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0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22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000 00 00 0000000 </a:t>
                      </a:r>
                      <a:r>
                        <a:rPr lang="ru-RU" sz="1400" dirty="0" smtClean="0">
                          <a:effectLst/>
                        </a:rPr>
                        <a:t>000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0 </a:t>
                      </a:r>
                      <a:r>
                        <a:rPr lang="ru-RU" sz="1400" dirty="0">
                          <a:effectLst/>
                        </a:rPr>
                        <a:t>208 </a:t>
                      </a:r>
                      <a:r>
                        <a:rPr lang="ru-RU" sz="1400" b="1" u="sng" dirty="0">
                          <a:effectLst/>
                        </a:rPr>
                        <a:t>26</a:t>
                      </a:r>
                      <a:r>
                        <a:rPr lang="ru-RU" sz="1400" dirty="0">
                          <a:effectLst/>
                        </a:rPr>
                        <a:t>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23" y="1736259"/>
            <a:ext cx="8575081" cy="381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3165" y="11673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(пример)</a:t>
            </a:r>
          </a:p>
        </p:txBody>
      </p:sp>
      <p:sp>
        <p:nvSpPr>
          <p:cNvPr id="32773" name="Овал 6"/>
          <p:cNvSpPr>
            <a:spLocks noChangeArrowheads="1"/>
          </p:cNvSpPr>
          <p:nvPr/>
        </p:nvSpPr>
        <p:spPr bwMode="auto">
          <a:xfrm>
            <a:off x="9248409" y="3763123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2774" name="Скругленный прямоугольник 7"/>
          <p:cNvSpPr>
            <a:spLocks noChangeArrowheads="1"/>
          </p:cNvSpPr>
          <p:nvPr/>
        </p:nvSpPr>
        <p:spPr bwMode="auto">
          <a:xfrm>
            <a:off x="9248409" y="4366462"/>
            <a:ext cx="1430901" cy="588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73">
                <a:solidFill>
                  <a:schemeClr val="accent2"/>
                </a:solidFill>
              </a:rPr>
              <a:t>1 + 2 + 4 + 7.2 </a:t>
            </a:r>
          </a:p>
        </p:txBody>
      </p:sp>
      <p:sp>
        <p:nvSpPr>
          <p:cNvPr id="32775" name="Овал 8"/>
          <p:cNvSpPr>
            <a:spLocks noChangeArrowheads="1"/>
          </p:cNvSpPr>
          <p:nvPr/>
        </p:nvSpPr>
        <p:spPr bwMode="auto">
          <a:xfrm>
            <a:off x="9248409" y="3161260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2776" name="Овал 9"/>
          <p:cNvSpPr>
            <a:spLocks noChangeArrowheads="1"/>
          </p:cNvSpPr>
          <p:nvPr/>
        </p:nvSpPr>
        <p:spPr bwMode="auto">
          <a:xfrm>
            <a:off x="8304309" y="5549536"/>
            <a:ext cx="736102" cy="69037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>
                <a:solidFill>
                  <a:schemeClr val="accent2"/>
                </a:solidFill>
              </a:rPr>
              <a:t>7.2</a:t>
            </a:r>
          </a:p>
        </p:txBody>
      </p:sp>
      <p:sp>
        <p:nvSpPr>
          <p:cNvPr id="32777" name="Скругленный прямоугольник 10"/>
          <p:cNvSpPr>
            <a:spLocks noChangeArrowheads="1"/>
          </p:cNvSpPr>
          <p:nvPr/>
        </p:nvSpPr>
        <p:spPr bwMode="auto">
          <a:xfrm>
            <a:off x="9258735" y="4966850"/>
            <a:ext cx="1129969" cy="3348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73">
                <a:solidFill>
                  <a:schemeClr val="accent2"/>
                </a:solidFill>
              </a:rPr>
              <a:t>3 + 5 + 6 </a:t>
            </a:r>
          </a:p>
        </p:txBody>
      </p:sp>
      <p:sp>
        <p:nvSpPr>
          <p:cNvPr id="32778" name="Прямоугольник 1"/>
          <p:cNvSpPr>
            <a:spLocks noChangeArrowheads="1"/>
          </p:cNvSpPr>
          <p:nvPr/>
        </p:nvSpPr>
        <p:spPr bwMode="auto">
          <a:xfrm>
            <a:off x="6565099" y="4767704"/>
            <a:ext cx="2702486" cy="534006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32779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3754928" y="5770810"/>
            <a:ext cx="2810172" cy="736103"/>
          </a:xfrm>
          <a:prstGeom prst="wedgeRoundRectCallout">
            <a:avLst>
              <a:gd name="adj1" fmla="val 58032"/>
              <a:gd name="adj2" fmla="val -11493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Без операций 7.1 и 7.3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внутренние расчеты!!!</a:t>
            </a:r>
          </a:p>
        </p:txBody>
      </p:sp>
    </p:spTree>
    <p:extLst>
      <p:ext uri="{BB962C8B-B14F-4D97-AF65-F5344CB8AC3E}">
        <p14:creationId xmlns:p14="http://schemas.microsoft.com/office/powerpoint/2010/main" val="23444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89" y="1910327"/>
            <a:ext cx="8302178" cy="261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5646" y="99483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(пример)</a:t>
            </a:r>
          </a:p>
        </p:txBody>
      </p:sp>
      <p:sp>
        <p:nvSpPr>
          <p:cNvPr id="33797" name="Овал 6"/>
          <p:cNvSpPr>
            <a:spLocks noChangeArrowheads="1"/>
          </p:cNvSpPr>
          <p:nvPr/>
        </p:nvSpPr>
        <p:spPr bwMode="auto">
          <a:xfrm>
            <a:off x="7433967" y="3392859"/>
            <a:ext cx="401242" cy="34223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75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4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699930" y="80241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pic>
        <p:nvPicPr>
          <p:cNvPr id="34820" name="Picture 1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8" y="1622671"/>
            <a:ext cx="9393793" cy="332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1412381" y="2158153"/>
            <a:ext cx="2475312" cy="234107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34822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4958656" y="5235329"/>
            <a:ext cx="2810172" cy="736102"/>
          </a:xfrm>
          <a:prstGeom prst="wedgeRoundRectCallout">
            <a:avLst>
              <a:gd name="adj1" fmla="val -94407"/>
              <a:gd name="adj2" fmla="val -14859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в разрезе аналитических кодов</a:t>
            </a:r>
          </a:p>
        </p:txBody>
      </p:sp>
    </p:spTree>
    <p:extLst>
      <p:ext uri="{BB962C8B-B14F-4D97-AF65-F5344CB8AC3E}">
        <p14:creationId xmlns:p14="http://schemas.microsoft.com/office/powerpoint/2010/main" val="18732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23" y="1287812"/>
            <a:ext cx="8908466" cy="517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3352210" y="818712"/>
            <a:ext cx="6959786" cy="4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764324" y="0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sp>
        <p:nvSpPr>
          <p:cNvPr id="35845" name="Прямоугольник 1"/>
          <p:cNvSpPr>
            <a:spLocks noChangeArrowheads="1"/>
          </p:cNvSpPr>
          <p:nvPr/>
        </p:nvSpPr>
        <p:spPr bwMode="auto">
          <a:xfrm>
            <a:off x="1613002" y="3161259"/>
            <a:ext cx="3612656" cy="601864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35846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6029619" y="4499225"/>
            <a:ext cx="2810172" cy="1740684"/>
          </a:xfrm>
          <a:prstGeom prst="wedgeRoundRectCallout">
            <a:avLst>
              <a:gd name="adj1" fmla="val -79292"/>
              <a:gd name="adj2" fmla="val -9237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Денежные обеспечения, дебиторка прошлых лет, возврат остатков субсидий прошлых лет……</a:t>
            </a:r>
          </a:p>
        </p:txBody>
      </p:sp>
    </p:spTree>
    <p:extLst>
      <p:ext uri="{BB962C8B-B14F-4D97-AF65-F5344CB8AC3E}">
        <p14:creationId xmlns:p14="http://schemas.microsoft.com/office/powerpoint/2010/main" val="34870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04" y="1756912"/>
            <a:ext cx="8426091" cy="23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018087" y="893520"/>
            <a:ext cx="6959786" cy="4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3876781" y="97894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sp>
        <p:nvSpPr>
          <p:cNvPr id="36869" name="Прямоугольник 1"/>
          <p:cNvSpPr>
            <a:spLocks noChangeArrowheads="1"/>
          </p:cNvSpPr>
          <p:nvPr/>
        </p:nvSpPr>
        <p:spPr bwMode="auto">
          <a:xfrm>
            <a:off x="4356792" y="2625778"/>
            <a:ext cx="802485" cy="53548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36870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5092894" y="4097983"/>
            <a:ext cx="2810173" cy="401242"/>
          </a:xfrm>
          <a:prstGeom prst="wedgeRoundRectCallout">
            <a:avLst>
              <a:gd name="adj1" fmla="val -48634"/>
              <a:gd name="adj2" fmla="val -28272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Раздел 3, стр. 592</a:t>
            </a:r>
          </a:p>
        </p:txBody>
      </p:sp>
    </p:spTree>
    <p:extLst>
      <p:ext uri="{BB962C8B-B14F-4D97-AF65-F5344CB8AC3E}">
        <p14:creationId xmlns:p14="http://schemas.microsoft.com/office/powerpoint/2010/main" val="22014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04" y="1756912"/>
            <a:ext cx="8426091" cy="23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5225658" y="4232223"/>
            <a:ext cx="2810173" cy="1271584"/>
          </a:xfrm>
          <a:prstGeom prst="wedgeRoundRectCallout">
            <a:avLst>
              <a:gd name="adj1" fmla="val -51995"/>
              <a:gd name="adj2" fmla="val -9347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Раздел 3, стр. 591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 i="1"/>
              <a:t>(в 2016 году не формируется по аналитикам)</a:t>
            </a: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4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3661293" y="94410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sp>
        <p:nvSpPr>
          <p:cNvPr id="37894" name="Прямоугольник 1"/>
          <p:cNvSpPr>
            <a:spLocks noChangeArrowheads="1"/>
          </p:cNvSpPr>
          <p:nvPr/>
        </p:nvSpPr>
        <p:spPr bwMode="auto">
          <a:xfrm>
            <a:off x="4356792" y="3361881"/>
            <a:ext cx="802485" cy="40124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21605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(бланк)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725688" y="118324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4" y="1889675"/>
            <a:ext cx="9107613" cy="40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(бланк)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712809" y="191033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6" y="1724458"/>
            <a:ext cx="9107613" cy="469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0189" y="450224"/>
            <a:ext cx="741344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effectLst/>
              </a:rPr>
              <a:t>Отчет </a:t>
            </a:r>
            <a:r>
              <a:rPr lang="ru-RU" dirty="0">
                <a:effectLst/>
              </a:rPr>
              <a:t>об исполнении учреждением плана его </a:t>
            </a:r>
            <a:r>
              <a:rPr lang="ru-RU" dirty="0" smtClean="0">
                <a:effectLst/>
              </a:rPr>
              <a:t>финансово-хозяйственной </a:t>
            </a:r>
            <a:r>
              <a:rPr lang="ru-RU" dirty="0">
                <a:effectLst/>
              </a:rPr>
              <a:t>деятельности (ф.0503737)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77184"/>
              </p:ext>
            </p:extLst>
          </p:nvPr>
        </p:nvGraphicFramePr>
        <p:xfrm>
          <a:off x="1228726" y="1257299"/>
          <a:ext cx="10297308" cy="5315038"/>
        </p:xfrm>
        <a:graphic>
          <a:graphicData uri="http://schemas.openxmlformats.org/drawingml/2006/table">
            <a:tbl>
              <a:tblPr/>
              <a:tblGrid>
                <a:gridCol w="4311683"/>
                <a:gridCol w="507257"/>
                <a:gridCol w="485065"/>
                <a:gridCol w="713329"/>
                <a:gridCol w="713329"/>
                <a:gridCol w="713329"/>
                <a:gridCol w="713329"/>
                <a:gridCol w="713329"/>
                <a:gridCol w="713329"/>
                <a:gridCol w="713329"/>
              </a:tblGrid>
              <a:tr h="217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1. Доходы учреждения</a:t>
                      </a:r>
                    </a:p>
                  </a:txBody>
                  <a:tcPr marL="9050" marR="9050" marT="90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 Наименование показателя*</a:t>
                      </a:r>
                      <a:r>
                        <a:rPr lang="ru-RU" sz="800" b="0" i="0" u="none" strike="noStrike" baseline="30000">
                          <a:effectLst/>
                          <a:latin typeface="Arial Cyr"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Код </a:t>
                      </a:r>
                      <a:br>
                        <a:rPr lang="ru-RU" sz="800" b="0" i="0" u="none" strike="noStrike">
                          <a:effectLst/>
                          <a:latin typeface="Arial Cyr"/>
                        </a:rPr>
                      </a:br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стро</a:t>
                      </a:r>
                      <a:br>
                        <a:rPr lang="ru-RU" sz="800" b="0" i="0" u="none" strike="noStrike">
                          <a:effectLst/>
                          <a:latin typeface="Arial Cyr"/>
                        </a:rPr>
                      </a:br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-ки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Код </a:t>
                      </a:r>
                      <a:br>
                        <a:rPr lang="ru-RU" sz="800" b="0" i="0" u="none" strike="noStrike">
                          <a:effectLst/>
                          <a:latin typeface="Arial Cyr"/>
                        </a:rPr>
                      </a:br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анали-</a:t>
                      </a:r>
                      <a:br>
                        <a:rPr lang="ru-RU" sz="800" b="0" i="0" u="none" strike="noStrike">
                          <a:effectLst/>
                          <a:latin typeface="Arial Cyr"/>
                        </a:rPr>
                      </a:br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тики*3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Утверждено плановых назначений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         Исполнено плановых назначений</a:t>
                      </a:r>
                    </a:p>
                  </a:txBody>
                  <a:tcPr marL="9050" marR="9050" marT="90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Не исполнено плановых назначений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через лицевые счета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через банковские счета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через кассу учреждения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некассовыми операциями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050" marR="9050" marT="90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9050" marR="9050" marT="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Доходы</a:t>
                      </a:r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 - всего</a:t>
                      </a:r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010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собственности</a:t>
                      </a:r>
                    </a:p>
                  </a:txBody>
                  <a:tcPr marL="108602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030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оказания платных услуг (работ)</a:t>
                      </a:r>
                    </a:p>
                  </a:txBody>
                  <a:tcPr marL="108602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штрафов, пеней, иных сумм принудительного изъятия</a:t>
                      </a:r>
                    </a:p>
                  </a:txBody>
                  <a:tcPr marL="108602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 от бюджетов *</a:t>
                      </a:r>
                      <a:r>
                        <a:rPr lang="ru-RU" sz="8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602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том числе:</a:t>
                      </a:r>
                      <a:r>
                        <a:rPr lang="ru-R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6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поступления от наднациональных организаций и </a:t>
                      </a:r>
                      <a:b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правительств иностранных государств</a:t>
                      </a: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062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152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поступления от международных финансовых организаций</a:t>
                      </a: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063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153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операций с активами</a:t>
                      </a:r>
                      <a:r>
                        <a:rPr lang="ru-RU" sz="8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602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090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том числе:</a:t>
                      </a:r>
                      <a:r>
                        <a:rPr lang="ru-R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2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выбытий основных средств</a:t>
                      </a: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092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выбытий нематериальных активов</a:t>
                      </a: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093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выбытий непроизведенных активов</a:t>
                      </a: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094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430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 выбытий материальных запасов</a:t>
                      </a:r>
                    </a:p>
                  </a:txBody>
                  <a:tcPr marL="217205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095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доходы</a:t>
                      </a:r>
                    </a:p>
                  </a:txBody>
                  <a:tcPr marL="108602" marR="9050" marT="90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050" marR="9050" marT="90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180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23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ru-R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Строки формируются в сводном Отчете (ф.0503737) главного распорядителя средств бюджета (Учредителем).  </a:t>
                      </a: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225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Учреждения строки не формируют если иное не предусмотрено  Учредителем (в том числе порядком формирования Плана финансово-хозяйственной деятельности)</a:t>
                      </a: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8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ru-R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Строки Отчета формируются при  наличии показателей в одной из граф 4, 5, 6, 7, 8 </a:t>
                      </a: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223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ru-RU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Код аналитической группы подвида доходов бюджетов (разряды с 18 по 20 кода  классификации доходов бюджетов)</a:t>
                      </a: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50" marR="9050" marT="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050" marR="9050" marT="9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7600950" y="3056414"/>
            <a:ext cx="1628775" cy="886936"/>
          </a:xfrm>
          <a:prstGeom prst="wedgeEllipseCallout">
            <a:avLst>
              <a:gd name="adj1" fmla="val -122205"/>
              <a:gd name="adj2" fmla="val -295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 КВФО «4» - субсидии на государственное задание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7796213" y="4362452"/>
            <a:ext cx="966787" cy="733425"/>
          </a:xfrm>
          <a:prstGeom prst="wedgeEllipseCallout">
            <a:avLst>
              <a:gd name="adj1" fmla="val -195785"/>
              <a:gd name="adj2" fmla="val 1144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 КВФО «5»,- субсидии иные цели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522494" y="4819652"/>
            <a:ext cx="1297781" cy="800100"/>
          </a:xfrm>
          <a:prstGeom prst="wedgeEllipseCallout">
            <a:avLst>
              <a:gd name="adj1" fmla="val -210627"/>
              <a:gd name="adj2" fmla="val 492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 КВФО «6» - субсидии на цели капитальных вложений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shkola-48.ru/data/objects/412/images/vazh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1755775"/>
            <a:ext cx="14398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651" y="2068147"/>
            <a:ext cx="917257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Отчете об исполнении учреждением плана его финансово-хозяйственной деятельности (ф.0503737) </a:t>
            </a:r>
            <a:endParaRPr lang="ru-RU" sz="24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отражаются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значения только по кодам, предусмотренным в шаблоне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(приложение к письму от 04.07.2016). </a:t>
            </a:r>
          </a:p>
          <a:p>
            <a:pPr algn="ctr" eaLnBrk="0" hangingPunct="0">
              <a:lnSpc>
                <a:spcPct val="90000"/>
              </a:lnSpc>
            </a:pPr>
            <a:endParaRPr lang="ru-RU" sz="24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lang="ru-RU" sz="24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Представление Отчета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ф. 0503737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 указанием кодов, отсутствующих в шаблоне, не допускается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189" y="450224"/>
            <a:ext cx="741344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учреждением плана его финансово-хозяйственной деятельности (ф.0503737)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545" y="679431"/>
            <a:ext cx="8917455" cy="1007702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входящих остатков по счетам главной книги учреждениями на 01.01.2016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45349"/>
              </p:ext>
            </p:extLst>
          </p:nvPr>
        </p:nvGraphicFramePr>
        <p:xfrm>
          <a:off x="1512121" y="1862315"/>
          <a:ext cx="6868085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690"/>
                <a:gridCol w="332739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 счетов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счет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бюджетного учета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xxx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xxxxxxx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113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 </a:t>
                      </a:r>
                      <a:r>
                        <a:rPr lang="ru-RU" sz="1600" dirty="0">
                          <a:effectLst/>
                        </a:rPr>
                        <a:t>208 </a:t>
                      </a:r>
                      <a:r>
                        <a:rPr lang="ru-RU" sz="1600" b="1" u="sng" dirty="0">
                          <a:effectLst/>
                        </a:rPr>
                        <a:t>22</a:t>
                      </a:r>
                      <a:r>
                        <a:rPr lang="ru-RU" sz="1600" dirty="0">
                          <a:effectLst/>
                        </a:rPr>
                        <a:t>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xxxxx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xxxxx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113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 </a:t>
                      </a:r>
                      <a:r>
                        <a:rPr lang="ru-RU" sz="1600" dirty="0">
                          <a:effectLst/>
                        </a:rPr>
                        <a:t>208 </a:t>
                      </a:r>
                      <a:r>
                        <a:rPr lang="ru-RU" sz="1600" b="1" u="sng" dirty="0">
                          <a:effectLst/>
                        </a:rPr>
                        <a:t>91</a:t>
                      </a:r>
                      <a:r>
                        <a:rPr lang="ru-RU" sz="1600" dirty="0">
                          <a:effectLst/>
                        </a:rPr>
                        <a:t>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xxx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xxxxxxx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113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 </a:t>
                      </a:r>
                      <a:r>
                        <a:rPr lang="ru-RU" sz="1600" dirty="0">
                          <a:effectLst/>
                        </a:rPr>
                        <a:t>208 </a:t>
                      </a:r>
                      <a:r>
                        <a:rPr lang="ru-RU" sz="1600" b="1" u="sng" dirty="0">
                          <a:effectLst/>
                        </a:rPr>
                        <a:t>26</a:t>
                      </a:r>
                      <a:r>
                        <a:rPr lang="ru-RU" sz="1600" dirty="0">
                          <a:effectLst/>
                        </a:rPr>
                        <a:t>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30606"/>
              </p:ext>
            </p:extLst>
          </p:nvPr>
        </p:nvGraphicFramePr>
        <p:xfrm>
          <a:off x="1576666" y="3611554"/>
          <a:ext cx="7567334" cy="130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1172"/>
                <a:gridCol w="366616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 счетов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счет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бюджетного учета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xxx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xxxxxxx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b="1" u="sng" dirty="0" smtClean="0">
                          <a:effectLst/>
                        </a:rPr>
                        <a:t>111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1 </a:t>
                      </a:r>
                      <a:r>
                        <a:rPr lang="ru-RU" sz="2000" dirty="0">
                          <a:effectLst/>
                        </a:rPr>
                        <a:t>303 </a:t>
                      </a:r>
                      <a:r>
                        <a:rPr lang="ru-RU" sz="2000" dirty="0" err="1">
                          <a:effectLst/>
                        </a:rPr>
                        <a:t>xx</a:t>
                      </a:r>
                      <a:r>
                        <a:rPr lang="ru-RU" sz="2000" dirty="0">
                          <a:effectLst/>
                        </a:rPr>
                        <a:t> 000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xxxxx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xxxxx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b="1" u="sng" dirty="0" smtClean="0">
                          <a:effectLst/>
                        </a:rPr>
                        <a:t>119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1 </a:t>
                      </a:r>
                      <a:r>
                        <a:rPr lang="ru-RU" sz="2000" dirty="0">
                          <a:effectLst/>
                        </a:rPr>
                        <a:t>303 </a:t>
                      </a:r>
                      <a:r>
                        <a:rPr lang="ru-RU" sz="2000" dirty="0" err="1">
                          <a:effectLst/>
                        </a:rPr>
                        <a:t>xx</a:t>
                      </a:r>
                      <a:r>
                        <a:rPr lang="ru-RU" sz="2000" dirty="0">
                          <a:effectLst/>
                        </a:rPr>
                        <a:t> 000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(пример операций)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712809" y="200621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graphicFrame>
        <p:nvGraphicFramePr>
          <p:cNvPr id="205863" name="Group 39"/>
          <p:cNvGraphicFramePr>
            <a:graphicFrameLocks noGrp="1"/>
          </p:cNvGraphicFramePr>
          <p:nvPr/>
        </p:nvGraphicFramePr>
        <p:xfrm>
          <a:off x="1620377" y="1756911"/>
          <a:ext cx="9092861" cy="3850829"/>
        </p:xfrm>
        <a:graphic>
          <a:graphicData uri="http://schemas.openxmlformats.org/drawingml/2006/table">
            <a:tbl>
              <a:tblPr/>
              <a:tblGrid>
                <a:gridCol w="519255"/>
                <a:gridCol w="3024070"/>
                <a:gridCol w="1025234"/>
                <a:gridCol w="2184705"/>
                <a:gridCol w="2339597"/>
              </a:tblGrid>
              <a:tr h="586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296" marR="62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операции учреждения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296" marR="62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Сумма,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руб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296" marR="62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Дебет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296" marR="62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Кредит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296" marR="62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Перечисление денежных средств с лицевого счета учреждения в счет оплаты обязательств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244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5 302 25 830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610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5 201 11 610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+18 ЗС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(КВР 244/КОСГУ 225)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Поступление дебиторской задолженности прошлых лет на лицевой счет учреждения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510</a:t>
                      </a: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5 201 11 510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-18 ЗС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(КВР 244/КОСГУ 222)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244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5 302 22 730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Возврат неиспользованного остатка целевой субсидии прошлых лет в доход бюджета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640,0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180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5 303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05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730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610 </a:t>
                      </a: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5 201 11 610 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- 17 ЗС (КОСГУ 180)</a:t>
                      </a:r>
                    </a:p>
                  </a:txBody>
                  <a:tcPr marL="63730" marR="637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(пример операций)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711411" y="33928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4" y="1646274"/>
            <a:ext cx="9321510" cy="221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4031602"/>
            <a:ext cx="9371666" cy="24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Овал 8"/>
          <p:cNvSpPr>
            <a:spLocks noChangeArrowheads="1"/>
          </p:cNvSpPr>
          <p:nvPr/>
        </p:nvSpPr>
        <p:spPr bwMode="auto">
          <a:xfrm>
            <a:off x="7233346" y="3295498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1991" name="Скругленный прямоугольник 10"/>
          <p:cNvSpPr>
            <a:spLocks noChangeArrowheads="1"/>
          </p:cNvSpPr>
          <p:nvPr/>
        </p:nvSpPr>
        <p:spPr bwMode="auto">
          <a:xfrm>
            <a:off x="7069603" y="6304817"/>
            <a:ext cx="699224" cy="3348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73">
                <a:solidFill>
                  <a:schemeClr val="accent2"/>
                </a:solidFill>
              </a:rPr>
              <a:t>1 + 3</a:t>
            </a:r>
          </a:p>
        </p:txBody>
      </p:sp>
      <p:sp>
        <p:nvSpPr>
          <p:cNvPr id="41992" name="Овал 8"/>
          <p:cNvSpPr>
            <a:spLocks noChangeArrowheads="1"/>
          </p:cNvSpPr>
          <p:nvPr/>
        </p:nvSpPr>
        <p:spPr bwMode="auto">
          <a:xfrm>
            <a:off x="7166963" y="5303186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1993" name="Овал 8"/>
          <p:cNvSpPr>
            <a:spLocks noChangeArrowheads="1"/>
          </p:cNvSpPr>
          <p:nvPr/>
        </p:nvSpPr>
        <p:spPr bwMode="auto">
          <a:xfrm>
            <a:off x="7166963" y="5961106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1994" name="Овал 8"/>
          <p:cNvSpPr>
            <a:spLocks noChangeArrowheads="1"/>
          </p:cNvSpPr>
          <p:nvPr/>
        </p:nvSpPr>
        <p:spPr bwMode="auto">
          <a:xfrm>
            <a:off x="7166963" y="5617394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3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об исполнении плана ФХД …..  (ф. 0503737)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(пример операций)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687051" y="89248"/>
            <a:ext cx="7846354" cy="7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72" tIns="44687" rIns="89372" bIns="44687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230" dirty="0">
                <a:solidFill>
                  <a:schemeClr val="tx2"/>
                </a:solidFill>
              </a:rPr>
              <a:t>Бухгалтерская отчетность – Инструкция № 33н (199н)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19" y="2090297"/>
            <a:ext cx="9048607" cy="25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Овал 8"/>
          <p:cNvSpPr>
            <a:spLocks noChangeArrowheads="1"/>
          </p:cNvSpPr>
          <p:nvPr/>
        </p:nvSpPr>
        <p:spPr bwMode="auto">
          <a:xfrm>
            <a:off x="6764246" y="4097983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6227290" y="3850157"/>
            <a:ext cx="502061" cy="32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87"/>
              <a:t>640</a:t>
            </a:r>
          </a:p>
        </p:txBody>
      </p:sp>
      <p:sp>
        <p:nvSpPr>
          <p:cNvPr id="43015" name="Овал 8"/>
          <p:cNvSpPr>
            <a:spLocks noChangeArrowheads="1"/>
          </p:cNvSpPr>
          <p:nvPr/>
        </p:nvSpPr>
        <p:spPr bwMode="auto">
          <a:xfrm>
            <a:off x="6764246" y="3835405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6227290" y="3211415"/>
            <a:ext cx="502061" cy="32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87"/>
              <a:t>640</a:t>
            </a:r>
          </a:p>
        </p:txBody>
      </p:sp>
    </p:spTree>
    <p:extLst>
      <p:ext uri="{BB962C8B-B14F-4D97-AF65-F5344CB8AC3E}">
        <p14:creationId xmlns:p14="http://schemas.microsoft.com/office/powerpoint/2010/main" val="14015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7" y="2333626"/>
            <a:ext cx="11344275" cy="42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28599" y="2200274"/>
            <a:ext cx="2324100" cy="785814"/>
          </a:xfrm>
          <a:prstGeom prst="wedgeRoundRectCallout">
            <a:avLst>
              <a:gd name="adj1" fmla="val 2132"/>
              <a:gd name="adj2" fmla="val 191722"/>
              <a:gd name="adj3" fmla="val 16667"/>
            </a:avLst>
          </a:prstGeom>
          <a:solidFill>
            <a:schemeClr val="bg2"/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15-17 разрядах номера счета бухгалтерского учета указываются:</a:t>
            </a:r>
          </a:p>
          <a:p>
            <a:pPr algn="ctr" defTabSz="873997"/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код аналитической группы по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доходам; КВР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расходам;</a:t>
            </a:r>
          </a:p>
          <a:p>
            <a:pPr algn="ctr" defTabSz="873997"/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59482" y="1099049"/>
            <a:ext cx="9320933" cy="289441"/>
          </a:xfrm>
          <a:prstGeom prst="round2Diag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Составляется отдельно по видам деятельности  (2,4,5,6,7) и видам задолженности ( дебиторская, кредиторская)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0189" y="450224"/>
            <a:ext cx="741344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дебиторской и кредиторской задолженности (ф. 0503769)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90326" y="6383656"/>
            <a:ext cx="2462373" cy="440831"/>
          </a:xfrm>
          <a:prstGeom prst="wedgeRoundRectCallout">
            <a:avLst>
              <a:gd name="adj1" fmla="val 16300"/>
              <a:gd name="adj2" fmla="val -316280"/>
              <a:gd name="adj3" fmla="val 16667"/>
            </a:avLst>
          </a:prstGeom>
          <a:solidFill>
            <a:schemeClr val="bg2"/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Отражаются только те счета, по которым есть ненулевые значения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086100" y="6286500"/>
            <a:ext cx="2833849" cy="447676"/>
          </a:xfrm>
          <a:prstGeom prst="wedgeRoundRectCallout">
            <a:avLst>
              <a:gd name="adj1" fmla="val -62376"/>
              <a:gd name="adj2" fmla="val -317517"/>
              <a:gd name="adj3" fmla="val 16667"/>
            </a:avLst>
          </a:prstGeom>
          <a:solidFill>
            <a:schemeClr val="bg2"/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Подведение итогов по аналитическим и синтетическим кодам счетов 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757488" y="2200274"/>
            <a:ext cx="1952625" cy="785814"/>
          </a:xfrm>
          <a:prstGeom prst="wedgeRoundRectCallout">
            <a:avLst>
              <a:gd name="adj1" fmla="val -9672"/>
              <a:gd name="adj2" fmla="val 216250"/>
              <a:gd name="adj3" fmla="val 16667"/>
            </a:avLst>
          </a:prstGeom>
          <a:solidFill>
            <a:schemeClr val="bg2"/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граф 2-4 должны соответствовать графам 5-7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Сведений (ф. 0503769)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 2015 год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862872" y="1801047"/>
            <a:ext cx="2286000" cy="613635"/>
          </a:xfrm>
          <a:prstGeom prst="wedgeRoundRectCallout">
            <a:avLst>
              <a:gd name="adj1" fmla="val 14356"/>
              <a:gd name="adj2" fmla="val 275074"/>
              <a:gd name="adj3" fmla="val 16667"/>
            </a:avLst>
          </a:prstGeom>
          <a:solidFill>
            <a:schemeClr val="bg2"/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по графам 6 и 8 формируются только по</a:t>
            </a:r>
          </a:p>
          <a:p>
            <a:pPr algn="ctr" defTabSz="873997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счетам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020600000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030200000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8974535" y="1402764"/>
            <a:ext cx="2350689" cy="911151"/>
          </a:xfrm>
          <a:prstGeom prst="wedgeRoundRectCallout">
            <a:avLst>
              <a:gd name="adj1" fmla="val -14546"/>
              <a:gd name="adj2" fmla="val -43751"/>
              <a:gd name="adj3" fmla="val 16667"/>
            </a:avLst>
          </a:prstGeom>
          <a:solidFill>
            <a:schemeClr val="accent3">
              <a:lumMod val="20000"/>
              <a:lumOff val="80000"/>
              <a:alpha val="14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>
              <a:defRPr/>
            </a:pP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НЕДОПУСТИМЫ показатели по счетам </a:t>
            </a:r>
            <a:endParaRPr lang="ru-RU" sz="1100" dirty="0" smtClean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defTabSz="873997">
              <a:defRPr/>
            </a:pP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20600 000 и 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30200 000 со знаком «минус»</a:t>
            </a:r>
          </a:p>
        </p:txBody>
      </p:sp>
      <p:pic>
        <p:nvPicPr>
          <p:cNvPr id="26" name="Picture 5" descr="E:\ЧЕЛОВЕЧКИ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36" y="724722"/>
            <a:ext cx="100766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8096250" y="3267074"/>
            <a:ext cx="3981450" cy="600075"/>
          </a:xfrm>
          <a:prstGeom prst="wedgeRoundRectCallout">
            <a:avLst>
              <a:gd name="adj1" fmla="val 2242"/>
              <a:gd name="adj2" fmla="val 268541"/>
              <a:gd name="adj3" fmla="val 16667"/>
            </a:avLst>
          </a:prstGeom>
          <a:solidFill>
            <a:schemeClr val="bg2"/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граф 12-14 отражаются только по кодам синтетических счетов и строке «Всего» и должны соответствовать графам 5-7 Сведений (ф.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0503769) за аналогичный период прошлого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года</a:t>
            </a:r>
          </a:p>
          <a:p>
            <a:pPr algn="ctr" defTabSz="873997"/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212727"/>
            <a:ext cx="10515600" cy="1325563"/>
          </a:xfrm>
        </p:spPr>
        <p:txBody>
          <a:bodyPr/>
          <a:lstStyle/>
          <a:p>
            <a:pPr algn="ctr"/>
            <a:r>
              <a:rPr lang="ru-RU" sz="2800" dirty="0" smtClean="0"/>
              <a:t>Отражение в отчетности операций с остатками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4E6A-4B13-400D-8649-E5D2BAD224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47223"/>
              </p:ext>
            </p:extLst>
          </p:nvPr>
        </p:nvGraphicFramePr>
        <p:xfrm>
          <a:off x="421085" y="2154645"/>
          <a:ext cx="11521280" cy="430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3360373"/>
                <a:gridCol w="2402553"/>
                <a:gridCol w="3358087"/>
              </a:tblGrid>
              <a:tr h="324757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Отчетность учредителя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Отчетность учреждения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05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Перечисление субсидии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</a:t>
                      </a:r>
                      <a:r>
                        <a:rPr lang="ru-RU" baseline="0" dirty="0" smtClean="0"/>
                        <a:t> ф.0503127 (</a:t>
                      </a:r>
                      <a:r>
                        <a:rPr lang="ru-RU" dirty="0" smtClean="0"/>
                        <a:t>Расходы)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Отчет ф. 0503737 (</a:t>
                      </a:r>
                      <a:r>
                        <a:rPr lang="ru-RU" dirty="0" smtClean="0"/>
                        <a:t>Доходы)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121920" marR="121920"/>
                </a:tc>
              </a:tr>
              <a:tr h="560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Финансовый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результат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Отчет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ф. 0503121/ Справка ф. 0503110 (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Расходы)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Отчет ф. 0503721 (Доходы  текущего года)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1041003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Остатки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Сведения ф. 0503169 </a:t>
                      </a:r>
                      <a:r>
                        <a:rPr lang="ru-RU" dirty="0" smtClean="0"/>
                        <a:t>Дебиторская</a:t>
                      </a:r>
                      <a:r>
                        <a:rPr lang="ru-RU" baseline="0" dirty="0" smtClean="0"/>
                        <a:t> задолженность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ф. 0503769</a:t>
                      </a:r>
                    </a:p>
                    <a:p>
                      <a:r>
                        <a:rPr lang="ru-RU" dirty="0" smtClean="0"/>
                        <a:t>Кредиторская задолженность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(за минусом доходов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будущего периода)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  <a:tr h="1473565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Возврат остатков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ф. 0503127 Доходы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Отчет ф. 0503737 (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Возвращено остатков субсидий прошлых лет, всего, </a:t>
                      </a:r>
                      <a:r>
                        <a:rPr lang="ru-RU" baseline="0" dirty="0" smtClean="0"/>
                        <a:t>стр.910)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34354" y="3934241"/>
            <a:ext cx="4727875" cy="254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2416" dirty="0">
                <a:solidFill>
                  <a:schemeClr val="tx1"/>
                </a:solidFill>
              </a:rPr>
              <a:t>Финансовый результат </a:t>
            </a:r>
            <a:r>
              <a:rPr lang="ru-RU" sz="2416" b="1" u="sng" dirty="0">
                <a:solidFill>
                  <a:schemeClr val="tx1"/>
                </a:solidFill>
              </a:rPr>
              <a:t>соответствует</a:t>
            </a:r>
            <a:r>
              <a:rPr lang="ru-RU" sz="2416" dirty="0">
                <a:solidFill>
                  <a:schemeClr val="tx1"/>
                </a:solidFill>
              </a:rPr>
              <a:t> в 730 и 721ф.</a:t>
            </a:r>
            <a:br>
              <a:rPr lang="ru-RU" sz="2416" dirty="0">
                <a:solidFill>
                  <a:schemeClr val="tx1"/>
                </a:solidFill>
              </a:rPr>
            </a:br>
            <a:r>
              <a:rPr lang="ru-RU" sz="2416" dirty="0">
                <a:solidFill>
                  <a:schemeClr val="tx1"/>
                </a:solidFill>
              </a:rPr>
              <a:t>– но финансовый орган  </a:t>
            </a:r>
            <a:r>
              <a:rPr lang="ru-RU" sz="2416" b="1" u="sng" dirty="0">
                <a:solidFill>
                  <a:schemeClr val="tx1"/>
                </a:solidFill>
              </a:rPr>
              <a:t>представил</a:t>
            </a:r>
          </a:p>
          <a:p>
            <a:pPr algn="ctr">
              <a:defRPr/>
            </a:pPr>
            <a:r>
              <a:rPr lang="ru-RU" sz="2416" dirty="0">
                <a:solidFill>
                  <a:schemeClr val="tx1"/>
                </a:solidFill>
              </a:rPr>
              <a:t>Справку 0503725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0719" y="3943092"/>
            <a:ext cx="4542006" cy="2549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2416" dirty="0">
                <a:solidFill>
                  <a:schemeClr val="tx1"/>
                </a:solidFill>
              </a:rPr>
              <a:t>Финансовый результат</a:t>
            </a:r>
            <a:br>
              <a:rPr lang="ru-RU" sz="2416" dirty="0">
                <a:solidFill>
                  <a:schemeClr val="tx1"/>
                </a:solidFill>
              </a:rPr>
            </a:br>
            <a:r>
              <a:rPr lang="ru-RU" sz="2416" dirty="0">
                <a:solidFill>
                  <a:schemeClr val="tx1"/>
                </a:solidFill>
              </a:rPr>
              <a:t> </a:t>
            </a:r>
            <a:r>
              <a:rPr lang="ru-RU" sz="2416" b="1" u="sng" dirty="0">
                <a:solidFill>
                  <a:schemeClr val="tx1"/>
                </a:solidFill>
              </a:rPr>
              <a:t>не соответствует</a:t>
            </a:r>
            <a:r>
              <a:rPr lang="ru-RU" sz="2416" dirty="0">
                <a:solidFill>
                  <a:schemeClr val="tx1"/>
                </a:solidFill>
              </a:rPr>
              <a:t> в 730 и 721ф.</a:t>
            </a:r>
            <a:br>
              <a:rPr lang="ru-RU" sz="2416" dirty="0">
                <a:solidFill>
                  <a:schemeClr val="tx1"/>
                </a:solidFill>
              </a:rPr>
            </a:br>
            <a:r>
              <a:rPr lang="ru-RU" sz="2416" dirty="0">
                <a:solidFill>
                  <a:schemeClr val="tx1"/>
                </a:solidFill>
              </a:rPr>
              <a:t>– но финансовый орган</a:t>
            </a:r>
            <a:br>
              <a:rPr lang="ru-RU" sz="2416" dirty="0">
                <a:solidFill>
                  <a:schemeClr val="tx1"/>
                </a:solidFill>
              </a:rPr>
            </a:br>
            <a:r>
              <a:rPr lang="ru-RU" sz="2416" b="1" u="sng" dirty="0">
                <a:solidFill>
                  <a:schemeClr val="tx1"/>
                </a:solidFill>
              </a:rPr>
              <a:t>не представил </a:t>
            </a:r>
            <a:r>
              <a:rPr lang="ru-RU" sz="2416" dirty="0">
                <a:solidFill>
                  <a:schemeClr val="tx1"/>
                </a:solidFill>
              </a:rPr>
              <a:t/>
            </a:r>
            <a:br>
              <a:rPr lang="ru-RU" sz="2416" dirty="0">
                <a:solidFill>
                  <a:schemeClr val="tx1"/>
                </a:solidFill>
              </a:rPr>
            </a:br>
            <a:r>
              <a:rPr lang="ru-RU" sz="2416" dirty="0">
                <a:solidFill>
                  <a:schemeClr val="tx1"/>
                </a:solidFill>
              </a:rPr>
              <a:t> Справку 0503725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0377" y="1557765"/>
            <a:ext cx="3679039" cy="189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2416" dirty="0">
                <a:solidFill>
                  <a:schemeClr val="tx1"/>
                </a:solidFill>
              </a:rPr>
              <a:t>Расхождения по финансовому результату в Отчете ф.0503721 и Балансе ф. 0503730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449881" y="1773138"/>
            <a:ext cx="3003418" cy="1584317"/>
          </a:xfrm>
          <a:prstGeom prst="rightArrow">
            <a:avLst>
              <a:gd name="adj1" fmla="val 83823"/>
              <a:gd name="adj2" fmla="val 241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2416" dirty="0">
                <a:solidFill>
                  <a:schemeClr val="tx1"/>
                </a:solidFill>
              </a:rPr>
              <a:t>Допустимо на операции по счету 0 304 06 000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28533" y="1628572"/>
            <a:ext cx="1953106" cy="172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2416" dirty="0">
                <a:solidFill>
                  <a:schemeClr val="tx1"/>
                </a:solidFill>
              </a:rPr>
              <a:t>Справка 0503725 по счету</a:t>
            </a:r>
            <a:br>
              <a:rPr lang="ru-RU" sz="2416" dirty="0">
                <a:solidFill>
                  <a:schemeClr val="tx1"/>
                </a:solidFill>
              </a:rPr>
            </a:br>
            <a:r>
              <a:rPr lang="ru-RU" sz="2416" dirty="0">
                <a:solidFill>
                  <a:schemeClr val="tx1"/>
                </a:solidFill>
              </a:rPr>
              <a:t> 0 304 06 000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8923" y="442902"/>
            <a:ext cx="6008311" cy="64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altLang="ru-RU" sz="2416" b="1" dirty="0">
                <a:solidFill>
                  <a:srgbClr val="000066"/>
                </a:solidFill>
                <a:latin typeface="Times New Roman" pitchFamily="18" charset="0"/>
                <a:sym typeface="Lucida Grande"/>
              </a:rPr>
              <a:t>Корректность отражения показателей по счету 0 304 06 000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465101" y="721352"/>
            <a:ext cx="2398604" cy="749379"/>
          </a:xfrm>
          <a:prstGeom prst="wedgeRoundRectCallout">
            <a:avLst>
              <a:gd name="adj1" fmla="val 23443"/>
              <a:gd name="adj2" fmla="val 65940"/>
              <a:gd name="adj3" fmla="val 16667"/>
            </a:avLst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1394" i="1" dirty="0">
                <a:solidFill>
                  <a:schemeClr val="tx1"/>
                </a:solidFill>
              </a:rPr>
              <a:t>Составляется при изменении типа ГМУ в течение отчетного года</a:t>
            </a:r>
          </a:p>
        </p:txBody>
      </p:sp>
      <p:sp>
        <p:nvSpPr>
          <p:cNvPr id="911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06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349" indent="-265519" eaLnBrk="0" hangingPunct="0">
              <a:spcBef>
                <a:spcPct val="20000"/>
              </a:spcBef>
              <a:buChar char="–"/>
              <a:defRPr sz="269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2076" indent="-212415" eaLnBrk="0" hangingPunct="0">
              <a:spcBef>
                <a:spcPct val="20000"/>
              </a:spcBef>
              <a:buChar char="•"/>
              <a:defRPr sz="2323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6906" indent="-212415" eaLnBrk="0" hangingPunct="0">
              <a:spcBef>
                <a:spcPct val="20000"/>
              </a:spcBef>
              <a:buChar char="–"/>
              <a:defRPr sz="195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1736" indent="-212415" eaLnBrk="0" hangingPunct="0">
              <a:spcBef>
                <a:spcPct val="20000"/>
              </a:spcBef>
              <a:buChar char="»"/>
              <a:defRPr sz="195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36566" indent="-2124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5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1397" indent="-2124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5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6227" indent="-2124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5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1057" indent="-2124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5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47C812-B627-4734-9F57-F35F22EBF15A}" type="slidenum">
              <a:rPr lang="ru-RU" altLang="ru-RU" sz="1394"/>
              <a:pPr eaLnBrk="1" hangingPunct="1">
                <a:spcBef>
                  <a:spcPct val="0"/>
                </a:spcBef>
                <a:buFontTx/>
                <a:buNone/>
              </a:pPr>
              <a:t>115</a:t>
            </a:fld>
            <a:endParaRPr lang="ru-RU" altLang="ru-RU" sz="1394"/>
          </a:p>
        </p:txBody>
      </p:sp>
    </p:spTree>
    <p:extLst>
      <p:ext uri="{BB962C8B-B14F-4D97-AF65-F5344CB8AC3E}">
        <p14:creationId xmlns:p14="http://schemas.microsoft.com/office/powerpoint/2010/main" val="25216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3923" y="257577"/>
            <a:ext cx="8582457" cy="818712"/>
          </a:xfrm>
        </p:spPr>
        <p:txBody>
          <a:bodyPr/>
          <a:lstStyle/>
          <a:p>
            <a:r>
              <a:rPr lang="ru-RU" altLang="ru-RU" sz="2973" dirty="0"/>
              <a:t>Сравнение Баланса и Отчета о финансовых результатах</a:t>
            </a:r>
          </a:p>
        </p:txBody>
      </p:sp>
      <p:graphicFrame>
        <p:nvGraphicFramePr>
          <p:cNvPr id="23558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66358"/>
              </p:ext>
            </p:extLst>
          </p:nvPr>
        </p:nvGraphicFramePr>
        <p:xfrm>
          <a:off x="875764" y="1287811"/>
          <a:ext cx="9903858" cy="5033792"/>
        </p:xfrm>
        <a:graphic>
          <a:graphicData uri="http://schemas.openxmlformats.org/drawingml/2006/table">
            <a:tbl>
              <a:tblPr/>
              <a:tblGrid>
                <a:gridCol w="2208536"/>
                <a:gridCol w="2137852"/>
                <a:gridCol w="2422164"/>
                <a:gridCol w="1567653"/>
                <a:gridCol w="1567653"/>
              </a:tblGrid>
              <a:tr h="977141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Операция</a:t>
                      </a:r>
                    </a:p>
                  </a:txBody>
                  <a:tcPr marL="84969" marR="84969" marT="42484" marB="42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Бухгалтерская запись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0503721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0503710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0503730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533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Перевод нефинансовых активов с КВД 4 на 5</a:t>
                      </a:r>
                    </a:p>
                  </a:txBody>
                  <a:tcPr marL="84969" marR="84969" marT="42484" marB="42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5 304 06 830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5 106 хх 310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100 р.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НФА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обязательствами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533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Перевод нефинансовых активов с КВД 4 на 5</a:t>
                      </a:r>
                    </a:p>
                  </a:txBody>
                  <a:tcPr marL="84969" marR="84969" marT="42484" marB="42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4 106 хх 310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4 304 06 730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100 р.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НФА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обязательствами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489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Заключительные обороты по завершению года</a:t>
                      </a:r>
                    </a:p>
                  </a:txBody>
                  <a:tcPr marL="84969" marR="84969" marT="42484" marB="424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5 401 30 000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5 304 06 730             Дт 4 304 06 830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4 401 30 000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Оборот по счету 30406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Финансовый результат</a:t>
                      </a:r>
                    </a:p>
                  </a:txBody>
                  <a:tcPr marL="84969" marR="84969" marT="42484" marB="424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8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7004" y="291258"/>
            <a:ext cx="8582457" cy="812810"/>
          </a:xfrm>
        </p:spPr>
        <p:txBody>
          <a:bodyPr/>
          <a:lstStyle/>
          <a:p>
            <a:r>
              <a:rPr lang="ru-RU" altLang="ru-RU" sz="2602" dirty="0" smtClean="0"/>
              <a:t>                            Сравнение </a:t>
            </a:r>
            <a:r>
              <a:rPr lang="ru-RU" altLang="ru-RU" sz="2602" dirty="0"/>
              <a:t>отчетных форм</a:t>
            </a:r>
            <a:br>
              <a:rPr lang="ru-RU" altLang="ru-RU" sz="2602" dirty="0"/>
            </a:br>
            <a:r>
              <a:rPr lang="ru-RU" altLang="ru-RU" sz="2602" dirty="0"/>
              <a:t/>
            </a:r>
            <a:br>
              <a:rPr lang="ru-RU" altLang="ru-RU" sz="2602" dirty="0"/>
            </a:br>
            <a:r>
              <a:rPr lang="ru-RU" altLang="ru-RU" sz="2602" b="1" u="sng" dirty="0"/>
              <a:t>Отчет ф. 0503721         Баланс ф. 0503730</a:t>
            </a:r>
          </a:p>
        </p:txBody>
      </p:sp>
      <p:graphicFrame>
        <p:nvGraphicFramePr>
          <p:cNvPr id="248007" name="Group 199"/>
          <p:cNvGraphicFramePr>
            <a:graphicFrameLocks noGrp="1"/>
          </p:cNvGraphicFramePr>
          <p:nvPr/>
        </p:nvGraphicFramePr>
        <p:xfrm>
          <a:off x="5961761" y="1422050"/>
          <a:ext cx="4683620" cy="4251457"/>
        </p:xfrm>
        <a:graphic>
          <a:graphicData uri="http://schemas.openxmlformats.org/drawingml/2006/table">
            <a:tbl>
              <a:tblPr/>
              <a:tblGrid>
                <a:gridCol w="1137345"/>
                <a:gridCol w="736103"/>
                <a:gridCol w="402717"/>
                <a:gridCol w="668246"/>
                <a:gridCol w="469100"/>
                <a:gridCol w="668245"/>
                <a:gridCol w="601864"/>
              </a:tblGrid>
              <a:tr h="679799">
                <a:tc rowSpan="2"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Счет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 начало года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 конец года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Ит.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Ит.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543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НФА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99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304 06 000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098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Фин.результат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7888" name="Group 80"/>
          <p:cNvGraphicFramePr>
            <a:graphicFrameLocks noGrp="1"/>
          </p:cNvGraphicFramePr>
          <p:nvPr/>
        </p:nvGraphicFramePr>
        <p:xfrm>
          <a:off x="1613002" y="1354193"/>
          <a:ext cx="3947517" cy="4286803"/>
        </p:xfrm>
        <a:graphic>
          <a:graphicData uri="http://schemas.openxmlformats.org/drawingml/2006/table">
            <a:tbl>
              <a:tblPr/>
              <a:tblGrid>
                <a:gridCol w="1606444"/>
                <a:gridCol w="802485"/>
                <a:gridCol w="870342"/>
                <a:gridCol w="668246"/>
              </a:tblGrid>
              <a:tr h="1144374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строки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 КВД 5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 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КВД 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Итого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2540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Чистый операционный результат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480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НФА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409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обязательствами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13656" y="2537138"/>
            <a:ext cx="2614412" cy="63106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8382000" y="5760720"/>
            <a:ext cx="2103120" cy="487680"/>
            <a:chOff x="7985760" y="5684520"/>
            <a:chExt cx="2103120" cy="48768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8001000" y="5684520"/>
              <a:ext cx="0" cy="487680"/>
            </a:xfrm>
            <a:prstGeom prst="line">
              <a:avLst/>
            </a:prstGeom>
            <a:ln w="412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985760" y="6172200"/>
              <a:ext cx="2087880" cy="0"/>
            </a:xfrm>
            <a:prstGeom prst="line">
              <a:avLst/>
            </a:prstGeom>
            <a:ln w="412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10073640" y="5684520"/>
              <a:ext cx="15240" cy="487680"/>
            </a:xfrm>
            <a:prstGeom prst="line">
              <a:avLst/>
            </a:prstGeom>
            <a:ln w="412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8118734" y="5718810"/>
            <a:ext cx="2614412" cy="631065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100 – 100 = 0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5250368" y="3230371"/>
            <a:ext cx="3395730" cy="2640329"/>
          </a:xfrm>
          <a:prstGeom prst="bentConnector3">
            <a:avLst>
              <a:gd name="adj1" fmla="val 111149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891" y="457200"/>
            <a:ext cx="8582457" cy="818712"/>
          </a:xfrm>
        </p:spPr>
        <p:txBody>
          <a:bodyPr/>
          <a:lstStyle/>
          <a:p>
            <a:r>
              <a:rPr lang="ru-RU" altLang="ru-RU" sz="2230" dirty="0"/>
              <a:t>Сравнение Баланса и Отчета о финансовых результатах – изменение типа с КУ на БУ в течение года</a:t>
            </a:r>
          </a:p>
        </p:txBody>
      </p:sp>
      <p:graphicFrame>
        <p:nvGraphicFramePr>
          <p:cNvPr id="248869" name="Group 37"/>
          <p:cNvGraphicFramePr>
            <a:graphicFrameLocks noGrp="1"/>
          </p:cNvGraphicFramePr>
          <p:nvPr/>
        </p:nvGraphicFramePr>
        <p:xfrm>
          <a:off x="1478762" y="1287811"/>
          <a:ext cx="9300859" cy="3424686"/>
        </p:xfrm>
        <a:graphic>
          <a:graphicData uri="http://schemas.openxmlformats.org/drawingml/2006/table">
            <a:tbl>
              <a:tblPr/>
              <a:tblGrid>
                <a:gridCol w="2074069"/>
                <a:gridCol w="2007688"/>
                <a:gridCol w="2274690"/>
                <a:gridCol w="1472206"/>
                <a:gridCol w="1472206"/>
              </a:tblGrid>
              <a:tr h="97709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Операция</a:t>
                      </a:r>
                    </a:p>
                  </a:txBody>
                  <a:tcPr marL="84969" marR="84969" marT="42461" marB="42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Бухгалтерская запись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0503721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0503710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0503730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053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Принятие нефинансовых активов  на 5</a:t>
                      </a:r>
                    </a:p>
                  </a:txBody>
                  <a:tcPr marL="84969" marR="84969" marT="42461" marB="42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4 106 хх 310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4 304 06 730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100 р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НФА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обязательствами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488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Заключительные обороты по завершению года</a:t>
                      </a:r>
                    </a:p>
                  </a:txBody>
                  <a:tcPr marL="84969" marR="84969" marT="42461" marB="42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4 304 06 830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4 401 30 000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Оборот по счету 30406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Финансовый результат</a:t>
                      </a:r>
                    </a:p>
                  </a:txBody>
                  <a:tcPr marL="84969" marR="84969" marT="42461" marB="42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6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91" y="464498"/>
            <a:ext cx="8582457" cy="812810"/>
          </a:xfrm>
        </p:spPr>
        <p:txBody>
          <a:bodyPr/>
          <a:lstStyle/>
          <a:p>
            <a:r>
              <a:rPr lang="ru-RU" altLang="ru-RU" sz="2602" dirty="0"/>
              <a:t>Сравнение отчетных форм</a:t>
            </a:r>
            <a:br>
              <a:rPr lang="ru-RU" altLang="ru-RU" sz="2602" dirty="0"/>
            </a:br>
            <a:r>
              <a:rPr lang="ru-RU" altLang="ru-RU" sz="2602" dirty="0"/>
              <a:t/>
            </a:r>
            <a:br>
              <a:rPr lang="ru-RU" altLang="ru-RU" sz="2602" dirty="0"/>
            </a:br>
            <a:r>
              <a:rPr lang="ru-RU" altLang="ru-RU" sz="2602" b="1" u="sng" dirty="0"/>
              <a:t>Отчет ф. 0503721         Баланс ф. </a:t>
            </a:r>
            <a:r>
              <a:rPr lang="ru-RU" altLang="ru-RU" sz="2602" b="1" u="sng" dirty="0" smtClean="0"/>
              <a:t>0503730</a:t>
            </a:r>
            <a:endParaRPr lang="ru-RU" altLang="ru-RU" sz="2602" b="1" u="sng" dirty="0"/>
          </a:p>
        </p:txBody>
      </p:sp>
      <p:graphicFrame>
        <p:nvGraphicFramePr>
          <p:cNvPr id="251986" name="Group 82"/>
          <p:cNvGraphicFramePr>
            <a:graphicFrameLocks noGrp="1"/>
          </p:cNvGraphicFramePr>
          <p:nvPr/>
        </p:nvGraphicFramePr>
        <p:xfrm>
          <a:off x="5961762" y="1422050"/>
          <a:ext cx="4751478" cy="4251457"/>
        </p:xfrm>
        <a:graphic>
          <a:graphicData uri="http://schemas.openxmlformats.org/drawingml/2006/table">
            <a:tbl>
              <a:tblPr/>
              <a:tblGrid>
                <a:gridCol w="1153572"/>
                <a:gridCol w="476475"/>
                <a:gridCol w="542857"/>
                <a:gridCol w="610715"/>
                <a:gridCol w="562035"/>
                <a:gridCol w="601864"/>
                <a:gridCol w="803960"/>
              </a:tblGrid>
              <a:tr h="679799">
                <a:tc rowSpan="2"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Счет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 начало года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 конец года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Ит.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Ит.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543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НФА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99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304 06 000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098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Фин.результат</a:t>
                      </a:r>
                    </a:p>
                  </a:txBody>
                  <a:tcPr marL="84969" marR="84969" marT="42487" marB="424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87" marB="424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1981" name="Group 77"/>
          <p:cNvGraphicFramePr>
            <a:graphicFrameLocks noGrp="1"/>
          </p:cNvGraphicFramePr>
          <p:nvPr/>
        </p:nvGraphicFramePr>
        <p:xfrm>
          <a:off x="1613001" y="1354193"/>
          <a:ext cx="4148138" cy="4286803"/>
        </p:xfrm>
        <a:graphic>
          <a:graphicData uri="http://schemas.openxmlformats.org/drawingml/2006/table">
            <a:tbl>
              <a:tblPr/>
              <a:tblGrid>
                <a:gridCol w="1606444"/>
                <a:gridCol w="601864"/>
                <a:gridCol w="1070963"/>
                <a:gridCol w="868867"/>
              </a:tblGrid>
              <a:tr h="1144374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строки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 КВД 5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 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КВД 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Итого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2540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Чистый операционный результат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480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НФА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409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обязательствами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- 100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99" name="Line 83"/>
          <p:cNvSpPr>
            <a:spLocks noChangeShapeType="1"/>
          </p:cNvSpPr>
          <p:nvPr/>
        </p:nvSpPr>
        <p:spPr bwMode="auto">
          <a:xfrm>
            <a:off x="5359898" y="2826399"/>
            <a:ext cx="4482998" cy="1606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88" name="Rectangle 84"/>
          <p:cNvSpPr>
            <a:spLocks noChangeArrowheads="1"/>
          </p:cNvSpPr>
          <p:nvPr/>
        </p:nvSpPr>
        <p:spPr bwMode="auto">
          <a:xfrm>
            <a:off x="1546619" y="5770810"/>
            <a:ext cx="9098762" cy="46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895389">
              <a:defRPr/>
            </a:pPr>
            <a:r>
              <a:rPr lang="ru-RU" sz="1951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Сверка по Справке ф.0503725 = Справке ф.0503125 по сч. 304 06</a:t>
            </a:r>
          </a:p>
        </p:txBody>
      </p:sp>
    </p:spTree>
    <p:extLst>
      <p:ext uri="{BB962C8B-B14F-4D97-AF65-F5344CB8AC3E}">
        <p14:creationId xmlns:p14="http://schemas.microsoft.com/office/powerpoint/2010/main" val="41399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408974"/>
            <a:ext cx="7994651" cy="930429"/>
          </a:xfrm>
        </p:spPr>
        <p:txBody>
          <a:bodyPr/>
          <a:lstStyle/>
          <a:p>
            <a:pPr algn="ctr"/>
            <a:r>
              <a:rPr lang="ru-RU" sz="2000" b="1" dirty="0" smtClean="0"/>
              <a:t>Изменение в 65н, 157н, 162н</a:t>
            </a:r>
            <a:br>
              <a:rPr lang="ru-RU" sz="2000" b="1" dirty="0" smtClean="0"/>
            </a:br>
            <a:r>
              <a:rPr lang="ru-RU" sz="2000" b="1" dirty="0" smtClean="0"/>
              <a:t>счет </a:t>
            </a:r>
            <a:r>
              <a:rPr lang="ru-RU" sz="2000" b="1" dirty="0"/>
              <a:t>140110174 «Выпадающие доходы»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08691"/>
              </p:ext>
            </p:extLst>
          </p:nvPr>
        </p:nvGraphicFramePr>
        <p:xfrm>
          <a:off x="489398" y="1775734"/>
          <a:ext cx="9734996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33"/>
                <a:gridCol w="4370465"/>
                <a:gridCol w="2433749"/>
                <a:gridCol w="24337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Дебет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Кредит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Начисление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1 209 40 560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401 40 140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суммы начисленных доходов, в том числе денежных взысканий (штрафов, пеней, неустоек) при принятии решения в соответствии с законодательством Российской Федерации об их уменьшении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1 401 10 174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1 209 40 660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1191" y="261103"/>
            <a:ext cx="8483622" cy="1079814"/>
          </a:xfrm>
        </p:spPr>
        <p:txBody>
          <a:bodyPr vert="horz" wrap="square" lIns="93669" tIns="46835" rIns="93669" bIns="46835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323" b="1" dirty="0">
                <a:latin typeface="Times New Roman" panose="02020603050405020304" pitchFamily="18" charset="0"/>
              </a:rPr>
              <a:t>Баланс государственного (муниципального) учреждения (ф. 0503730)</a:t>
            </a:r>
          </a:p>
        </p:txBody>
      </p:sp>
      <p:sp>
        <p:nvSpPr>
          <p:cNvPr id="104451" name="Содержимое 2"/>
          <p:cNvSpPr>
            <a:spLocks noGrp="1"/>
          </p:cNvSpPr>
          <p:nvPr>
            <p:ph idx="4294967295"/>
          </p:nvPr>
        </p:nvSpPr>
        <p:spPr>
          <a:xfrm>
            <a:off x="1804772" y="1340917"/>
            <a:ext cx="8797830" cy="5112891"/>
          </a:xfrm>
        </p:spPr>
        <p:txBody>
          <a:bodyPr vert="horz" wrap="square" lIns="93669" tIns="46835" rIns="93669" bIns="46835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altLang="ru-RU" sz="2137"/>
              <a:t>Показатели, отраженные в Балансе </a:t>
            </a:r>
            <a:r>
              <a:rPr lang="ru-RU" altLang="ru-RU" sz="2137">
                <a:hlinkClick r:id="rId3" tooltip="Текущий документ"/>
              </a:rPr>
              <a:t>(ф. 0503730)</a:t>
            </a:r>
            <a:r>
              <a:rPr lang="ru-RU" altLang="ru-RU" sz="2137"/>
              <a:t>, требующие пояснения в Пояснительной записке (ф. 0503760):</a:t>
            </a:r>
          </a:p>
          <a:p>
            <a:pPr algn="ctr">
              <a:buFontTx/>
              <a:buNone/>
            </a:pPr>
            <a:endParaRPr lang="ru-RU" altLang="ru-RU" sz="2137"/>
          </a:p>
          <a:p>
            <a:r>
              <a:rPr lang="ru-RU" altLang="ru-RU" sz="2137"/>
              <a:t>-  остатки по счету 304 06 000 (возможны, например, по не восстановленным заимствованиям средств учреждения между разными видами финансового обеспечения)</a:t>
            </a:r>
          </a:p>
        </p:txBody>
      </p:sp>
    </p:spTree>
    <p:extLst>
      <p:ext uri="{BB962C8B-B14F-4D97-AF65-F5344CB8AC3E}">
        <p14:creationId xmlns:p14="http://schemas.microsoft.com/office/powerpoint/2010/main" val="30908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6491" y="457200"/>
            <a:ext cx="8582457" cy="752330"/>
          </a:xfrm>
        </p:spPr>
        <p:txBody>
          <a:bodyPr/>
          <a:lstStyle/>
          <a:p>
            <a:r>
              <a:rPr lang="ru-RU" altLang="ru-RU" sz="2602" dirty="0"/>
              <a:t>Отражение операций по счету 109 в Отчете ф. 0503721 и Справке ф. 0503710</a:t>
            </a:r>
          </a:p>
        </p:txBody>
      </p:sp>
      <p:graphicFrame>
        <p:nvGraphicFramePr>
          <p:cNvPr id="241667" name="Group 3"/>
          <p:cNvGraphicFramePr>
            <a:graphicFrameLocks noGrp="1"/>
          </p:cNvGraphicFramePr>
          <p:nvPr/>
        </p:nvGraphicFramePr>
        <p:xfrm>
          <a:off x="1546619" y="1309938"/>
          <a:ext cx="9098761" cy="4931447"/>
        </p:xfrm>
        <a:graphic>
          <a:graphicData uri="http://schemas.openxmlformats.org/drawingml/2006/table">
            <a:tbl>
              <a:tblPr/>
              <a:tblGrid>
                <a:gridCol w="2074069"/>
                <a:gridCol w="2372051"/>
                <a:gridCol w="2463510"/>
                <a:gridCol w="2189131"/>
              </a:tblGrid>
              <a:tr h="846831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Операция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Бухгалтерская запись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0503721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Отражение в ф. 0503710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0681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Формирование себестоимости работ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2 109хх226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2 30226730 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100 р.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НФА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обязательствами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отражается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611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Начисление доходов 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2 20531560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2 40110130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140 р.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Доходы (КОСГУ 130)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Операции с активами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Доходы (КОСГУ 130)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324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Списание себестоимости на фин.результат</a:t>
                      </a:r>
                    </a:p>
                  </a:txBody>
                  <a:tcPr marL="84969" marR="8496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 2 40110130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 2109хх226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100 р.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Расходы (КОСГУ 226)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 Доходы (КОСГУ 130)</a:t>
                      </a:r>
                    </a:p>
                  </a:txBody>
                  <a:tcPr marL="84969" marR="8496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0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6773" y="274379"/>
            <a:ext cx="8582457" cy="678572"/>
          </a:xfrm>
        </p:spPr>
        <p:txBody>
          <a:bodyPr/>
          <a:lstStyle/>
          <a:p>
            <a:r>
              <a:rPr lang="ru-RU" altLang="ru-RU" sz="2602" dirty="0"/>
              <a:t>Заполнение Отчета ф. 0503721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3001" y="952951"/>
            <a:ext cx="3680514" cy="5219102"/>
          </a:xfrm>
        </p:spPr>
        <p:txBody>
          <a:bodyPr/>
          <a:lstStyle/>
          <a:p>
            <a:r>
              <a:rPr lang="ru-RU" altLang="ru-RU" sz="2230"/>
              <a:t>Инструкция 33н: По кодам строк 160 - 270 в графе 4 отчета </a:t>
            </a:r>
            <a:r>
              <a:rPr lang="ru-RU" altLang="ru-RU" sz="2230" b="1" u="sng"/>
              <a:t>дополнительно</a:t>
            </a:r>
            <a:r>
              <a:rPr lang="ru-RU" altLang="ru-RU" sz="2230"/>
              <a:t> отражаются принятые в уменьшение доходов по данным дебетового оборота счета 240110130 «Доходы от оказания платных услуг»:</a:t>
            </a:r>
          </a:p>
          <a:p>
            <a:r>
              <a:rPr lang="ru-RU" altLang="ru-RU" sz="2230"/>
              <a:t>суммы расходов, сформировавших себестоимость выполненных работ</a:t>
            </a:r>
          </a:p>
        </p:txBody>
      </p:sp>
      <p:graphicFrame>
        <p:nvGraphicFramePr>
          <p:cNvPr id="242692" name="Group 4"/>
          <p:cNvGraphicFramePr>
            <a:graphicFrameLocks noGrp="1"/>
          </p:cNvGraphicFramePr>
          <p:nvPr/>
        </p:nvGraphicFramePr>
        <p:xfrm>
          <a:off x="5828998" y="1309938"/>
          <a:ext cx="4615762" cy="5017035"/>
        </p:xfrm>
        <a:graphic>
          <a:graphicData uri="http://schemas.openxmlformats.org/drawingml/2006/table">
            <a:tbl>
              <a:tblPr/>
              <a:tblGrid>
                <a:gridCol w="3077175"/>
                <a:gridCol w="1538587"/>
              </a:tblGrid>
              <a:tr h="105887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строки</a:t>
                      </a:r>
                    </a:p>
                  </a:txBody>
                  <a:tcPr marL="84969" marR="84969" marT="42473" marB="424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Сумма</a:t>
                      </a:r>
                    </a:p>
                  </a:txBody>
                  <a:tcPr marL="84969" marR="84969" marT="42473" marB="42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99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Доходы от оказания платных работ КОСГУ 130</a:t>
                      </a:r>
                    </a:p>
                  </a:txBody>
                  <a:tcPr marL="84969" marR="84969" marT="42473" marB="424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</a:t>
                      </a:r>
                    </a:p>
                  </a:txBody>
                  <a:tcPr marL="84969" marR="84969" marT="42473" marB="42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99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Расходы по прочим работам КОСГУ 226</a:t>
                      </a:r>
                    </a:p>
                  </a:txBody>
                  <a:tcPr marL="84969" marR="84969" marT="42473" marB="424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84969" marR="84969" marT="42473" marB="42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99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Чистый операционный результат</a:t>
                      </a:r>
                    </a:p>
                  </a:txBody>
                  <a:tcPr marL="84969" marR="84969" marT="42473" marB="424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marL="84969" marR="84969" marT="42473" marB="42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Отчет ф. 0503738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показатели возврата дебиторской задолженности прошлых лет (восстановления кассовых расходов прошлых лет) в графе 9 отчета не отражаются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119" y="821803"/>
            <a:ext cx="10515600" cy="903611"/>
          </a:xfrm>
        </p:spPr>
        <p:txBody>
          <a:bodyPr/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СВЕДЕНИЯ о </a:t>
            </a:r>
            <a:r>
              <a:rPr lang="ru-RU" sz="2400" dirty="0"/>
              <a:t>результатах учреждения по </a:t>
            </a:r>
            <a:r>
              <a:rPr lang="ru-RU" sz="2400" b="1" dirty="0"/>
              <a:t>исполнению</a:t>
            </a:r>
            <a:br>
              <a:rPr lang="ru-RU" sz="2400" b="1" dirty="0"/>
            </a:br>
            <a:r>
              <a:rPr lang="ru-RU" sz="2400" b="1" dirty="0"/>
              <a:t>               государственного (муниципального) </a:t>
            </a:r>
            <a:r>
              <a:rPr lang="ru-RU" sz="2400" b="1" dirty="0" smtClean="0"/>
              <a:t>задания </a:t>
            </a:r>
            <a:r>
              <a:rPr lang="ru-RU" sz="2400" dirty="0" smtClean="0"/>
              <a:t>(ф. 0503762)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77133"/>
              </p:ext>
            </p:extLst>
          </p:nvPr>
        </p:nvGraphicFramePr>
        <p:xfrm>
          <a:off x="780325" y="2650603"/>
          <a:ext cx="10515603" cy="1911346"/>
        </p:xfrm>
        <a:graphic>
          <a:graphicData uri="http://schemas.openxmlformats.org/drawingml/2006/table">
            <a:tbl>
              <a:tblPr/>
              <a:tblGrid>
                <a:gridCol w="1007483"/>
                <a:gridCol w="2644642"/>
                <a:gridCol w="818580"/>
                <a:gridCol w="1007483"/>
                <a:gridCol w="1007483"/>
                <a:gridCol w="1007483"/>
                <a:gridCol w="1007483"/>
                <a:gridCol w="1007483"/>
                <a:gridCol w="1007483"/>
              </a:tblGrid>
              <a:tr h="3550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Государственные (муниципальные) услуги (работы)</a:t>
                      </a:r>
                    </a:p>
                  </a:txBody>
                  <a:tcPr marL="9445" marR="9445" marT="94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Единица измерения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По плану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Фактически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Не исполнено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Причина неисполнения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код</a:t>
                      </a:r>
                    </a:p>
                  </a:txBody>
                  <a:tcPr marL="9445" marR="9445" marT="94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количество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сумма, руб.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количество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сумма, руб.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2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445" marR="9445" marT="944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445" marR="9445" marT="94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119" y="821803"/>
            <a:ext cx="10515600" cy="903611"/>
          </a:xfrm>
        </p:spPr>
        <p:txBody>
          <a:bodyPr/>
          <a:lstStyle/>
          <a:p>
            <a:pPr algn="ctr"/>
            <a:r>
              <a:rPr lang="ru-RU" sz="2400" dirty="0"/>
              <a:t> Сведения</a:t>
            </a:r>
            <a:br>
              <a:rPr lang="ru-RU" sz="2400" dirty="0"/>
            </a:br>
            <a:r>
              <a:rPr lang="ru-RU" sz="2400" dirty="0"/>
              <a:t>об исполнении мероприятий в рамках субсидий на иные цели</a:t>
            </a:r>
            <a:br>
              <a:rPr lang="ru-RU" sz="2400" dirty="0"/>
            </a:br>
            <a:r>
              <a:rPr lang="ru-RU" sz="2400" dirty="0"/>
              <a:t>и на цели осуществления капитальных вложений (</a:t>
            </a:r>
            <a:r>
              <a:rPr lang="ru-RU" sz="2400" dirty="0" smtClean="0"/>
              <a:t>ф. 0503766)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125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823788"/>
              </p:ext>
            </p:extLst>
          </p:nvPr>
        </p:nvGraphicFramePr>
        <p:xfrm>
          <a:off x="567159" y="2419109"/>
          <a:ext cx="11088546" cy="2085989"/>
        </p:xfrm>
        <a:graphic>
          <a:graphicData uri="http://schemas.openxmlformats.org/drawingml/2006/table">
            <a:tbl>
              <a:tblPr/>
              <a:tblGrid>
                <a:gridCol w="2738738"/>
                <a:gridCol w="801581"/>
                <a:gridCol w="1870358"/>
                <a:gridCol w="1068775"/>
                <a:gridCol w="1068775"/>
                <a:gridCol w="1068775"/>
                <a:gridCol w="868380"/>
                <a:gridCol w="1603164"/>
              </a:tblGrid>
              <a:tr h="547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Наименование субсидии</a:t>
                      </a:r>
                    </a:p>
                  </a:txBody>
                  <a:tcPr marL="9502" marR="9502" marT="9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Код цели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Наименование мероприятия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Утверждено плановых назначений, руб.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Исполнено,</a:t>
                      </a:r>
                      <a:br>
                        <a:rPr lang="ru-RU" sz="1600" b="0" i="0" u="none" strike="noStrike">
                          <a:effectLst/>
                          <a:latin typeface="Arial"/>
                        </a:rPr>
                      </a:br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руб.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Не исполнено,</a:t>
                      </a:r>
                      <a:br>
                        <a:rPr lang="ru-RU" sz="1600" b="0" i="0" u="none" strike="noStrike" dirty="0">
                          <a:effectLst/>
                          <a:latin typeface="Arial"/>
                        </a:rPr>
                      </a:br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руб.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Причина неисполнения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код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пояснение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48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02" marR="9502" marT="950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02" marR="9502" marT="9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02" marR="9502" marT="9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8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790575"/>
            <a:ext cx="9515475" cy="56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6250" y="18599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90499" y="1666875"/>
            <a:ext cx="1819275" cy="1485900"/>
          </a:xfrm>
          <a:prstGeom prst="wedgeRoundRectCallout">
            <a:avLst>
              <a:gd name="adj1" fmla="val 103045"/>
              <a:gd name="adj2" fmla="val 5639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1 раздела 1 указываются номера банковских счетов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счетам 020120000)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6433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3. Формирование отчетности в 2017 году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Формирование отдельных форм отчетности в связи с изменениями КБК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Отчет ф. 0503317, 0503117, 0503127, Справка ф. 0503125 – возврат остатков МБТ новые КБК</a:t>
            </a:r>
          </a:p>
          <a:p>
            <a:r>
              <a:rPr lang="ru-RU" dirty="0" smtClean="0"/>
              <a:t>Справка ф. 0503710 – расходы с указанием разделов, подразделов</a:t>
            </a:r>
          </a:p>
          <a:p>
            <a:r>
              <a:rPr lang="ru-RU" dirty="0" smtClean="0"/>
              <a:t>Отчет ф. 0503723 – расходы с указанием разделов, подразделов</a:t>
            </a:r>
          </a:p>
          <a:p>
            <a:r>
              <a:rPr lang="ru-RU" dirty="0" smtClean="0"/>
              <a:t>Отчет ф. 0503737 – возврат </a:t>
            </a:r>
            <a:r>
              <a:rPr lang="ru-RU" dirty="0" err="1" smtClean="0"/>
              <a:t>дебиторки</a:t>
            </a:r>
            <a:r>
              <a:rPr lang="ru-RU" dirty="0" smtClean="0"/>
              <a:t> прошлых лет по кодам аналитики</a:t>
            </a:r>
          </a:p>
          <a:p>
            <a:r>
              <a:rPr lang="ru-RU" dirty="0" smtClean="0"/>
              <a:t>Отчет ф. 0503324 – на 01.02.2017?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916" y="395654"/>
            <a:ext cx="10515600" cy="893518"/>
          </a:xfrm>
        </p:spPr>
        <p:txBody>
          <a:bodyPr/>
          <a:lstStyle/>
          <a:p>
            <a:r>
              <a:rPr lang="ru-RU" sz="2800" dirty="0" smtClean="0"/>
              <a:t>Детализация возвратов остатков МБТ и возвратов </a:t>
            </a:r>
            <a:br>
              <a:rPr lang="ru-RU" sz="2800" dirty="0" smtClean="0"/>
            </a:br>
            <a:r>
              <a:rPr lang="ru-RU" sz="2800" dirty="0" smtClean="0"/>
              <a:t>в объеме потребности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за межбюджетный трансферт = код направления ФБ</a:t>
            </a:r>
          </a:p>
          <a:p>
            <a:r>
              <a:rPr lang="ru-RU" dirty="0" smtClean="0"/>
              <a:t>Что за возврат: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/>
              <a:t>- остаток на начало года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/>
              <a:t>-возврат дебиторской задолженности прошлых лет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/>
              <a:t>- взысканные межбюджетные трансферты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519" y="1387736"/>
            <a:ext cx="10515600" cy="678966"/>
          </a:xfrm>
        </p:spPr>
        <p:txBody>
          <a:bodyPr/>
          <a:lstStyle/>
          <a:p>
            <a:pPr algn="ctr"/>
            <a:r>
              <a:rPr lang="ru-RU" sz="1800" b="1" dirty="0" smtClean="0"/>
              <a:t>Изменение в </a:t>
            </a:r>
            <a:r>
              <a:rPr lang="ru-RU" sz="1800" b="1" dirty="0"/>
              <a:t>157н, 162н</a:t>
            </a:r>
            <a:br>
              <a:rPr lang="ru-RU" sz="1800" b="1" dirty="0"/>
            </a:br>
            <a:r>
              <a:rPr lang="ru-RU" sz="1800" b="1" dirty="0" smtClean="0"/>
              <a:t>Дополнительные </a:t>
            </a:r>
            <a:r>
              <a:rPr lang="ru-RU" sz="1800" b="1" dirty="0" err="1" smtClean="0"/>
              <a:t>забалансовые</a:t>
            </a:r>
            <a:r>
              <a:rPr lang="ru-RU" sz="1800" b="1" dirty="0" smtClean="0"/>
              <a:t> счета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244" y="2588542"/>
            <a:ext cx="10515600" cy="15001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для аналитического учета информации о  целевом использовании средств (иного государственного (муниципального) имущества, направленных из соответствующего бюджета (переданных) в виде взносов в уставные (складочные) капиталы организаций, путем предоставления бюджетных инвестиций юридическим лицам, не являющимся государственными или муниципальными учреждениями и государственными или муниципальными унитарными предприятиями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7795"/>
              </p:ext>
            </p:extLst>
          </p:nvPr>
        </p:nvGraphicFramePr>
        <p:xfrm>
          <a:off x="1420015" y="2049810"/>
          <a:ext cx="9165514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7300"/>
                <a:gridCol w="1103345"/>
                <a:gridCol w="27486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Бюджетные инвестиции, реализуемые организациями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22660"/>
              </p:ext>
            </p:extLst>
          </p:nvPr>
        </p:nvGraphicFramePr>
        <p:xfrm>
          <a:off x="1623209" y="5285756"/>
          <a:ext cx="812799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Доп</a:t>
                      </a:r>
                      <a:r>
                        <a:rPr lang="ru-RU" dirty="0" smtClean="0"/>
                        <a:t>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Уменьшение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предоставлении средств на увеличение 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Отчеты о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Завершение строительства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172" y="957555"/>
            <a:ext cx="10515600" cy="1325563"/>
          </a:xfrm>
        </p:spPr>
        <p:txBody>
          <a:bodyPr/>
          <a:lstStyle/>
          <a:p>
            <a:r>
              <a:rPr lang="ru-RU" sz="1800" dirty="0"/>
              <a:t>Отчет о бюджетных и денежных обязательствах получателей средств федерального бюджета и администраторов источников финансирования дефицита федерального бюджета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42419"/>
              </p:ext>
            </p:extLst>
          </p:nvPr>
        </p:nvGraphicFramePr>
        <p:xfrm>
          <a:off x="218945" y="2768959"/>
          <a:ext cx="11758408" cy="3688478"/>
        </p:xfrm>
        <a:graphic>
          <a:graphicData uri="http://schemas.openxmlformats.org/drawingml/2006/table">
            <a:tbl>
              <a:tblPr/>
              <a:tblGrid>
                <a:gridCol w="2388297"/>
                <a:gridCol w="332863"/>
                <a:gridCol w="765586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  <a:gridCol w="590833"/>
              </a:tblGrid>
              <a:tr h="2398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476" marR="7476" marT="74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Код строки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  <a:b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по бюджетной классификации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 Доведено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Обязательства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 Свободные к принятию бюджетных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принимаемые обязательства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принято бюджетных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принято денежных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денежных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авансовые денежные обязательства к зачету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неисполнено денежных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бюджетных ассигнований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лимитов бюджетных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с применением конкурентных способов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авансовых денежных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авансовых денежных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авансовых денежных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бюджетные ассигнования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лимиты бюджетных обязательств</a:t>
                      </a:r>
                    </a:p>
                  </a:txBody>
                  <a:tcPr marL="7476" marR="7476" marT="7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1. Бюджетные обязательства текущего (отчетного) финансового года по расходам федерального бюджета, всего:</a:t>
                      </a:r>
                    </a:p>
                  </a:txBody>
                  <a:tcPr marL="7476" marR="7476" marT="7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476" marR="7476" marT="7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76" marR="7476" marT="7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130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9074239" y="0"/>
            <a:ext cx="2601533" cy="1275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Федерального казначейства в части ФБ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4675031" y="231820"/>
            <a:ext cx="2446986" cy="6439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Дополнения в 191н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2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64336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Формирование бюджетной (бухгалтерской) отчетности в 2016 – 2017 году в системе «Электронный бюджет»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4078288" y="327025"/>
            <a:ext cx="7848600" cy="641350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404040"/>
                </a:solidFill>
                <a:latin typeface="Cambria" pitchFamily="18" charset="0"/>
                <a:ea typeface="+mn-ea"/>
                <a:cs typeface="Arial" charset="0"/>
              </a:rPr>
              <a:t>Нормативное правовое регулирование создания и функционирования подсистемы «Учет и отчетность» </a:t>
            </a:r>
          </a:p>
        </p:txBody>
      </p:sp>
      <p:sp>
        <p:nvSpPr>
          <p:cNvPr id="11267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272DA7FD-81E9-44F2-A489-DC76FBD2F3CA}" type="slidenum">
              <a:rPr lang="ru-RU" altLang="ru-RU" sz="1200">
                <a:solidFill>
                  <a:srgbClr val="898989"/>
                </a:solidFill>
              </a:rPr>
              <a:pPr algn="r"/>
              <a:t>132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03325" y="1195388"/>
          <a:ext cx="10693400" cy="543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475"/>
                <a:gridCol w="6257925"/>
              </a:tblGrid>
              <a:tr h="3937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Документ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</a:t>
                      </a:r>
                      <a:endParaRPr lang="ru-RU" sz="1800" dirty="0"/>
                    </a:p>
                  </a:txBody>
                  <a:tcPr marT="45718" marB="45718"/>
                </a:tc>
              </a:tr>
              <a:tr h="173734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Распоряжение Правительства РФ </a:t>
                      </a:r>
                    </a:p>
                    <a:p>
                      <a:r>
                        <a:rPr lang="ru-RU" sz="1800" b="1" dirty="0" smtClean="0"/>
                        <a:t>от 20.07.2011 № 1275-р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Одобрена Концепция создания и развития государственной интегрированной информационной системе управления общественными финансами «Электронный бюджет» (ГИИС «Электронный бюджет»).</a:t>
                      </a:r>
                      <a:r>
                        <a:rPr lang="ru-RU" sz="1800" baseline="0" dirty="0" smtClean="0"/>
                        <a:t> Разделом 4 Концепции предусмотрено создание и развитие подсистемы «Учет и отчетность».</a:t>
                      </a:r>
                      <a:endParaRPr lang="ru-RU" sz="1800" dirty="0" smtClean="0"/>
                    </a:p>
                  </a:txBody>
                  <a:tcPr marT="45718" marB="45718"/>
                </a:tc>
              </a:tr>
              <a:tr h="184465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Постановление Правительства РФ </a:t>
                      </a:r>
                    </a:p>
                    <a:p>
                      <a:r>
                        <a:rPr lang="ru-RU" sz="1800" b="1" dirty="0" smtClean="0"/>
                        <a:t>от 30.06.2015 № 658</a:t>
                      </a:r>
                    </a:p>
                    <a:p>
                      <a:r>
                        <a:rPr lang="ru-RU" sz="1800" dirty="0" smtClean="0"/>
                        <a:t>«О государственной интегрированной информационной системе управления общественными финансами «Электронный бюджет»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Определены</a:t>
                      </a:r>
                      <a:r>
                        <a:rPr lang="ru-RU" sz="1800" baseline="0" dirty="0" smtClean="0"/>
                        <a:t> н</a:t>
                      </a:r>
                      <a:r>
                        <a:rPr lang="ru-RU" sz="1800" dirty="0" smtClean="0"/>
                        <a:t>азначение, задачи и основные функции, а также участники ГИИС «Электронный бюджет», порядок ввода</a:t>
                      </a:r>
                      <a:r>
                        <a:rPr lang="ru-RU" sz="1800" baseline="0" dirty="0" smtClean="0"/>
                        <a:t> в эксплуатацию компонент и модулей</a:t>
                      </a:r>
                      <a:r>
                        <a:rPr lang="ru-RU" sz="1800" dirty="0" smtClean="0"/>
                        <a:t>.</a:t>
                      </a:r>
                      <a:endParaRPr lang="ru-RU" sz="1800" baseline="0" dirty="0" smtClean="0"/>
                    </a:p>
                    <a:p>
                      <a:r>
                        <a:rPr lang="ru-RU" sz="1800" baseline="0" dirty="0" smtClean="0"/>
                        <a:t>Оператором ГИИС «Электронный бюджет» определены Минфин России и Федеральное казначейство</a:t>
                      </a:r>
                      <a:r>
                        <a:rPr lang="ru-RU" sz="1800" dirty="0" smtClean="0"/>
                        <a:t>. </a:t>
                      </a:r>
                      <a:endParaRPr lang="ru-RU" sz="1800" dirty="0"/>
                    </a:p>
                  </a:txBody>
                  <a:tcPr marT="45718" marB="45718"/>
                </a:tc>
              </a:tr>
              <a:tr h="146302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</a:t>
                      </a:r>
                      <a:r>
                        <a:rPr lang="ru-RU" sz="1800" b="1" baseline="0" dirty="0" smtClean="0"/>
                        <a:t> мероприятий по развитию ГИИС «Электронный бюджет» на 2016-2018 гг., </a:t>
                      </a:r>
                      <a:r>
                        <a:rPr lang="ru-RU" sz="1800" baseline="0" dirty="0" smtClean="0"/>
                        <a:t>утвержденный Первым заместителем Министра финансов Российской Федерации Т.Г. Нестеренко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Раздел 3.5.</a:t>
                      </a:r>
                      <a:r>
                        <a:rPr lang="ru-RU" sz="1800" baseline="0" dirty="0" smtClean="0"/>
                        <a:t> «Подсистема учет и отчетности»:</a:t>
                      </a:r>
                    </a:p>
                    <a:p>
                      <a:r>
                        <a:rPr lang="ru-RU" sz="1800" baseline="0" dirty="0" smtClean="0"/>
                        <a:t>п. 3.5.2 - Внедрение подсистемы учета и отчетности в части компонента представления бюджетной отчетности и формирования консолидированной бюджетной отчетности</a:t>
                      </a:r>
                      <a:endParaRPr lang="ru-RU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9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4078288" y="336550"/>
            <a:ext cx="7848600" cy="647700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404040"/>
                </a:solidFill>
                <a:latin typeface="Cambria" pitchFamily="18" charset="0"/>
                <a:ea typeface="+mn-ea"/>
                <a:cs typeface="Arial" charset="0"/>
              </a:rPr>
              <a:t>Нормативное правовое регулирование создания и функционирования подсистемы «Учет и отчетность» </a:t>
            </a:r>
          </a:p>
        </p:txBody>
      </p:sp>
      <p:sp>
        <p:nvSpPr>
          <p:cNvPr id="12291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F9F8F196-C138-4CA2-9AE2-A746A7C8984B}" type="slidenum">
              <a:rPr lang="ru-RU" altLang="ru-RU" sz="1200">
                <a:solidFill>
                  <a:srgbClr val="898989"/>
                </a:solidFill>
              </a:rPr>
              <a:pPr algn="r"/>
              <a:t>133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03325" y="1547813"/>
          <a:ext cx="10693400" cy="450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475"/>
                <a:gridCol w="6257925"/>
              </a:tblGrid>
              <a:tr h="3938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Документ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</a:t>
                      </a:r>
                      <a:endParaRPr lang="ru-RU" sz="1800" dirty="0"/>
                    </a:p>
                  </a:txBody>
                  <a:tcPr marT="45730" marB="45730"/>
                </a:tc>
              </a:tr>
              <a:tr h="256086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Приказ Минфина России от 07.07.2016</a:t>
                      </a:r>
                      <a:r>
                        <a:rPr lang="ru-RU" sz="1800" b="1" baseline="0" dirty="0" smtClean="0"/>
                        <a:t> № 110н </a:t>
                      </a:r>
                      <a:r>
                        <a:rPr lang="ru-RU" sz="1800" baseline="0" dirty="0" smtClean="0"/>
                        <a:t>«Об утверждении перечня подсистем (компонентов, модулей) ГИИС «Электронный бюджет», оператором которых Минфин России, и перечня подсистем (компонентов, модулей) ГИИС «Электронный бюджет», оператором которых является Федеральное казначейство»</a:t>
                      </a:r>
                      <a:endParaRPr lang="ru-RU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Закрепляет за Минфином России и Федеральным казначейством полномочия операторов</a:t>
                      </a:r>
                      <a:r>
                        <a:rPr lang="ru-RU" sz="1800" baseline="0" dirty="0" smtClean="0"/>
                        <a:t> подсистем. </a:t>
                      </a:r>
                    </a:p>
                    <a:p>
                      <a:r>
                        <a:rPr lang="ru-RU" sz="1800" baseline="0" dirty="0" smtClean="0"/>
                        <a:t>В соответствии с п.7 Приложения 2 Федеральное казначейство является оператором подсистемы «Учет и отчетность».</a:t>
                      </a:r>
                      <a:endParaRPr lang="ru-RU" sz="1800" dirty="0"/>
                    </a:p>
                  </a:txBody>
                  <a:tcPr marT="45730" marB="45730"/>
                </a:tc>
              </a:tr>
              <a:tr h="155379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Проект прика</a:t>
                      </a:r>
                      <a:r>
                        <a:rPr lang="ru-RU" sz="1800" b="1" baseline="0" dirty="0" smtClean="0"/>
                        <a:t>за Минфина России </a:t>
                      </a:r>
                    </a:p>
                    <a:p>
                      <a:r>
                        <a:rPr lang="ru-RU" sz="1800" b="1" baseline="0" dirty="0" smtClean="0"/>
                        <a:t>«О внесении изменений в Инструкцию № 191н»</a:t>
                      </a:r>
                      <a:endParaRPr lang="ru-RU" sz="1800" b="1" dirty="0" smtClean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Планируется определить порядок представления бюджетной отчетности</a:t>
                      </a:r>
                      <a:r>
                        <a:rPr lang="ru-RU" sz="1800" baseline="0" dirty="0" smtClean="0"/>
                        <a:t> средствами подсистемы «Учет и отчетность» ГИИС «Электронный бюджет» начиная с отчетности на 01.02.2017 и годовой отчетности за 2016 год.</a:t>
                      </a:r>
                      <a:endParaRPr lang="ru-RU" sz="1800" dirty="0" smtClean="0"/>
                    </a:p>
                  </a:txBody>
                  <a:tcPr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078288" y="212725"/>
            <a:ext cx="7848600" cy="641350"/>
          </a:xfrm>
        </p:spPr>
        <p:txBody>
          <a:bodyPr>
            <a:spAutoFit/>
          </a:bodyPr>
          <a:lstStyle/>
          <a:p>
            <a:pPr algn="ctr"/>
            <a:r>
              <a:rPr lang="ru-RU" altLang="ru-RU" sz="20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Модель сбора, проверки, свода и консолидации бюджетной отчетности (на примере ФБ)</a:t>
            </a:r>
            <a:r>
              <a:rPr lang="ru-RU" alt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5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6F65E26-78B6-418E-9908-2C9DC62516EB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134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005513" y="933450"/>
            <a:ext cx="19050" cy="573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295400" y="1552575"/>
            <a:ext cx="9793288" cy="4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286250" y="1019175"/>
            <a:ext cx="173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/>
              <a:t>«Как есть»</a:t>
            </a:r>
          </a:p>
        </p:txBody>
      </p:sp>
      <p:sp>
        <p:nvSpPr>
          <p:cNvPr id="13319" name="TextBox 26"/>
          <p:cNvSpPr txBox="1">
            <a:spLocks noChangeArrowheads="1"/>
          </p:cNvSpPr>
          <p:nvPr/>
        </p:nvSpPr>
        <p:spPr bwMode="auto">
          <a:xfrm>
            <a:off x="6024563" y="1000125"/>
            <a:ext cx="235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/>
              <a:t>«Как будет….» </a:t>
            </a:r>
          </a:p>
        </p:txBody>
      </p:sp>
      <p:pic>
        <p:nvPicPr>
          <p:cNvPr id="1332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778375"/>
            <a:ext cx="573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0" descr="F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756025"/>
            <a:ext cx="5016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" descr="i?id=106927965-45-72&amp;n=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789238"/>
            <a:ext cx="400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6"/>
          <p:cNvSpPr txBox="1">
            <a:spLocks noChangeArrowheads="1"/>
          </p:cNvSpPr>
          <p:nvPr/>
        </p:nvSpPr>
        <p:spPr bwMode="auto">
          <a:xfrm>
            <a:off x="1976438" y="2874963"/>
            <a:ext cx="1409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Минфин России</a:t>
            </a:r>
          </a:p>
        </p:txBody>
      </p:sp>
      <p:sp>
        <p:nvSpPr>
          <p:cNvPr id="13324" name="TextBox 31"/>
          <p:cNvSpPr txBox="1">
            <a:spLocks noChangeArrowheads="1"/>
          </p:cNvSpPr>
          <p:nvPr/>
        </p:nvSpPr>
        <p:spPr bwMode="auto">
          <a:xfrm>
            <a:off x="1976438" y="3816350"/>
            <a:ext cx="134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Федеральное </a:t>
            </a:r>
          </a:p>
          <a:p>
            <a:r>
              <a:rPr lang="ru-RU" altLang="ru-RU" sz="1400"/>
              <a:t>казначейство</a:t>
            </a:r>
          </a:p>
        </p:txBody>
      </p:sp>
      <p:sp>
        <p:nvSpPr>
          <p:cNvPr id="13325" name="TextBox 32"/>
          <p:cNvSpPr txBox="1">
            <a:spLocks noChangeArrowheads="1"/>
          </p:cNvSpPr>
          <p:nvPr/>
        </p:nvSpPr>
        <p:spPr bwMode="auto">
          <a:xfrm>
            <a:off x="2219325" y="4910138"/>
            <a:ext cx="114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ГРБС, ГАДБ…</a:t>
            </a:r>
          </a:p>
        </p:txBody>
      </p:sp>
      <p:pic>
        <p:nvPicPr>
          <p:cNvPr id="13326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5773738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811838"/>
            <a:ext cx="53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Box 38"/>
          <p:cNvSpPr txBox="1">
            <a:spLocks noChangeArrowheads="1"/>
          </p:cNvSpPr>
          <p:nvPr/>
        </p:nvSpPr>
        <p:spPr bwMode="auto">
          <a:xfrm>
            <a:off x="1385888" y="6369050"/>
            <a:ext cx="102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АДБ, ПБС…</a:t>
            </a:r>
          </a:p>
        </p:txBody>
      </p:sp>
      <p:sp>
        <p:nvSpPr>
          <p:cNvPr id="13329" name="TextBox 39"/>
          <p:cNvSpPr txBox="1">
            <a:spLocks noChangeArrowheads="1"/>
          </p:cNvSpPr>
          <p:nvPr/>
        </p:nvSpPr>
        <p:spPr bwMode="auto">
          <a:xfrm>
            <a:off x="2268538" y="6369050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АУ/БУ</a:t>
            </a:r>
          </a:p>
        </p:txBody>
      </p:sp>
      <p:pic>
        <p:nvPicPr>
          <p:cNvPr id="1333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65300"/>
            <a:ext cx="5222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Box 42"/>
          <p:cNvSpPr txBox="1">
            <a:spLocks noChangeArrowheads="1"/>
          </p:cNvSpPr>
          <p:nvPr/>
        </p:nvSpPr>
        <p:spPr bwMode="auto">
          <a:xfrm>
            <a:off x="2268538" y="1847850"/>
            <a:ext cx="15763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Правительство РФ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4114800" y="933450"/>
            <a:ext cx="19050" cy="574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95400" y="5538788"/>
            <a:ext cx="7126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295400" y="4529138"/>
            <a:ext cx="7126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295400" y="3671888"/>
            <a:ext cx="47291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295400" y="2500313"/>
            <a:ext cx="47291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8412163" y="933450"/>
            <a:ext cx="9525" cy="580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8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776913"/>
            <a:ext cx="630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731963"/>
            <a:ext cx="630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4765675"/>
            <a:ext cx="5445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740025"/>
            <a:ext cx="544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96" descr="j0433892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73856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Стрелка вправо 69"/>
          <p:cNvSpPr/>
          <p:nvPr/>
        </p:nvSpPr>
        <p:spPr>
          <a:xfrm rot="16200000">
            <a:off x="5466556" y="5371307"/>
            <a:ext cx="379413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16200000">
            <a:off x="5465763" y="4351338"/>
            <a:ext cx="38100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 rot="16200000">
            <a:off x="5485606" y="3475832"/>
            <a:ext cx="379413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 rot="16200000">
            <a:off x="5517357" y="2331244"/>
            <a:ext cx="381000" cy="338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47" name="Рисунок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764213"/>
            <a:ext cx="6302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Рисунок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754563"/>
            <a:ext cx="542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Стрелка вправо 84"/>
          <p:cNvSpPr/>
          <p:nvPr/>
        </p:nvSpPr>
        <p:spPr>
          <a:xfrm rot="16200000">
            <a:off x="7633494" y="5358606"/>
            <a:ext cx="381000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16200000">
            <a:off x="7633494" y="4339431"/>
            <a:ext cx="381000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 rot="16200000">
            <a:off x="5870575" y="4854575"/>
            <a:ext cx="1411288" cy="33813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52" name="TextBox 95"/>
          <p:cNvSpPr txBox="1">
            <a:spLocks noChangeArrowheads="1"/>
          </p:cNvSpPr>
          <p:nvPr/>
        </p:nvSpPr>
        <p:spPr bwMode="auto">
          <a:xfrm>
            <a:off x="8691563" y="1000125"/>
            <a:ext cx="235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/>
              <a:t>«Как будет….» 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H="1">
            <a:off x="11079163" y="933450"/>
            <a:ext cx="9525" cy="580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54" name="Picture 96" descr="j0433892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984375"/>
            <a:ext cx="13668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5" name="TextBox 24"/>
          <p:cNvSpPr txBox="1">
            <a:spLocks noChangeArrowheads="1"/>
          </p:cNvSpPr>
          <p:nvPr/>
        </p:nvSpPr>
        <p:spPr bwMode="auto">
          <a:xfrm>
            <a:off x="6451600" y="3414713"/>
            <a:ext cx="1558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/>
              <a:t>Электронный </a:t>
            </a:r>
          </a:p>
          <a:p>
            <a:pPr algn="ctr"/>
            <a:r>
              <a:rPr lang="ru-RU" altLang="ru-RU"/>
              <a:t>бюджет</a:t>
            </a:r>
          </a:p>
        </p:txBody>
      </p:sp>
      <p:pic>
        <p:nvPicPr>
          <p:cNvPr id="13356" name="Picture 96" descr="j0433892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274002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7" name="TextBox 104"/>
          <p:cNvSpPr txBox="1">
            <a:spLocks noChangeArrowheads="1"/>
          </p:cNvSpPr>
          <p:nvPr/>
        </p:nvSpPr>
        <p:spPr bwMode="auto">
          <a:xfrm>
            <a:off x="9088438" y="4168775"/>
            <a:ext cx="1558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/>
              <a:t>Электронный </a:t>
            </a:r>
          </a:p>
          <a:p>
            <a:pPr algn="ctr"/>
            <a:r>
              <a:rPr lang="ru-RU" altLang="ru-RU"/>
              <a:t>бюджет</a:t>
            </a:r>
          </a:p>
        </p:txBody>
      </p:sp>
      <p:pic>
        <p:nvPicPr>
          <p:cNvPr id="13358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833813"/>
            <a:ext cx="482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92838" y="4168775"/>
            <a:ext cx="1973262" cy="17367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96950" y="1504950"/>
            <a:ext cx="8086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033588" y="942975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/>
              <a:t>«Как есть» </a:t>
            </a:r>
          </a:p>
        </p:txBody>
      </p:sp>
      <p:sp>
        <p:nvSpPr>
          <p:cNvPr id="14340" name="TextBox 26"/>
          <p:cNvSpPr txBox="1">
            <a:spLocks noChangeArrowheads="1"/>
          </p:cNvSpPr>
          <p:nvPr/>
        </p:nvSpPr>
        <p:spPr bwMode="auto">
          <a:xfrm>
            <a:off x="5734050" y="914400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/>
              <a:t>«Как будет» </a:t>
            </a:r>
          </a:p>
        </p:txBody>
      </p:sp>
      <p:pic>
        <p:nvPicPr>
          <p:cNvPr id="14341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635500"/>
            <a:ext cx="5730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0" descr="F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670300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i?id=106927965-45-72&amp;n=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05100"/>
            <a:ext cx="400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2589213" y="2789238"/>
            <a:ext cx="1408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Минфин России</a:t>
            </a:r>
          </a:p>
        </p:txBody>
      </p:sp>
      <p:sp>
        <p:nvSpPr>
          <p:cNvPr id="14345" name="TextBox 31"/>
          <p:cNvSpPr txBox="1">
            <a:spLocks noChangeArrowheads="1"/>
          </p:cNvSpPr>
          <p:nvPr/>
        </p:nvSpPr>
        <p:spPr bwMode="auto">
          <a:xfrm>
            <a:off x="2301875" y="3754438"/>
            <a:ext cx="2287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Федеральное казначейство</a:t>
            </a:r>
          </a:p>
        </p:txBody>
      </p:sp>
      <p:sp>
        <p:nvSpPr>
          <p:cNvPr id="14346" name="TextBox 32"/>
          <p:cNvSpPr txBox="1">
            <a:spLocks noChangeArrowheads="1"/>
          </p:cNvSpPr>
          <p:nvPr/>
        </p:nvSpPr>
        <p:spPr bwMode="auto">
          <a:xfrm>
            <a:off x="1992313" y="5232400"/>
            <a:ext cx="114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ГРБС, ГАДБ…</a:t>
            </a:r>
          </a:p>
        </p:txBody>
      </p:sp>
      <p:pic>
        <p:nvPicPr>
          <p:cNvPr id="14347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6578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708650"/>
            <a:ext cx="53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56578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708650"/>
            <a:ext cx="53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Box 38"/>
          <p:cNvSpPr txBox="1">
            <a:spLocks noChangeArrowheads="1"/>
          </p:cNvSpPr>
          <p:nvPr/>
        </p:nvSpPr>
        <p:spPr bwMode="auto">
          <a:xfrm>
            <a:off x="887413" y="6267450"/>
            <a:ext cx="139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АДБ, РБС, ПБС…</a:t>
            </a:r>
          </a:p>
        </p:txBody>
      </p:sp>
      <p:sp>
        <p:nvSpPr>
          <p:cNvPr id="14352" name="TextBox 39"/>
          <p:cNvSpPr txBox="1">
            <a:spLocks noChangeArrowheads="1"/>
          </p:cNvSpPr>
          <p:nvPr/>
        </p:nvSpPr>
        <p:spPr bwMode="auto">
          <a:xfrm>
            <a:off x="2976563" y="6267450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АУ/БУ</a:t>
            </a:r>
          </a:p>
        </p:txBody>
      </p:sp>
      <p:pic>
        <p:nvPicPr>
          <p:cNvPr id="14353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679575"/>
            <a:ext cx="5238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TextBox 42"/>
          <p:cNvSpPr txBox="1">
            <a:spLocks noChangeArrowheads="1"/>
          </p:cNvSpPr>
          <p:nvPr/>
        </p:nvSpPr>
        <p:spPr bwMode="auto">
          <a:xfrm>
            <a:off x="2736850" y="1762125"/>
            <a:ext cx="157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Правительство РФ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470819" y="5285582"/>
            <a:ext cx="407987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6200000">
            <a:off x="3087688" y="5240338"/>
            <a:ext cx="407987" cy="338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6200000">
            <a:off x="2381250" y="4175125"/>
            <a:ext cx="38100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2420144" y="3334544"/>
            <a:ext cx="381000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6200000">
            <a:off x="2420144" y="2172494"/>
            <a:ext cx="381000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5122863" y="874713"/>
            <a:ext cx="19050" cy="5756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96950" y="5443538"/>
            <a:ext cx="80867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96950" y="4424363"/>
            <a:ext cx="80676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96950" y="3576638"/>
            <a:ext cx="80867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96950" y="2405063"/>
            <a:ext cx="80867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5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587875"/>
            <a:ext cx="5730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 descr="F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622675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8" descr="i?id=106927965-45-72&amp;n=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657475"/>
            <a:ext cx="4016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TextBox 63"/>
          <p:cNvSpPr txBox="1">
            <a:spLocks noChangeArrowheads="1"/>
          </p:cNvSpPr>
          <p:nvPr/>
        </p:nvSpPr>
        <p:spPr bwMode="auto">
          <a:xfrm>
            <a:off x="7058025" y="2741613"/>
            <a:ext cx="1408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Минфин России</a:t>
            </a:r>
          </a:p>
        </p:txBody>
      </p:sp>
      <p:sp>
        <p:nvSpPr>
          <p:cNvPr id="14369" name="TextBox 64"/>
          <p:cNvSpPr txBox="1">
            <a:spLocks noChangeArrowheads="1"/>
          </p:cNvSpPr>
          <p:nvPr/>
        </p:nvSpPr>
        <p:spPr bwMode="auto">
          <a:xfrm>
            <a:off x="6777038" y="3702050"/>
            <a:ext cx="2287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Федеральное казначейство</a:t>
            </a:r>
          </a:p>
        </p:txBody>
      </p:sp>
      <p:pic>
        <p:nvPicPr>
          <p:cNvPr id="14370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561022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5661025"/>
            <a:ext cx="53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61022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5661025"/>
            <a:ext cx="536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TextBox 78"/>
          <p:cNvSpPr txBox="1">
            <a:spLocks noChangeArrowheads="1"/>
          </p:cNvSpPr>
          <p:nvPr/>
        </p:nvSpPr>
        <p:spPr bwMode="auto">
          <a:xfrm>
            <a:off x="7446963" y="6219825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АУ/БУ</a:t>
            </a:r>
          </a:p>
        </p:txBody>
      </p:sp>
      <p:pic>
        <p:nvPicPr>
          <p:cNvPr id="14375" name="Рисунок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31950"/>
            <a:ext cx="5222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" name="TextBox 80"/>
          <p:cNvSpPr txBox="1">
            <a:spLocks noChangeArrowheads="1"/>
          </p:cNvSpPr>
          <p:nvPr/>
        </p:nvSpPr>
        <p:spPr bwMode="auto">
          <a:xfrm>
            <a:off x="7205663" y="1714500"/>
            <a:ext cx="1576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Правительство РФ</a:t>
            </a:r>
          </a:p>
        </p:txBody>
      </p:sp>
      <p:sp>
        <p:nvSpPr>
          <p:cNvPr id="82" name="Стрелка вправо 81"/>
          <p:cNvSpPr/>
          <p:nvPr/>
        </p:nvSpPr>
        <p:spPr>
          <a:xfrm rot="16200000">
            <a:off x="5391944" y="4688681"/>
            <a:ext cx="1504950" cy="33813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трелка вправо 82"/>
          <p:cNvSpPr/>
          <p:nvPr/>
        </p:nvSpPr>
        <p:spPr>
          <a:xfrm rot="16200000">
            <a:off x="7031038" y="4667250"/>
            <a:ext cx="1460500" cy="3365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трелка вправо 83"/>
          <p:cNvSpPr/>
          <p:nvPr/>
        </p:nvSpPr>
        <p:spPr>
          <a:xfrm rot="16200000">
            <a:off x="6850063" y="4127500"/>
            <a:ext cx="38100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16200000">
            <a:off x="6889750" y="3287713"/>
            <a:ext cx="381000" cy="3365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 rot="16200000">
            <a:off x="6890544" y="2134394"/>
            <a:ext cx="379412" cy="3365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82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3265C25-89A0-469C-A709-32F4E186D739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135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4383" name="TextBox 49"/>
          <p:cNvSpPr txBox="1">
            <a:spLocks noChangeArrowheads="1"/>
          </p:cNvSpPr>
          <p:nvPr/>
        </p:nvSpPr>
        <p:spPr bwMode="auto">
          <a:xfrm>
            <a:off x="6418263" y="5145088"/>
            <a:ext cx="114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ГРБС, ГАДБ…</a:t>
            </a:r>
          </a:p>
        </p:txBody>
      </p:sp>
      <p:sp>
        <p:nvSpPr>
          <p:cNvPr id="14384" name="TextBox 50"/>
          <p:cNvSpPr txBox="1">
            <a:spLocks noChangeArrowheads="1"/>
          </p:cNvSpPr>
          <p:nvPr/>
        </p:nvSpPr>
        <p:spPr bwMode="auto">
          <a:xfrm>
            <a:off x="5381625" y="6219825"/>
            <a:ext cx="1395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400"/>
              <a:t>АДБ, РБС, ПБС…</a:t>
            </a:r>
          </a:p>
        </p:txBody>
      </p:sp>
      <p:sp>
        <p:nvSpPr>
          <p:cNvPr id="14385" name="TextBox 1"/>
          <p:cNvSpPr txBox="1">
            <a:spLocks noChangeArrowheads="1"/>
          </p:cNvSpPr>
          <p:nvPr/>
        </p:nvSpPr>
        <p:spPr bwMode="auto">
          <a:xfrm>
            <a:off x="9410700" y="1508125"/>
            <a:ext cx="26384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Централизованный сервис формирования и представления бюджетной отчетности;</a:t>
            </a:r>
          </a:p>
          <a:p>
            <a:endParaRPr lang="ru-RU" altLang="ru-RU"/>
          </a:p>
          <a:p>
            <a:r>
              <a:rPr lang="ru-RU" altLang="ru-RU"/>
              <a:t>Единый репозитарий бюджетной  отчетности всех участников бюджетного процесса;</a:t>
            </a:r>
          </a:p>
          <a:p>
            <a:endParaRPr lang="ru-RU" altLang="ru-RU"/>
          </a:p>
          <a:p>
            <a:r>
              <a:rPr lang="ru-RU" altLang="ru-RU"/>
              <a:t>Формирования основы для централизации учетных и отчетных процедур (</a:t>
            </a:r>
            <a:r>
              <a:rPr lang="ru-RU" altLang="ru-RU" sz="1600" i="1"/>
              <a:t>см. например эксперимент на базе УФК по Московской области</a:t>
            </a:r>
            <a:r>
              <a:rPr lang="ru-RU" altLang="ru-RU"/>
              <a:t>).</a:t>
            </a:r>
          </a:p>
        </p:txBody>
      </p:sp>
      <p:sp>
        <p:nvSpPr>
          <p:cNvPr id="14386" name="Заголовок 1"/>
          <p:cNvSpPr>
            <a:spLocks noGrp="1"/>
          </p:cNvSpPr>
          <p:nvPr>
            <p:ph type="title"/>
          </p:nvPr>
        </p:nvSpPr>
        <p:spPr>
          <a:xfrm>
            <a:off x="4078288" y="212725"/>
            <a:ext cx="7848600" cy="641350"/>
          </a:xfrm>
        </p:spPr>
        <p:txBody>
          <a:bodyPr>
            <a:spAutoFit/>
          </a:bodyPr>
          <a:lstStyle/>
          <a:p>
            <a:pPr algn="ctr"/>
            <a:r>
              <a:rPr lang="ru-RU" altLang="ru-RU" sz="20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Модель сбора, проверки, свода и консолидации бюджетной отчетности (на примере ФБ)</a:t>
            </a:r>
            <a:r>
              <a:rPr lang="ru-RU" alt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924550" y="4005263"/>
            <a:ext cx="2068513" cy="17367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3314700" y="155575"/>
            <a:ext cx="8877300" cy="641350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404040"/>
                </a:solidFill>
                <a:latin typeface="Cambria" pitchFamily="18" charset="0"/>
                <a:ea typeface="+mn-ea"/>
                <a:cs typeface="Arial" charset="0"/>
              </a:rPr>
              <a:t>Этапы внедрения подсистемы «Учет и отчетность» </a:t>
            </a:r>
            <a:br>
              <a:rPr lang="ru-RU" altLang="ru-RU" sz="2000" b="1" dirty="0" smtClean="0">
                <a:solidFill>
                  <a:srgbClr val="404040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altLang="ru-RU" sz="2000" b="1" dirty="0" smtClean="0">
                <a:solidFill>
                  <a:srgbClr val="404040"/>
                </a:solidFill>
                <a:latin typeface="Cambria" pitchFamily="18" charset="0"/>
                <a:ea typeface="+mn-ea"/>
                <a:cs typeface="Arial" charset="0"/>
              </a:rPr>
              <a:t>(в части формирования отчетности)</a:t>
            </a:r>
            <a:endParaRPr lang="ru-RU" altLang="ru-RU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F195AC7C-8A34-408A-B426-513DD88274DC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136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625" y="850900"/>
            <a:ext cx="50307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/>
                </a:solidFill>
              </a:rPr>
              <a:t>2016 год – этап пилотирования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381125" y="1252538"/>
            <a:ext cx="10033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/>
              <a:t>18 главных распорядителей средств федерального бюджета;</a:t>
            </a:r>
          </a:p>
          <a:p>
            <a:pPr>
              <a:lnSpc>
                <a:spcPct val="150000"/>
              </a:lnSpc>
            </a:pPr>
            <a:r>
              <a:rPr lang="ru-RU" altLang="ru-RU" sz="2000"/>
              <a:t>4 000 получателей средств федерального бюджета и ФГБ(А)У;</a:t>
            </a:r>
          </a:p>
          <a:p>
            <a:pPr>
              <a:lnSpc>
                <a:spcPct val="150000"/>
              </a:lnSpc>
            </a:pPr>
            <a:r>
              <a:rPr lang="ru-RU" altLang="ru-RU" sz="2000"/>
              <a:t>органы управления государственными внебюджетными фондами Российской Федерации</a:t>
            </a:r>
          </a:p>
          <a:p>
            <a:pPr>
              <a:lnSpc>
                <a:spcPct val="150000"/>
              </a:lnSpc>
            </a:pPr>
            <a:r>
              <a:rPr lang="ru-RU" altLang="ru-RU" sz="2000"/>
              <a:t>7 финансовых органов субъектов Российской Федерации (в части конс. бюджета).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8650" y="3230563"/>
            <a:ext cx="5138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/>
                </a:solidFill>
              </a:rPr>
              <a:t>2017 год – 1-ый этап внедрения</a:t>
            </a:r>
          </a:p>
        </p:txBody>
      </p:sp>
      <p:sp>
        <p:nvSpPr>
          <p:cNvPr id="15367" name="TextBox 55"/>
          <p:cNvSpPr txBox="1">
            <a:spLocks noChangeArrowheads="1"/>
          </p:cNvSpPr>
          <p:nvPr/>
        </p:nvSpPr>
        <p:spPr bwMode="auto">
          <a:xfrm>
            <a:off x="1398588" y="3751263"/>
            <a:ext cx="100345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/>
              <a:t>все главные распорядителей средств федерального бюджета, ПБС и ФГБ(А)У;</a:t>
            </a:r>
          </a:p>
          <a:p>
            <a:pPr>
              <a:lnSpc>
                <a:spcPct val="150000"/>
              </a:lnSpc>
            </a:pPr>
            <a:r>
              <a:rPr lang="ru-RU" altLang="ru-RU" sz="2000"/>
              <a:t>органы управления государственными внебюджетными фондами Российской Федерации</a:t>
            </a:r>
          </a:p>
          <a:p>
            <a:pPr>
              <a:lnSpc>
                <a:spcPct val="150000"/>
              </a:lnSpc>
            </a:pPr>
            <a:r>
              <a:rPr lang="ru-RU" altLang="ru-RU" sz="2000"/>
              <a:t>все финансовые органы субъектов Российской Федерации (в части конс. бюджета).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92625" y="5208588"/>
            <a:ext cx="5140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/>
                </a:solidFill>
              </a:rPr>
              <a:t>2018 год – 2-ый этап внедрения</a:t>
            </a:r>
          </a:p>
        </p:txBody>
      </p:sp>
      <p:sp>
        <p:nvSpPr>
          <p:cNvPr id="15369" name="TextBox 57"/>
          <p:cNvSpPr txBox="1">
            <a:spLocks noChangeArrowheads="1"/>
          </p:cNvSpPr>
          <p:nvPr/>
        </p:nvSpPr>
        <p:spPr bwMode="auto">
          <a:xfrm>
            <a:off x="1398588" y="5570538"/>
            <a:ext cx="7727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/>
              <a:t>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ru-RU" altLang="ru-RU" sz="2000"/>
              <a:t>все финансовые органы муниципальных образований (</a:t>
            </a:r>
            <a:r>
              <a:rPr lang="ru-RU" altLang="ru-RU" sz="2000" i="1">
                <a:solidFill>
                  <a:srgbClr val="FF0000"/>
                </a:solidFill>
              </a:rPr>
              <a:t>проект</a:t>
            </a:r>
            <a:r>
              <a:rPr lang="ru-RU" altLang="ru-RU" sz="20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85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8288" y="149225"/>
            <a:ext cx="7848600" cy="641350"/>
          </a:xfrm>
        </p:spPr>
        <p:txBody>
          <a:bodyPr>
            <a:spAutoFit/>
          </a:bodyPr>
          <a:lstStyle/>
          <a:p>
            <a:pPr algn="ctr"/>
            <a:r>
              <a:rPr lang="ru-RU" altLang="ru-RU" sz="20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Организация взаимодействия субъектов отчетности </a:t>
            </a:r>
            <a:br>
              <a:rPr lang="ru-RU" altLang="ru-RU" sz="20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</a:br>
            <a:r>
              <a:rPr lang="ru-RU" altLang="ru-RU" sz="2000" b="1" smtClean="0">
                <a:solidFill>
                  <a:srgbClr val="404040"/>
                </a:solidFill>
                <a:latin typeface="Cambria" pitchFamily="18" charset="0"/>
                <a:cs typeface="Arial" charset="0"/>
              </a:rPr>
              <a:t>и оператора подсистемы</a:t>
            </a:r>
          </a:p>
        </p:txBody>
      </p:sp>
      <p:sp>
        <p:nvSpPr>
          <p:cNvPr id="16387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ED1754A0-FDC6-430C-92BE-D293A697033D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137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147763" y="1657350"/>
            <a:ext cx="2944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Федеральное казначейство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1147763" y="4787900"/>
            <a:ext cx="42497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Управления Федерального </a:t>
            </a:r>
          </a:p>
          <a:p>
            <a:r>
              <a:rPr lang="ru-RU" altLang="ru-RU" b="1"/>
              <a:t>казначейства</a:t>
            </a:r>
          </a:p>
          <a:p>
            <a:r>
              <a:rPr lang="ru-RU" altLang="ru-RU" b="1"/>
              <a:t>(Отдел финансового обеспечения,</a:t>
            </a:r>
          </a:p>
          <a:p>
            <a:r>
              <a:rPr lang="ru-RU" altLang="ru-RU" b="1"/>
              <a:t>Отдел учета и отчетности по операциям </a:t>
            </a:r>
          </a:p>
          <a:p>
            <a:r>
              <a:rPr lang="ru-RU" altLang="ru-RU" b="1"/>
              <a:t>бюджетов) </a:t>
            </a:r>
          </a:p>
        </p:txBody>
      </p:sp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147763" y="2257425"/>
            <a:ext cx="4265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Межрегиональное операционное</a:t>
            </a:r>
          </a:p>
          <a:p>
            <a:r>
              <a:rPr lang="ru-RU" altLang="ru-RU" b="1"/>
              <a:t>управление Федерального казначейства</a:t>
            </a:r>
          </a:p>
        </p:txBody>
      </p:sp>
      <p:sp>
        <p:nvSpPr>
          <p:cNvPr id="16391" name="TextBox 17"/>
          <p:cNvSpPr txBox="1">
            <a:spLocks noChangeArrowheads="1"/>
          </p:cNvSpPr>
          <p:nvPr/>
        </p:nvSpPr>
        <p:spPr bwMode="auto">
          <a:xfrm>
            <a:off x="7961313" y="1460500"/>
            <a:ext cx="345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Главный администратор средств</a:t>
            </a:r>
          </a:p>
          <a:p>
            <a:r>
              <a:rPr lang="ru-RU" altLang="ru-RU" b="1"/>
              <a:t>федерального бюджета,</a:t>
            </a:r>
          </a:p>
          <a:p>
            <a:endParaRPr lang="ru-RU" altLang="ru-RU" b="1"/>
          </a:p>
          <a:p>
            <a:r>
              <a:rPr lang="ru-RU" altLang="ru-RU" b="1"/>
              <a:t>Финансовый орган субъекта </a:t>
            </a:r>
          </a:p>
          <a:p>
            <a:r>
              <a:rPr lang="ru-RU" altLang="ru-RU" b="1"/>
              <a:t>Российской Федерации</a:t>
            </a:r>
          </a:p>
        </p:txBody>
      </p:sp>
      <p:sp>
        <p:nvSpPr>
          <p:cNvPr id="16392" name="TextBox 18"/>
          <p:cNvSpPr txBox="1">
            <a:spLocks noChangeArrowheads="1"/>
          </p:cNvSpPr>
          <p:nvPr/>
        </p:nvSpPr>
        <p:spPr bwMode="auto">
          <a:xfrm>
            <a:off x="7977188" y="4686300"/>
            <a:ext cx="4208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Подведомственные АДБ, РБС, ПБС</a:t>
            </a: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7977188" y="5341938"/>
            <a:ext cx="283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Подведомственные АУ/БУ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7650" y="3887788"/>
            <a:ext cx="1176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3175" y="1093788"/>
            <a:ext cx="9525" cy="544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Picture 96" descr="j043389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205163"/>
            <a:ext cx="13668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Двойная стрелка влево/вправо 21"/>
          <p:cNvSpPr/>
          <p:nvPr/>
        </p:nvSpPr>
        <p:spPr>
          <a:xfrm>
            <a:off x="5745163" y="1995488"/>
            <a:ext cx="1216025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2403475" y="3279775"/>
            <a:ext cx="484188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9204325" y="3303588"/>
            <a:ext cx="484188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5745163" y="5184775"/>
            <a:ext cx="1216025" cy="485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8002588" y="5892800"/>
            <a:ext cx="320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/>
              <a:t>Финансовые органы</a:t>
            </a:r>
          </a:p>
          <a:p>
            <a:r>
              <a:rPr lang="ru-RU" altLang="ru-RU" b="1"/>
              <a:t>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17125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Основные мероприятия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351584" y="1124744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5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89512" y="2564904"/>
            <a:ext cx="3830524" cy="14761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19536" y="4149080"/>
            <a:ext cx="84249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999656" y="3356992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ПБС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43872" y="3429000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РБС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03612" y="2852936"/>
            <a:ext cx="37084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ПБС прямой подведомственности ГРБС,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АДБ, АИФ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63552" y="620688"/>
            <a:ext cx="8136904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Общая схема представления отчетности 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подсистему «Учет и отчетность»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ГИИС «Электронный бюджет»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67608" y="3140188"/>
            <a:ext cx="1880758" cy="9728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Прямоугольник 29"/>
          <p:cNvSpPr/>
          <p:nvPr/>
        </p:nvSpPr>
        <p:spPr>
          <a:xfrm>
            <a:off x="4533728" y="3349075"/>
            <a:ext cx="1850304" cy="77408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3476258" y="4581128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позднее 15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дней до сдачи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отчета ГРБС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63205" y="3546410"/>
            <a:ext cx="1498115" cy="170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ПБС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3348" y="3529784"/>
            <a:ext cx="1498115" cy="170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РБС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22910" y="2551400"/>
            <a:ext cx="2193370" cy="1597680"/>
          </a:xfrm>
          <a:prstGeom prst="rect">
            <a:avLst/>
          </a:prstGeom>
          <a:pattFill prst="dotDmn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ГРБС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71964" y="4653136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позднее 10 дней до сдачи  отчета ГРБС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112224" y="4509120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Срок сдачи  отчета ГРБС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04774" y="3356992"/>
            <a:ext cx="7050" cy="100811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384033" y="2564904"/>
            <a:ext cx="12739" cy="1800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567608" y="3356992"/>
            <a:ext cx="1908212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567608" y="2584797"/>
            <a:ext cx="3823474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583832" y="3332238"/>
            <a:ext cx="1782198" cy="2475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616280" y="2492896"/>
            <a:ext cx="0" cy="187220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871864" y="422108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5 </a:t>
            </a:r>
            <a:r>
              <a:rPr lang="ru-RU" sz="1400" dirty="0" err="1">
                <a:solidFill>
                  <a:schemeClr val="tx2"/>
                </a:solidFill>
              </a:rPr>
              <a:t>р.д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16082" y="422108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10 </a:t>
            </a:r>
            <a:r>
              <a:rPr lang="ru-RU" sz="1400" dirty="0" err="1">
                <a:solidFill>
                  <a:schemeClr val="tx2"/>
                </a:solidFill>
              </a:rPr>
              <a:t>р.д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1775520" y="0"/>
            <a:ext cx="2736304" cy="6926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в Инструкцию 191н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456040" y="4293096"/>
            <a:ext cx="2088232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583832" y="4293096"/>
            <a:ext cx="1656184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135560" y="1556792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519" y="1387736"/>
            <a:ext cx="10515600" cy="678966"/>
          </a:xfrm>
        </p:spPr>
        <p:txBody>
          <a:bodyPr/>
          <a:lstStyle/>
          <a:p>
            <a:pPr algn="ctr"/>
            <a:r>
              <a:rPr lang="ru-RU" sz="1800" b="1" dirty="0" smtClean="0"/>
              <a:t>Изменение в </a:t>
            </a:r>
            <a:r>
              <a:rPr lang="ru-RU" sz="1800" b="1" dirty="0"/>
              <a:t>157н, 162н</a:t>
            </a:r>
            <a:br>
              <a:rPr lang="ru-RU" sz="1800" b="1" dirty="0"/>
            </a:br>
            <a:r>
              <a:rPr lang="ru-RU" sz="1800" b="1" dirty="0" smtClean="0"/>
              <a:t>Уточнение </a:t>
            </a:r>
            <a:r>
              <a:rPr lang="ru-RU" sz="1800" b="1" dirty="0" err="1" smtClean="0"/>
              <a:t>забалансовых</a:t>
            </a:r>
            <a:r>
              <a:rPr lang="ru-RU" sz="1800" b="1" dirty="0" smtClean="0"/>
              <a:t> счетов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77843"/>
              </p:ext>
            </p:extLst>
          </p:nvPr>
        </p:nvGraphicFramePr>
        <p:xfrm>
          <a:off x="2549561" y="3159967"/>
          <a:ext cx="6593373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6622"/>
                <a:gridCol w="791122"/>
                <a:gridCol w="29562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Поступления денежных средств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22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Выбытия денежных средств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22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46775"/>
              </p:ext>
            </p:extLst>
          </p:nvPr>
        </p:nvGraphicFramePr>
        <p:xfrm>
          <a:off x="2600433" y="4013565"/>
          <a:ext cx="5829300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873"/>
                <a:gridCol w="72342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Активы в управляющих компаниях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9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384032" y="3037454"/>
            <a:ext cx="2232248" cy="1597680"/>
          </a:xfrm>
          <a:prstGeom prst="rect">
            <a:avLst/>
          </a:prstGeom>
          <a:pattFill prst="dotDmn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Прямоугольник 28"/>
          <p:cNvSpPr/>
          <p:nvPr/>
        </p:nvSpPr>
        <p:spPr>
          <a:xfrm>
            <a:off x="2589512" y="3068960"/>
            <a:ext cx="3830524" cy="14761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75520" y="4653136"/>
            <a:ext cx="85689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12224" y="494116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21  марта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99656" y="386104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ПБС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43872" y="3933056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РБС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9666" y="3637276"/>
            <a:ext cx="1292558" cy="295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Финансовое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03612" y="3140968"/>
            <a:ext cx="37084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ТОФК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63552" y="692696"/>
            <a:ext cx="8136904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представления отчетности в </a:t>
            </a:r>
            <a:r>
              <a:rPr lang="ru-RU" dirty="0">
                <a:solidFill>
                  <a:schemeClr val="tx1"/>
                </a:solidFill>
              </a:rPr>
              <a:t>подсистему «Учет и отчетность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ГИИС «Электронный бюджет»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на примере главы 100 «Федеральное казначейство»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31066" y="3680248"/>
            <a:ext cx="1880758" cy="9728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2063552" y="422108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11824" y="3879050"/>
            <a:ext cx="1915262" cy="77408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5944085" y="494116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 6 марта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16318" y="4941168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 27 февраля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63205" y="4050466"/>
            <a:ext cx="1498115" cy="170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Филиалы ФКУ ЦОКР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71549" y="4089166"/>
            <a:ext cx="1498115" cy="170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ФКУ ЦОКР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31504" y="1844824"/>
            <a:ext cx="83529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Исходные данные: срок сдачи годовой отчетности за 2016 год для Федерального казначейства - 21  марта 2017 года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207568" y="2204864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67608" y="3861048"/>
            <a:ext cx="1908212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567608" y="3088853"/>
            <a:ext cx="3823474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583832" y="3836294"/>
            <a:ext cx="1782198" cy="2475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504774" y="3789040"/>
            <a:ext cx="7050" cy="100811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384033" y="2996952"/>
            <a:ext cx="12739" cy="1800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616280" y="2996952"/>
            <a:ext cx="0" cy="1800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141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4575" y="1906588"/>
            <a:ext cx="9754337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5"/>
                </a:solidFill>
              </a:rPr>
              <a:t>Информационные </a:t>
            </a:r>
            <a:r>
              <a:rPr lang="ru-RU" sz="2800" b="1" dirty="0" err="1" smtClean="0">
                <a:solidFill>
                  <a:schemeClr val="accent5"/>
                </a:solidFill>
              </a:rPr>
              <a:t>материалы,порядок</a:t>
            </a:r>
            <a:r>
              <a:rPr lang="ru-RU" sz="2800" b="1" dirty="0" smtClean="0">
                <a:solidFill>
                  <a:schemeClr val="accent5"/>
                </a:solidFill>
              </a:rPr>
              <a:t> подключения и т.п.: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5"/>
                </a:solidFill>
                <a:hlinkClick r:id="rId2"/>
              </a:rPr>
              <a:t>www.roskazna.ru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5"/>
                </a:solidFill>
              </a:rPr>
              <a:t>Раздел ГИС / Электронный бюджет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5"/>
                </a:solidFill>
              </a:rPr>
              <a:t>Подраздел Учет и отчетность</a:t>
            </a:r>
          </a:p>
          <a:p>
            <a:pPr>
              <a:defRPr/>
            </a:pP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/>
          </p:cNvSpPr>
          <p:nvPr/>
        </p:nvSpPr>
        <p:spPr bwMode="auto">
          <a:xfrm>
            <a:off x="3738562" y="2787650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Font typeface="Lucida Grande"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Спасибо за внимание!</a:t>
            </a:r>
            <a:endParaRPr lang="en-US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519" y="1387736"/>
            <a:ext cx="10515600" cy="678966"/>
          </a:xfrm>
        </p:spPr>
        <p:txBody>
          <a:bodyPr/>
          <a:lstStyle/>
          <a:p>
            <a:pPr algn="ctr"/>
            <a:r>
              <a:rPr lang="ru-RU" sz="1800" b="1" dirty="0" smtClean="0"/>
              <a:t>Изменение в </a:t>
            </a:r>
            <a:r>
              <a:rPr lang="ru-RU" sz="1800" b="1" dirty="0"/>
              <a:t>157н, 162н</a:t>
            </a:r>
            <a:br>
              <a:rPr lang="ru-RU" sz="1800" b="1" dirty="0"/>
            </a:br>
            <a:r>
              <a:rPr lang="ru-RU" sz="1800" b="1" dirty="0" smtClean="0"/>
              <a:t>Дополнительные счета для органов Федерального казначейства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86389"/>
              </p:ext>
            </p:extLst>
          </p:nvPr>
        </p:nvGraphicFramePr>
        <p:xfrm>
          <a:off x="1602889" y="2774474"/>
          <a:ext cx="8788998" cy="245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521"/>
                <a:gridCol w="781244"/>
                <a:gridCol w="846349"/>
                <a:gridCol w="5419884"/>
              </a:tblGrid>
              <a:tr h="287655">
                <a:tc>
                  <a:txBody>
                    <a:bodyPr/>
                    <a:lstStyle/>
                    <a:p>
                      <a:pPr marL="0" marR="89535" indent="4572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 5 0 2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Принятые авансовые денежные обязательства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</a:tr>
              <a:tr h="287655"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5 0 2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Авансовые денежные обязательства к исполнению</a:t>
                      </a:r>
                      <a:endParaRPr lang="ru-RU" sz="1600" dirty="0">
                        <a:effectLst/>
                      </a:endParaRPr>
                    </a:p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</a:tr>
              <a:tr h="287655"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5 0 2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Исполненные денежные обязательства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7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690936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Учет расчетов </a:t>
            </a:r>
            <a:br>
              <a:rPr lang="ru-RU" altLang="ru-RU" sz="2400" dirty="0"/>
            </a:br>
            <a:r>
              <a:rPr lang="ru-RU" altLang="ru-RU" sz="2400" dirty="0"/>
              <a:t>между учреждением и учредителем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703512" y="1397000"/>
          <a:ext cx="89644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Рисунок 4" descr="promo_schoo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13" y="2251567"/>
            <a:ext cx="1357524" cy="11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 descr="357579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08" y="3744605"/>
            <a:ext cx="1393087" cy="10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 descr="lada-aren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63" y="5277209"/>
            <a:ext cx="1296212" cy="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6320" y="2827456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субсидия на гос.задание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6320" y="4055622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субсидия на  иную цель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76320" y="5277210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субсидия на </a:t>
            </a:r>
            <a:r>
              <a:rPr lang="ru-RU" dirty="0" smtClean="0">
                <a:solidFill>
                  <a:schemeClr val="tx1"/>
                </a:solidFill>
              </a:rPr>
              <a:t>кап.строительство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79576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Учет финансового результата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703512" y="1397000"/>
          <a:ext cx="89644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romo_schoo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13" y="2251567"/>
            <a:ext cx="1357524" cy="11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357579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08" y="3744605"/>
            <a:ext cx="1393087" cy="10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lada-aren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63" y="5277209"/>
            <a:ext cx="1296212" cy="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6320" y="2827456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субсидия на гос.задание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76320" y="4055622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субсидия на  иную цель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6320" y="5277210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субсидия на </a:t>
            </a:r>
            <a:r>
              <a:rPr lang="ru-RU" dirty="0" smtClean="0">
                <a:solidFill>
                  <a:schemeClr val="tx1"/>
                </a:solidFill>
              </a:rPr>
              <a:t>кап.строительство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Учет остатков </a:t>
            </a:r>
            <a:br>
              <a:rPr lang="ru-RU" altLang="ru-RU" sz="2400" dirty="0"/>
            </a:br>
            <a:r>
              <a:rPr lang="ru-RU" altLang="ru-RU" sz="2400" dirty="0"/>
              <a:t>субсидий </a:t>
            </a:r>
            <a:br>
              <a:rPr lang="ru-RU" altLang="ru-RU" sz="2400" dirty="0"/>
            </a:br>
            <a:endParaRPr lang="ru-RU" altLang="ru-RU" sz="2400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703512" y="1397000"/>
          <a:ext cx="89644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24001" y="6237312"/>
            <a:ext cx="62011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romo_schoo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13" y="2251567"/>
            <a:ext cx="1357524" cy="11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357579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08" y="3744605"/>
            <a:ext cx="1393087" cy="10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lada-aren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63" y="5277209"/>
            <a:ext cx="1296212" cy="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6320" y="2827456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субсидия на гос.задание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76320" y="4055622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субсидия на  иную цель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6320" y="5277210"/>
            <a:ext cx="1547664" cy="67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субсидия на </a:t>
            </a:r>
            <a:r>
              <a:rPr lang="ru-RU" dirty="0" smtClean="0">
                <a:solidFill>
                  <a:schemeClr val="tx1"/>
                </a:solidFill>
              </a:rPr>
              <a:t>кап.строительство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2063750" y="620689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учреждением</a:t>
            </a:r>
            <a:br>
              <a:rPr lang="ru-RU" altLang="ru-RU" sz="2000" dirty="0"/>
            </a:br>
            <a:r>
              <a:rPr lang="ru-RU" altLang="ru-RU" sz="2000" dirty="0"/>
              <a:t> доходов  по субсидии на выполнение </a:t>
            </a:r>
            <a:br>
              <a:rPr lang="ru-RU" altLang="ru-RU" sz="2000" dirty="0"/>
            </a:br>
            <a:r>
              <a:rPr lang="ru-RU" altLang="ru-RU" sz="2000" dirty="0"/>
              <a:t>государственного (муниципального) задания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1 вариант:  через доходы будущих периодов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75520" y="1628800"/>
          <a:ext cx="8640960" cy="370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520280"/>
                <a:gridCol w="2160240"/>
                <a:gridCol w="2088232"/>
                <a:gridCol w="1584176"/>
              </a:tblGrid>
              <a:tr h="548698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№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Основание</a:t>
                      </a:r>
                    </a:p>
                  </a:txBody>
                  <a:tcPr marL="91447" marR="91447" marT="45725" marB="45725"/>
                </a:tc>
              </a:tr>
              <a:tr h="125150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Начисление доходов будущих периодов в сумме субсидий на выполнение государственного (муниципального) задания</a:t>
                      </a:r>
                    </a:p>
                    <a:p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00 00 0000000000 130 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4 205 30 000 	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(00 00 0000000000 130 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4 205 31 560) 	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00 00 0000000000 130 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4 401 40 130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(00 00 0000000000 130 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4 401 40 130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Заключенное в текущем году соглашение на </a:t>
                      </a:r>
                      <a:r>
                        <a:rPr lang="ru-RU" sz="1500" b="1" dirty="0" smtClean="0"/>
                        <a:t>очередной </a:t>
                      </a:r>
                      <a:r>
                        <a:rPr lang="ru-RU" sz="1500" dirty="0" smtClean="0"/>
                        <a:t>финансовый год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</a:tr>
              <a:tr h="1234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Признание доходами текущего (отчетного) периода доходов будущих периодов субсидий на выполнение государственного (муниципального) задания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00 00 0000000000 130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4 401 40 130 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00 00 0000000000 130 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4 401 10 130 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Наступление в текущем году даты получения субсидии,</a:t>
                      </a:r>
                      <a:r>
                        <a:rPr lang="ru-RU" sz="1500" baseline="0" dirty="0" smtClean="0"/>
                        <a:t> установленной соглашением</a:t>
                      </a:r>
                      <a:endParaRPr lang="ru-RU" sz="1500" dirty="0"/>
                    </a:p>
                  </a:txBody>
                  <a:tcPr marL="91447" marR="91447" marT="45725" marB="45725"/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1794113" y="5957664"/>
            <a:ext cx="84249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-конечная звезда 3"/>
          <p:cNvSpPr/>
          <p:nvPr/>
        </p:nvSpPr>
        <p:spPr>
          <a:xfrm>
            <a:off x="3215680" y="5805264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7608168" y="5803405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35960" y="5805265"/>
            <a:ext cx="0" cy="358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99856" y="6165304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01.01.2016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683" y="482825"/>
            <a:ext cx="10515600" cy="964012"/>
          </a:xfrm>
        </p:spPr>
        <p:txBody>
          <a:bodyPr/>
          <a:lstStyle/>
          <a:p>
            <a:r>
              <a:rPr lang="ru-RU" sz="4000" dirty="0" smtClean="0"/>
              <a:t>Основные вопросы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575" y="2164466"/>
            <a:ext cx="10515600" cy="316125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Отдельные вопросы ведения учета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годовой бюджетной отчетности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годовой бухгалтерской отчетности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отчетности в 2017 году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Внедрение Подсистемы Учет и отчетность ГИИС «Электронный бюджет»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2063750" y="692151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учреждением </a:t>
            </a:r>
            <a:br>
              <a:rPr lang="ru-RU" altLang="ru-RU" sz="2000" dirty="0"/>
            </a:br>
            <a:r>
              <a:rPr lang="ru-RU" altLang="ru-RU" sz="2000" dirty="0"/>
              <a:t>доходов по субсидии на выполнение</a:t>
            </a:r>
            <a:br>
              <a:rPr lang="ru-RU" altLang="ru-RU" sz="2000" dirty="0"/>
            </a:br>
            <a:r>
              <a:rPr lang="ru-RU" altLang="ru-RU" sz="2000" dirty="0"/>
              <a:t> государственного (муниципального) задания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2 вариант: в виде доходов текущего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92313" y="1912938"/>
          <a:ext cx="7747368" cy="224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22"/>
                <a:gridCol w="1895040"/>
                <a:gridCol w="1839303"/>
                <a:gridCol w="1839303"/>
              </a:tblGrid>
              <a:tr h="548542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Основание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12" marB="45712"/>
                </a:tc>
              </a:tr>
              <a:tr h="1234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Начисление доходов в виде субсидий на выполнение государственного (муниципального) задания</a:t>
                      </a:r>
                    </a:p>
                    <a:p>
                      <a:endParaRPr lang="ru-RU" sz="15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00 00 0000000000 130 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4 205 30 000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(4 205 31 560) </a:t>
                      </a:r>
                      <a:endParaRPr lang="ru-RU" sz="15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00 00 0000000000 130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4 401 10 130 </a:t>
                      </a:r>
                      <a:endParaRPr lang="ru-RU" sz="15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Наступление</a:t>
                      </a:r>
                      <a:r>
                        <a:rPr lang="ru-RU" sz="1500" baseline="0" dirty="0" smtClean="0"/>
                        <a:t> даты получения субсидии в соответствии с з</a:t>
                      </a:r>
                      <a:r>
                        <a:rPr lang="ru-RU" sz="1500" dirty="0" smtClean="0"/>
                        <a:t>аключенным в текущем году соглашением</a:t>
                      </a:r>
                      <a:endParaRPr lang="ru-RU" sz="1500" dirty="0"/>
                    </a:p>
                  </a:txBody>
                  <a:tcPr marL="91447" marR="91447" marT="45712" marB="45712"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1794113" y="5957664"/>
            <a:ext cx="84249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7608168" y="5803405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35960" y="5805265"/>
            <a:ext cx="0" cy="358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99856" y="6165304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01.01.2016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2063750" y="692151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учредителем </a:t>
            </a:r>
            <a:br>
              <a:rPr lang="ru-RU" altLang="ru-RU" sz="2000" dirty="0"/>
            </a:br>
            <a:r>
              <a:rPr lang="ru-RU" altLang="ru-RU" sz="2000" dirty="0"/>
              <a:t>расходов  по предоставлению субсидии </a:t>
            </a:r>
            <a:br>
              <a:rPr lang="ru-RU" altLang="ru-RU" sz="2000" dirty="0"/>
            </a:br>
            <a:r>
              <a:rPr lang="ru-RU" altLang="ru-RU" sz="2000" dirty="0"/>
              <a:t>на выполнение  государственного (муниципального) задания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1 способ: в виде расходов текущего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92313" y="1912938"/>
          <a:ext cx="7747368" cy="246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22"/>
                <a:gridCol w="1895040"/>
                <a:gridCol w="1839303"/>
                <a:gridCol w="1839303"/>
              </a:tblGrid>
              <a:tr h="548542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Основание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12" marB="45712"/>
                </a:tc>
              </a:tr>
              <a:tr h="1234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Начисление расходов по предоставлению субсидий на выполнение государственного (муниципального) задания</a:t>
                      </a:r>
                    </a:p>
                    <a:p>
                      <a:endParaRPr lang="ru-RU" sz="15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хх хх  хххххххххх  6х1</a:t>
                      </a:r>
                    </a:p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1 401 20 241</a:t>
                      </a:r>
                      <a:endParaRPr lang="ru-RU" sz="15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хх хх  хххххххххх  6х1 1 302 41 730 </a:t>
                      </a:r>
                      <a:endParaRPr lang="ru-RU" sz="15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Наступление</a:t>
                      </a:r>
                      <a:r>
                        <a:rPr lang="ru-RU" sz="1500" baseline="0" dirty="0" smtClean="0"/>
                        <a:t> даты перечисления субсидии в соответствии с з</a:t>
                      </a:r>
                      <a:r>
                        <a:rPr lang="ru-RU" sz="1500" dirty="0" smtClean="0"/>
                        <a:t>аключенным  соглашением</a:t>
                      </a:r>
                      <a:endParaRPr lang="ru-RU" sz="1500" dirty="0"/>
                    </a:p>
                  </a:txBody>
                  <a:tcPr marL="91447" marR="91447" marT="45712" marB="45712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79576" y="5445224"/>
            <a:ext cx="63367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94113" y="5383459"/>
            <a:ext cx="84249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конечная звезда 13"/>
          <p:cNvSpPr/>
          <p:nvPr/>
        </p:nvSpPr>
        <p:spPr>
          <a:xfrm>
            <a:off x="7608168" y="522920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35960" y="5231060"/>
            <a:ext cx="0" cy="358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99856" y="5591099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01.01.2016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2523663" y="497317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учреждением сумм возврата субсидий на выполнение</a:t>
            </a:r>
            <a:br>
              <a:rPr lang="ru-RU" altLang="ru-RU" sz="2000" dirty="0"/>
            </a:br>
            <a:r>
              <a:rPr lang="ru-RU" altLang="ru-RU" sz="2000" dirty="0"/>
              <a:t> государственного (муниципального) задания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75521" y="2553514"/>
          <a:ext cx="8568953" cy="361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236"/>
                <a:gridCol w="2105026"/>
                <a:gridCol w="2288258"/>
                <a:gridCol w="2059433"/>
              </a:tblGrid>
              <a:tr h="548562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Основание</a:t>
                      </a:r>
                    </a:p>
                  </a:txBody>
                  <a:tcPr marL="91447" marR="91447" marT="45714" marB="45714"/>
                </a:tc>
              </a:tr>
              <a:tr h="169140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Начисление задолженности по возврату в доход бюджета остатков субсидий, предоставленных на финансовое обеспечение выполнения госзадания</a:t>
                      </a:r>
                      <a:endParaRPr lang="ru-RU" sz="15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00 00 0000000000 130</a:t>
                      </a:r>
                    </a:p>
                    <a:p>
                      <a:pPr algn="ctr"/>
                      <a:r>
                        <a:rPr lang="ru-RU" sz="1500" dirty="0" smtClean="0"/>
                        <a:t>4 401 10 130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00 00 0000000000 130</a:t>
                      </a:r>
                    </a:p>
                    <a:p>
                      <a:pPr algn="ctr"/>
                      <a:r>
                        <a:rPr lang="ru-RU" sz="1500" dirty="0" smtClean="0"/>
                        <a:t>4 303 05 730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 о выполнении государственного (муниципального) задания, отражающий факт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недостижения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установленных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госзаданием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показателей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14" marB="45714"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871864" y="1124744"/>
            <a:ext cx="2232248" cy="1296144"/>
          </a:xfrm>
          <a:prstGeom prst="downArrow">
            <a:avLst/>
          </a:prstGeom>
          <a:solidFill>
            <a:srgbClr val="D0E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Новая норма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2674270" y="497317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 учредителем сумм возврата субсидий на выполнение</a:t>
            </a:r>
            <a:br>
              <a:rPr lang="ru-RU" altLang="ru-RU" sz="2000" dirty="0"/>
            </a:br>
            <a:r>
              <a:rPr lang="ru-RU" altLang="ru-RU" sz="2000" dirty="0"/>
              <a:t> государственного (муниципального) задания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01782" y="2553514"/>
          <a:ext cx="8226667" cy="361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03"/>
                <a:gridCol w="2020941"/>
                <a:gridCol w="2196854"/>
                <a:gridCol w="1977169"/>
              </a:tblGrid>
              <a:tr h="548562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Основание</a:t>
                      </a:r>
                    </a:p>
                  </a:txBody>
                  <a:tcPr marL="91447" marR="91447" marT="45714" marB="45714"/>
                </a:tc>
              </a:tr>
              <a:tr h="284720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Начисление </a:t>
                      </a:r>
                      <a:r>
                        <a:rPr lang="ru-RU" sz="1500" baseline="0" dirty="0" smtClean="0"/>
                        <a:t> доходов от</a:t>
                      </a:r>
                      <a:r>
                        <a:rPr lang="ru-RU" sz="1500" dirty="0" smtClean="0"/>
                        <a:t> возврата в доход бюджета остатков субсидий, предоставленных на финансовое обеспечение выполнения госзадания</a:t>
                      </a:r>
                      <a:endParaRPr lang="ru-RU" sz="15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113  </a:t>
                      </a:r>
                      <a:r>
                        <a:rPr lang="ru-RU" sz="1500" dirty="0" err="1" smtClean="0"/>
                        <a:t>ххххххх</a:t>
                      </a:r>
                      <a:r>
                        <a:rPr lang="ru-RU" sz="1500" dirty="0" smtClean="0"/>
                        <a:t> хххх130</a:t>
                      </a:r>
                    </a:p>
                    <a:p>
                      <a:pPr algn="ctr"/>
                      <a:r>
                        <a:rPr lang="ru-RU" sz="1500" dirty="0" smtClean="0"/>
                        <a:t>1 205 31 560*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113  </a:t>
                      </a:r>
                      <a:r>
                        <a:rPr lang="ru-RU" sz="1500" dirty="0" err="1" smtClean="0"/>
                        <a:t>ххххххх</a:t>
                      </a:r>
                      <a:r>
                        <a:rPr lang="ru-RU" sz="1500" dirty="0" smtClean="0"/>
                        <a:t> хххх130</a:t>
                      </a:r>
                    </a:p>
                    <a:p>
                      <a:pPr algn="ctr"/>
                      <a:r>
                        <a:rPr lang="ru-RU" sz="1500" dirty="0" smtClean="0"/>
                        <a:t>1 401 10 130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 о выполнении государственного (муниципального) задания, отражающий факт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недостижения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установленных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госзаданием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показателей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47" marR="91447" marT="45714" marB="45714"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871864" y="1124744"/>
            <a:ext cx="2232248" cy="1296144"/>
          </a:xfrm>
          <a:prstGeom prst="downArrow">
            <a:avLst/>
          </a:prstGeom>
          <a:solidFill>
            <a:srgbClr val="D0E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Новая норма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639" y="278869"/>
            <a:ext cx="5759450" cy="504825"/>
          </a:xfrm>
        </p:spPr>
        <p:txBody>
          <a:bodyPr/>
          <a:lstStyle/>
          <a:p>
            <a:r>
              <a:rPr lang="ru-RU" sz="2800" dirty="0" smtClean="0"/>
              <a:t>Расчеты по субсидии на иные цели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4E6A-4B13-400D-8649-E5D2BAD224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19536" y="2830056"/>
          <a:ext cx="8352928" cy="27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016224"/>
                <a:gridCol w="2000751"/>
                <a:gridCol w="1311617"/>
              </a:tblGrid>
              <a:tr h="4640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Основание</a:t>
                      </a:r>
                      <a:endParaRPr lang="ru-RU" dirty="0"/>
                    </a:p>
                  </a:txBody>
                  <a:tcPr/>
                </a:tc>
              </a:tr>
              <a:tr h="832128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Перечисление (получение) 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Дт 1 206 41 560 </a:t>
                      </a:r>
                    </a:p>
                    <a:p>
                      <a:pPr algn="ctr"/>
                      <a:r>
                        <a:rPr lang="ru-RU" dirty="0" smtClean="0"/>
                        <a:t>Кт 1 304</a:t>
                      </a:r>
                      <a:r>
                        <a:rPr lang="ru-RU" baseline="0" dirty="0" smtClean="0"/>
                        <a:t> 05 241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Дт 5</a:t>
                      </a:r>
                      <a:r>
                        <a:rPr lang="ru-RU" baseline="0" dirty="0" smtClean="0"/>
                        <a:t> 201 хх 510</a:t>
                      </a:r>
                    </a:p>
                    <a:p>
                      <a:pPr algn="ctr"/>
                      <a:r>
                        <a:rPr lang="ru-RU" baseline="0" dirty="0" smtClean="0"/>
                        <a:t>Кт 5 205 81 660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Платежное поручение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</a:t>
                      </a:r>
                      <a:r>
                        <a:rPr lang="ru-RU" baseline="0" dirty="0" smtClean="0"/>
                        <a:t> целевых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Дт 1 401 20 241</a:t>
                      </a:r>
                    </a:p>
                    <a:p>
                      <a:pPr algn="ctr"/>
                      <a:r>
                        <a:rPr lang="ru-RU" dirty="0" smtClean="0"/>
                        <a:t>Кт 1 302 41 730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Дт 5 205 81 560</a:t>
                      </a:r>
                    </a:p>
                    <a:p>
                      <a:pPr algn="ctr"/>
                      <a:r>
                        <a:rPr lang="ru-RU" dirty="0" smtClean="0"/>
                        <a:t>Кт 5</a:t>
                      </a:r>
                      <a:r>
                        <a:rPr lang="ru-RU" baseline="0" dirty="0" smtClean="0"/>
                        <a:t> 401 10 180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Отчет о целевом использовании средств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Зачет ранее перечисленного аванса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Дт 1 302 41 830</a:t>
                      </a:r>
                    </a:p>
                    <a:p>
                      <a:pPr algn="ctr"/>
                      <a:r>
                        <a:rPr lang="ru-RU" dirty="0" smtClean="0"/>
                        <a:t>Кт 1 206 41 660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Штриховая стрелка вправо 2"/>
          <p:cNvSpPr/>
          <p:nvPr/>
        </p:nvSpPr>
        <p:spPr>
          <a:xfrm rot="5400000">
            <a:off x="5213902" y="494674"/>
            <a:ext cx="1692188" cy="2664296"/>
          </a:xfrm>
          <a:prstGeom prst="stripedRightArrow">
            <a:avLst/>
          </a:prstGeom>
          <a:solidFill>
            <a:srgbClr val="D0E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 изменений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2135560" y="346622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сумм возврата  неиспользованных</a:t>
            </a:r>
            <a:br>
              <a:rPr lang="ru-RU" altLang="ru-RU" sz="2000" dirty="0"/>
            </a:br>
            <a:r>
              <a:rPr lang="ru-RU" altLang="ru-RU" sz="2000" dirty="0"/>
              <a:t>остатков целевых субсидий</a:t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063553" y="2554772"/>
          <a:ext cx="8352927" cy="324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368112"/>
                <a:gridCol w="2600439"/>
              </a:tblGrid>
              <a:tr h="62724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6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24" marB="45724"/>
                </a:tc>
              </a:tr>
              <a:tr h="1111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Увеличение задолженности </a:t>
                      </a:r>
                      <a:r>
                        <a:rPr lang="ru-RU" sz="1600" dirty="0" smtClean="0"/>
                        <a:t>по возврату </a:t>
                      </a:r>
                      <a:r>
                        <a:rPr lang="ru-RU" sz="1600" b="1" dirty="0" smtClean="0"/>
                        <a:t>неиспользованных остатков субсидий</a:t>
                      </a:r>
                      <a:r>
                        <a:rPr lang="ru-RU" sz="1600" dirty="0" smtClean="0"/>
                        <a:t>, имеющих целевое назначение, в доход бюджета</a:t>
                      </a:r>
                      <a:endParaRPr lang="ru-RU" sz="16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5 205 81 000</a:t>
                      </a:r>
                    </a:p>
                    <a:p>
                      <a:pPr algn="ctr"/>
                      <a:r>
                        <a:rPr lang="ru-RU" sz="1600" dirty="0" smtClean="0"/>
                        <a:t>(5 205 81 560)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5 303 05 000,</a:t>
                      </a:r>
                    </a:p>
                    <a:p>
                      <a:pPr algn="ctr"/>
                      <a:r>
                        <a:rPr lang="ru-RU" sz="1600" dirty="0" smtClean="0"/>
                        <a:t>(5 303 05 730)</a:t>
                      </a:r>
                      <a:endParaRPr lang="ru-RU" sz="1600" dirty="0"/>
                    </a:p>
                  </a:txBody>
                  <a:tcPr marL="91447" marR="91447" marT="45724" marB="45724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Увеличение задолженности </a:t>
                      </a:r>
                      <a:r>
                        <a:rPr lang="ru-RU" sz="1600" dirty="0" smtClean="0"/>
                        <a:t>по возврату </a:t>
                      </a:r>
                      <a:r>
                        <a:rPr lang="ru-RU" sz="1600" b="1" dirty="0" smtClean="0"/>
                        <a:t>неиспользованных остатков субсидий</a:t>
                      </a:r>
                      <a:r>
                        <a:rPr lang="ru-RU" sz="1600" dirty="0" smtClean="0"/>
                        <a:t>, имеющих целевое назначение, в доход бюджета</a:t>
                      </a:r>
                      <a:endParaRPr lang="ru-RU" sz="16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218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baseline="0" dirty="0" err="1" smtClean="0"/>
                        <a:t>ххххх</a:t>
                      </a:r>
                      <a:r>
                        <a:rPr lang="ru-RU" sz="1600" baseline="0" dirty="0" smtClean="0"/>
                        <a:t> хх </a:t>
                      </a:r>
                      <a:r>
                        <a:rPr lang="ru-RU" sz="1600" baseline="0" dirty="0" err="1" smtClean="0"/>
                        <a:t>хххх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180</a:t>
                      </a:r>
                    </a:p>
                    <a:p>
                      <a:pPr algn="ctr"/>
                      <a:r>
                        <a:rPr lang="ru-RU" sz="1600" dirty="0" smtClean="0"/>
                        <a:t>1 205 81 560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хх </a:t>
                      </a:r>
                      <a:r>
                        <a:rPr lang="ru-RU" sz="1600" dirty="0" err="1" smtClean="0"/>
                        <a:t>хх</a:t>
                      </a:r>
                      <a:r>
                        <a:rPr lang="ru-RU" sz="1600" dirty="0" smtClean="0"/>
                        <a:t> хххххххххх  6х2</a:t>
                      </a:r>
                    </a:p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206 41 660</a:t>
                      </a:r>
                      <a:endParaRPr lang="ru-RU" sz="1600" dirty="0"/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871864" y="1124744"/>
            <a:ext cx="2952328" cy="1296144"/>
          </a:xfrm>
          <a:prstGeom prst="downArrow">
            <a:avLst/>
          </a:prstGeom>
          <a:solidFill>
            <a:srgbClr val="D0E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Уточненная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норма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2114872" y="333376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Отражение подтверждения</a:t>
            </a:r>
            <a:br>
              <a:rPr lang="ru-RU" altLang="ru-RU" sz="2000" dirty="0"/>
            </a:br>
            <a:r>
              <a:rPr lang="ru-RU" altLang="ru-RU" sz="2000" dirty="0"/>
              <a:t> потребности в целевых субсидиях</a:t>
            </a:r>
            <a:br>
              <a:rPr lang="ru-RU" altLang="ru-RU" sz="2000" dirty="0"/>
            </a:br>
            <a:r>
              <a:rPr lang="ru-RU" sz="2000" dirty="0"/>
              <a:t>в случае, если остаток средств не перечислялся в бюджет</a:t>
            </a:r>
            <a:endParaRPr lang="ru-RU" alt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19536" y="2708920"/>
          <a:ext cx="8424936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740"/>
                <a:gridCol w="2702339"/>
                <a:gridCol w="2622857"/>
              </a:tblGrid>
              <a:tr h="54868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6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24" marB="45724"/>
                </a:tc>
              </a:tr>
              <a:tr h="1467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Уменьшение задолженности перед бюджетом при принятии решения о наличии потребности в целевых средствах (в случае, если остаток средств не перечислялся в бюджет)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5 303 05 830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5 205 81 660</a:t>
                      </a:r>
                    </a:p>
                  </a:txBody>
                  <a:tcPr marL="91447" marR="91447" marT="45724" marB="45724"/>
                </a:tc>
              </a:tr>
              <a:tr h="1353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Уменьшение задолженности перед бюджетом при принятии решения о наличии потребности в целевых средствах (в случае, если остаток средств не перечислялся в бюджет)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хх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хх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хххххххххх  6х2</a:t>
                      </a:r>
                    </a:p>
                    <a:p>
                      <a:pPr algn="ctr"/>
                      <a:r>
                        <a:rPr lang="ru-RU" sz="1500" dirty="0" smtClean="0"/>
                        <a:t>1 206 41 560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2 18 </a:t>
                      </a:r>
                      <a:r>
                        <a:rPr lang="ru-RU" sz="1500" baseline="0" dirty="0" err="1" smtClean="0"/>
                        <a:t>ххххх</a:t>
                      </a:r>
                      <a:r>
                        <a:rPr lang="ru-RU" sz="1500" baseline="0" dirty="0" smtClean="0"/>
                        <a:t> хх </a:t>
                      </a:r>
                      <a:r>
                        <a:rPr lang="ru-RU" sz="1500" baseline="0" dirty="0" err="1" smtClean="0"/>
                        <a:t>хххх</a:t>
                      </a:r>
                      <a:r>
                        <a:rPr lang="ru-RU" sz="1500" baseline="0" dirty="0" smtClean="0"/>
                        <a:t> 180 </a:t>
                      </a:r>
                    </a:p>
                    <a:p>
                      <a:pPr algn="ctr"/>
                      <a:r>
                        <a:rPr lang="ru-RU" sz="1500" dirty="0" smtClean="0"/>
                        <a:t>1 205 81 660</a:t>
                      </a:r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871864" y="1124744"/>
            <a:ext cx="2952328" cy="1296144"/>
          </a:xfrm>
          <a:prstGeom prst="downArrow">
            <a:avLst/>
          </a:prstGeom>
          <a:solidFill>
            <a:srgbClr val="D0E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Уточненная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норма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2114872" y="333376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Отражение в бухгалтерском учете подтверждения потребности в целевых субсидиях</a:t>
            </a:r>
            <a:br>
              <a:rPr lang="ru-RU" altLang="ru-RU" sz="2000" dirty="0"/>
            </a:br>
            <a:r>
              <a:rPr lang="ru-RU" altLang="ru-RU" sz="2000" dirty="0"/>
              <a:t>при его перечислении в бюджет (из бюджета)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847529" y="2178320"/>
          <a:ext cx="8568951" cy="290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27"/>
                <a:gridCol w="2748532"/>
                <a:gridCol w="266769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5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24" marB="45724"/>
                </a:tc>
              </a:tr>
              <a:tr h="8906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Возврат из бюджета целевой субсидии при принятии решения о наличии потребности на соответствующие цели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00 00 0000000000 510</a:t>
                      </a:r>
                    </a:p>
                    <a:p>
                      <a:pPr algn="ctr"/>
                      <a:r>
                        <a:rPr lang="ru-RU" sz="1600" dirty="0" smtClean="0"/>
                        <a:t>5 201 хх 510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5 205 81 660</a:t>
                      </a:r>
                      <a:endParaRPr lang="ru-RU" sz="1600" dirty="0"/>
                    </a:p>
                  </a:txBody>
                  <a:tcPr marL="91447" marR="91447" marT="45724" marB="45724"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 sz="1500" dirty="0" smtClean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2 18 </a:t>
                      </a:r>
                      <a:r>
                        <a:rPr lang="ru-RU" sz="1500" baseline="0" dirty="0" err="1" smtClean="0"/>
                        <a:t>ххххх</a:t>
                      </a:r>
                      <a:r>
                        <a:rPr lang="ru-RU" sz="1500" baseline="0" dirty="0" smtClean="0"/>
                        <a:t> хх </a:t>
                      </a:r>
                      <a:r>
                        <a:rPr lang="ru-RU" sz="1500" baseline="0" dirty="0" err="1" smtClean="0"/>
                        <a:t>хххх</a:t>
                      </a:r>
                      <a:r>
                        <a:rPr lang="ru-RU" sz="1500" baseline="0" dirty="0" smtClean="0"/>
                        <a:t> 180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1 205</a:t>
                      </a:r>
                      <a:r>
                        <a:rPr lang="ru-RU" sz="1500" baseline="0" dirty="0" smtClean="0"/>
                        <a:t> 81 560</a:t>
                      </a:r>
                      <a:endParaRPr lang="ru-RU" sz="1500" dirty="0" smtClean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2 18 </a:t>
                      </a:r>
                      <a:r>
                        <a:rPr lang="ru-RU" sz="1500" baseline="0" dirty="0" err="1" smtClean="0"/>
                        <a:t>ххххх</a:t>
                      </a:r>
                      <a:r>
                        <a:rPr lang="ru-RU" sz="1500" baseline="0" dirty="0" smtClean="0"/>
                        <a:t> хх </a:t>
                      </a:r>
                      <a:r>
                        <a:rPr lang="ru-RU" sz="1500" baseline="0" dirty="0" err="1" smtClean="0"/>
                        <a:t>хххх</a:t>
                      </a:r>
                      <a:r>
                        <a:rPr lang="ru-RU" sz="1500" baseline="0" dirty="0" smtClean="0"/>
                        <a:t> 180 </a:t>
                      </a:r>
                    </a:p>
                    <a:p>
                      <a:pPr algn="ctr"/>
                      <a:r>
                        <a:rPr lang="ru-RU" sz="1500" dirty="0" smtClean="0"/>
                        <a:t>1 210</a:t>
                      </a:r>
                      <a:r>
                        <a:rPr lang="ru-RU" sz="1500" baseline="0" dirty="0" smtClean="0"/>
                        <a:t> 02 180</a:t>
                      </a:r>
                      <a:endParaRPr lang="ru-RU" sz="1500" dirty="0" smtClean="0"/>
                    </a:p>
                  </a:txBody>
                  <a:tcPr marL="91447" marR="91447" marT="45724" marB="45724"/>
                </a:tc>
              </a:tr>
              <a:tr h="902767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Восстановление  расчетов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выданным авансам на сумму субсидии, перечисленной учреждению в объеме потребности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хх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хх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хххххххххх  6х2</a:t>
                      </a:r>
                    </a:p>
                    <a:p>
                      <a:pPr algn="ctr"/>
                      <a:r>
                        <a:rPr lang="ru-RU" sz="1500" dirty="0" smtClean="0"/>
                        <a:t>1 206 41 560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2 18 </a:t>
                      </a:r>
                      <a:r>
                        <a:rPr lang="ru-RU" sz="1500" baseline="0" dirty="0" err="1" smtClean="0"/>
                        <a:t>ххххх</a:t>
                      </a:r>
                      <a:r>
                        <a:rPr lang="ru-RU" sz="1500" baseline="0" dirty="0" smtClean="0"/>
                        <a:t> хх </a:t>
                      </a:r>
                      <a:r>
                        <a:rPr lang="ru-RU" sz="1500" baseline="0" dirty="0" err="1" smtClean="0"/>
                        <a:t>хххх</a:t>
                      </a:r>
                      <a:r>
                        <a:rPr lang="ru-RU" sz="1500" baseline="0" dirty="0" smtClean="0"/>
                        <a:t> 180 </a:t>
                      </a:r>
                    </a:p>
                    <a:p>
                      <a:pPr algn="ctr"/>
                      <a:r>
                        <a:rPr lang="ru-RU" sz="1500" dirty="0" smtClean="0"/>
                        <a:t>1 205 81 660</a:t>
                      </a:r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2279576" y="620689"/>
            <a:ext cx="8229600" cy="346075"/>
          </a:xfrm>
        </p:spPr>
        <p:txBody>
          <a:bodyPr/>
          <a:lstStyle/>
          <a:p>
            <a:pPr algn="ctr" eaLnBrk="1" hangingPunct="1"/>
            <a:r>
              <a:rPr lang="ru-RU" altLang="ru-RU" sz="2000" dirty="0"/>
              <a:t>Начисление сумм возврата целевых субсидий </a:t>
            </a:r>
            <a:br>
              <a:rPr lang="ru-RU" altLang="ru-RU" sz="2000" dirty="0"/>
            </a:br>
            <a:r>
              <a:rPr lang="ru-RU" sz="2000" dirty="0"/>
              <a:t>в случае выявления нарушений порядка использования</a:t>
            </a:r>
            <a:br>
              <a:rPr lang="ru-RU" sz="2000" dirty="0"/>
            </a:br>
            <a:r>
              <a:rPr lang="ru-RU" sz="2000" dirty="0"/>
              <a:t> (их нецелевого использования)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91545" y="2491354"/>
          <a:ext cx="8352929" cy="355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152089"/>
                <a:gridCol w="2600440"/>
              </a:tblGrid>
              <a:tr h="54868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+mn-lt"/>
                        </a:rPr>
                        <a:t>Описание операции </a:t>
                      </a:r>
                      <a:endParaRPr lang="ru-RU" sz="1600" b="0" i="0" u="none" strike="noStrike" baseline="0" dirty="0" smtClean="0">
                        <a:latin typeface="Calibri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Calibri"/>
                        </a:rPr>
                        <a:t>Дебет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Calibri"/>
                        </a:rPr>
                        <a:t>Кредит 	</a:t>
                      </a:r>
                    </a:p>
                  </a:txBody>
                  <a:tcPr marL="91447" marR="91447" marT="45724" marB="45724"/>
                </a:tc>
              </a:tr>
              <a:tr h="1570775"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Начисление</a:t>
                      </a:r>
                      <a:r>
                        <a:rPr lang="ru-RU" sz="1600" dirty="0" smtClean="0"/>
                        <a:t> задолженности по возврату в доход бюджета субсидий </a:t>
                      </a:r>
                      <a:r>
                        <a:rPr lang="ru-RU" sz="1600" b="1" dirty="0" smtClean="0"/>
                        <a:t>в случае выявления нарушений порядка использования (их нецелевого использования)</a:t>
                      </a:r>
                      <a:endParaRPr lang="ru-RU" sz="16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5 401 10 180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00 00 0000000000 180</a:t>
                      </a:r>
                    </a:p>
                    <a:p>
                      <a:pPr algn="ctr"/>
                      <a:r>
                        <a:rPr lang="ru-RU" sz="1600" dirty="0" smtClean="0"/>
                        <a:t>5 303 05 730</a:t>
                      </a:r>
                      <a:endParaRPr lang="ru-RU" sz="1600" dirty="0"/>
                    </a:p>
                  </a:txBody>
                  <a:tcPr marL="91447" marR="91447" marT="45724" marB="45724"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Начисление</a:t>
                      </a:r>
                      <a:r>
                        <a:rPr lang="ru-RU" sz="1600" dirty="0" smtClean="0"/>
                        <a:t> задолженности по возврату в доход бюджета субсидий </a:t>
                      </a:r>
                      <a:r>
                        <a:rPr lang="ru-RU" sz="1600" b="1" dirty="0" smtClean="0"/>
                        <a:t>в случае выявления нарушений порядка использования (их нецелевого использования)</a:t>
                      </a:r>
                      <a:endParaRPr lang="ru-RU" sz="16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218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baseline="0" dirty="0" err="1" smtClean="0"/>
                        <a:t>ххххх</a:t>
                      </a:r>
                      <a:r>
                        <a:rPr lang="ru-RU" sz="1600" baseline="0" dirty="0" smtClean="0"/>
                        <a:t> хх </a:t>
                      </a:r>
                      <a:r>
                        <a:rPr lang="ru-RU" sz="1600" baseline="0" dirty="0" err="1" smtClean="0"/>
                        <a:t>хххх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180</a:t>
                      </a:r>
                    </a:p>
                    <a:p>
                      <a:pPr algn="ctr"/>
                      <a:r>
                        <a:rPr lang="ru-RU" sz="1600" dirty="0" smtClean="0"/>
                        <a:t>1 205 81 560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218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baseline="0" dirty="0" err="1" smtClean="0"/>
                        <a:t>ххххх</a:t>
                      </a:r>
                      <a:r>
                        <a:rPr lang="ru-RU" sz="1600" baseline="0" dirty="0" smtClean="0"/>
                        <a:t> хх </a:t>
                      </a:r>
                      <a:r>
                        <a:rPr lang="ru-RU" sz="1600" baseline="0" dirty="0" err="1" smtClean="0"/>
                        <a:t>хххх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180</a:t>
                      </a:r>
                    </a:p>
                    <a:p>
                      <a:pPr algn="ctr"/>
                      <a:r>
                        <a:rPr lang="ru-RU" sz="1600" dirty="0" smtClean="0"/>
                        <a:t>1 401 10 180</a:t>
                      </a:r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871864" y="1268760"/>
            <a:ext cx="2232248" cy="1152128"/>
          </a:xfrm>
          <a:prstGeom prst="downArrow">
            <a:avLst/>
          </a:prstGeom>
          <a:solidFill>
            <a:srgbClr val="D0E3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Новая норма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325" y="1008840"/>
            <a:ext cx="10515600" cy="484727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Возврат остатка при отсутствии остатка по КФО 4 и 5?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6383"/>
            <a:ext cx="10515600" cy="43513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 счет средств по КФО 2 через счет 30406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2419350"/>
            <a:ext cx="7000875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Отдельные вопросы </a:t>
            </a:r>
            <a:r>
              <a:rPr lang="ru-RU" sz="2800" dirty="0" smtClean="0">
                <a:solidFill>
                  <a:schemeClr val="tx1"/>
                </a:solidFill>
              </a:rPr>
              <a:t>ведения учета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2700" y="2419350"/>
            <a:ext cx="7000875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</a:rPr>
              <a:t>Отдельные вопросы формирования годовой бюджетной отчетности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8001" y="4013704"/>
            <a:ext cx="92491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24.11.2016 № 209н  о внесении изменений в Инструкцию 191н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961" y="82813"/>
            <a:ext cx="691666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8001" y="1632454"/>
            <a:ext cx="9249124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31.12.2015 №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229н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приказ Министерства финансов Российской Федерации от 28 декабря 2010 г. №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191н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endParaRPr lang="ru-RU" sz="20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6" y="1710279"/>
            <a:ext cx="1272705" cy="11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6" y="3939129"/>
            <a:ext cx="1272705" cy="11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0961" y="82813"/>
            <a:ext cx="72004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69" y="895349"/>
            <a:ext cx="9467055" cy="1254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190" tIns="48096" rIns="96190" bIns="48096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Минфина России и Федерального казначейства от 17.03.2016 № 02-07-07/15237 / № 07-04-05/02-178 «О составлении и представлении месячной и квартальной бюджетной отчетности, квартальной сводной бухгалтерской отчетности государственных бюджетных и автономных учреждений главными администраторами средств федерального бюджета в 2016 году»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91570" y="3649663"/>
            <a:ext cx="9394339" cy="541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190" tIns="48096" rIns="96190" bIns="48096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письмо Минфина России от 31.03.2016 № 02-07-07/18598 «Об особенностях составления и представления квартальной бюджетной отчетности в 2016 году»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91570" y="5413375"/>
            <a:ext cx="9424086" cy="99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190" tIns="48096" rIns="96190" bIns="48096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письмо Минфина России и Федерального казначейства от 18.07.2016 № 02-06-07/41975 «Об отдельных вопросах составления и представления месячной и квартальной бюджетной отчетности, квартальной сводной бухгалтерской отчетности государственных (муниципальных) бюджетных и автономных учреждений в 2016 году»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91570" y="2149475"/>
            <a:ext cx="9472011" cy="1366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190" tIns="48096" rIns="96190" bIns="48096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Минфина России и Федерального казначейства от 23.03.2016 № 02-07-07/16375 / № 07-04-05/02-200 О составлении и представлении месячной и квартальной бюджетной отчетности, квартальной сводной бухгалтерской отчетности государственных (муниципальных) бюджетных и автономных учреждений финансовыми органами субъектов Российской Федерации и органами управления государственных внебюджетных фондов в 2016 году»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91570" y="4278313"/>
            <a:ext cx="9348066" cy="1135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190" tIns="48096" rIns="96190" bIns="48096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Минфина России и Федерального казначейства от 04.07.2016 № 02-07-07/39110 / 07-04-05/02-493 «Об отдельных вопросах составления и представления месячной и квартальной бюджетной отчетности, квартальной сводной бухгалтерской отчетности государственных (муниципальных) бюджетных и автономных учреждений в 2016 году»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167801"/>
            <a:ext cx="855662" cy="6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488332"/>
            <a:ext cx="855662" cy="6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654277"/>
            <a:ext cx="855662" cy="6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566369"/>
            <a:ext cx="855662" cy="6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5721202"/>
            <a:ext cx="855662" cy="6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76376" y="1103589"/>
            <a:ext cx="1027747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Контрольные соотношения сформированы в соответствии с  изменениями, внесенными в  нормативные правовые документы Минфина России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(Инструкции №№ 191н, 33н, 157н, 162н и Указания № 65н)</a:t>
            </a: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1085850" y="6129416"/>
            <a:ext cx="1013131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400" b="1" i="1" dirty="0" smtClean="0">
                <a:solidFill>
                  <a:srgbClr val="008000"/>
                </a:solidFill>
                <a:ea typeface="Batang" panose="02030600000101010101" pitchFamily="18" charset="-127"/>
                <a:cs typeface="Times New Roman" panose="02020603050405020304" pitchFamily="18" charset="0"/>
                <a:hlinkClick r:id="rId2"/>
              </a:rPr>
              <a:t>www.roskazna.ru</a:t>
            </a:r>
            <a:r>
              <a:rPr lang="en-US" altLang="ru-RU" sz="1400" b="1" i="1" dirty="0" smtClean="0">
                <a:solidFill>
                  <a:srgbClr val="00800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ru-RU" sz="1400" b="1" i="1" dirty="0" smtClean="0">
                <a:solidFill>
                  <a:schemeClr val="accent6">
                    <a:lumMod val="75000"/>
                  </a:schemeClr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-&gt; </a:t>
            </a:r>
            <a:r>
              <a:rPr lang="ru-RU" altLang="ru-RU" sz="1400" b="1" i="1" dirty="0" smtClean="0">
                <a:solidFill>
                  <a:schemeClr val="accent6">
                    <a:lumMod val="75000"/>
                  </a:schemeClr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Документы–</a:t>
            </a:r>
            <a:r>
              <a:rPr lang="en-US" altLang="ru-RU" sz="1400" b="1" i="1" dirty="0" smtClean="0">
                <a:solidFill>
                  <a:schemeClr val="accent6">
                    <a:lumMod val="75000"/>
                  </a:schemeClr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&gt;</a:t>
            </a:r>
            <a:r>
              <a:rPr lang="ru-RU" altLang="ru-RU" sz="1400" b="1" i="1" dirty="0" smtClean="0">
                <a:solidFill>
                  <a:schemeClr val="accent6">
                    <a:lumMod val="75000"/>
                  </a:schemeClr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 Учет и отчетность  - Контрольные соотношения  (в режиме «исправление»)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96176" y="2303738"/>
            <a:ext cx="4048124" cy="273108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Контрольные соотношения к показателям </a:t>
            </a:r>
          </a:p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бухгалтерской отчетности государственных (муниципальных) бюджетных и автономных учреждений, представляемой в Федеральное </a:t>
            </a:r>
          </a:p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казначейство главными распорядителями средств федерального бюджета, финансовыми органами субъектов Российской Федерации и </a:t>
            </a:r>
          </a:p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органами управления государственными </a:t>
            </a:r>
          </a:p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внебюджетными фондами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5439476" y="1489105"/>
            <a:ext cx="631825" cy="7723264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000"/>
          </a:p>
        </p:txBody>
      </p:sp>
      <p:sp>
        <p:nvSpPr>
          <p:cNvPr id="15" name="Прямоугольник 14"/>
          <p:cNvSpPr/>
          <p:nvPr/>
        </p:nvSpPr>
        <p:spPr>
          <a:xfrm>
            <a:off x="464975" y="2303739"/>
            <a:ext cx="2435977" cy="273108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Контрольные соотношения для показателей форм бюджетной отчетности представляемой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главными распорядителями средств федерального бюджета в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5855" y="2303739"/>
            <a:ext cx="2435977" cy="273108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Контрольные соотношения для показателей форм</a:t>
            </a:r>
          </a:p>
          <a:p>
            <a:pPr algn="ctr" eaLnBrk="0" hangingPunct="0">
              <a:buClr>
                <a:srgbClr val="000066"/>
              </a:buCl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консолидированной бюджетной отчетности представляемой финансовыми органами субъектов Российской Федерации в Федеральное казначейство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76700" y="90742"/>
            <a:ext cx="7677150" cy="954107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378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4039" y="90744"/>
            <a:ext cx="8189811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представления отчетности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38275" y="1374993"/>
            <a:ext cx="10506075" cy="286232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Отдельным приказом Федерального казначейства устанавливается срок для ГРБС,  ФО*</a:t>
            </a:r>
          </a:p>
          <a:p>
            <a:pPr algn="ctr"/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* Проект приказа на 2017 год разработан, размещен на сайте, находится на согласовании в МФ РФ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7" descr="C:\Documents and Settings\09IM38p\Local Settings\Temporary Internet Files\Content.IE5\4PNRP4H4\MCj04315860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5489793"/>
            <a:ext cx="7318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975" y="298452"/>
            <a:ext cx="8410575" cy="358773"/>
          </a:xfrm>
        </p:spPr>
        <p:txBody>
          <a:bodyPr/>
          <a:lstStyle/>
          <a:p>
            <a:r>
              <a:rPr lang="ru-RU" sz="2400" dirty="0" smtClean="0"/>
              <a:t>Состав отчетности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1016000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u="sng" dirty="0"/>
              <a:t>Отчет об исполнении бюджета главного распорядителя, распорядителя …. (ф. 0503127)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Справка по консолидируемым расчетам (ф. 0503125)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Справка о суммах консолидируемых поступлений, подлежащих зачислению на счет бюджета (ф. 0503184)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 Сведения об остатках денежных средств на счетах получателя бюджетных средств (ф. 0503178)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 Отчет о бюджетных обязательствах (ф. 0503128)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Отчет о движении денежных средств (ф. 0503123)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Сведения о количестве подведомственных участников бюджетного процесса, учреждений и  ГУП (ф. 0503161)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Сведения об исполнении бюджета (ф. 0503164)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Сведения по дебиторской и кредиторской задолженности (ф. 0503169)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Сведения об использовании информационно-коммуникационных технологий (ф. 0503177)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Сведения об исполнении судебных решений …(ф. 0503296)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Информация об инвентаризации дебиторской задолженности  (5 форм)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Таблица № 3 Сведения об исполнении текстовых статей закон…(не </a:t>
            </a:r>
            <a:r>
              <a:rPr lang="ru-RU" b="1" dirty="0" smtClean="0"/>
              <a:t>представляется в настоящее время в ФК)</a:t>
            </a:r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+ </a:t>
            </a:r>
            <a:r>
              <a:rPr lang="ru-RU" b="1" dirty="0" smtClean="0">
                <a:solidFill>
                  <a:srgbClr val="FF0000"/>
                </a:solidFill>
              </a:rPr>
              <a:t>Баланс (ф. 0503130), Отчет о </a:t>
            </a:r>
            <a:r>
              <a:rPr lang="ru-RU" b="1" dirty="0" err="1" smtClean="0">
                <a:solidFill>
                  <a:srgbClr val="FF0000"/>
                </a:solidFill>
              </a:rPr>
              <a:t>фин.результатах</a:t>
            </a:r>
            <a:r>
              <a:rPr lang="ru-RU" b="1" dirty="0" smtClean="0">
                <a:solidFill>
                  <a:srgbClr val="FF0000"/>
                </a:solidFill>
              </a:rPr>
              <a:t> (ф. 0503121), Справка по заключению счетов (ф. 0503110) </a:t>
            </a:r>
          </a:p>
          <a:p>
            <a:pPr marL="0" indent="0">
              <a:buNone/>
            </a:pPr>
            <a:r>
              <a:rPr lang="ru-RU" b="1" dirty="0" smtClean="0"/>
              <a:t>и иные формы , входящие в состав годовой отчетности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072188" y="633412"/>
            <a:ext cx="552450" cy="99155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0900" y="6181725"/>
            <a:ext cx="5857875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Годовая бюджетная отчетность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076325" y="1028700"/>
            <a:ext cx="409575" cy="3352800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6225" y="1695451"/>
            <a:ext cx="800100" cy="17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Квартальная отчетность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76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781" y="1379637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Отчет об исполнении бюджета главного распорядителя, </a:t>
            </a:r>
            <a:br>
              <a:rPr lang="ru-RU" sz="2800" dirty="0" smtClean="0"/>
            </a:br>
            <a:r>
              <a:rPr lang="ru-RU" sz="2800" dirty="0" smtClean="0"/>
              <a:t>распорядителя …. (ф. 0503127)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9349" y="2132856"/>
            <a:ext cx="11952651" cy="3960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без указания кодов классификации операций сектора государственного управления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 графе 4 раздела 1 Отчета ф. 0503127 отражаются </a:t>
            </a:r>
            <a:r>
              <a:rPr lang="ru-RU" sz="2000" b="1" dirty="0" smtClean="0"/>
              <a:t>годовые</a:t>
            </a:r>
            <a:r>
              <a:rPr lang="ru-RU" sz="2000" dirty="0" smtClean="0"/>
              <a:t> объемы прогнозных назначений на основании показателей счета 1 50400 000 «Сметные (плановые, прогнозные) назначения»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Отражение показателей в графе 9 раздела  1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Формирование показателей раздела 2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сводного отчета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20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210" y="1485553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Сведения об исполнении бюджета </a:t>
            </a:r>
            <a:r>
              <a:rPr lang="ru-RU" sz="2800" dirty="0" smtClean="0">
                <a:hlinkClick r:id="rId2"/>
              </a:rPr>
              <a:t>(ф. 0503164)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КБК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 разделу 1 «Доходы бюджета» – в графе 3 указываются показатели прогноза поступления доходов на соответствующий период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 разделе 2 отражаются показатели в разрезе кодов главного распорядителя средств федерального бюджета, разделов, подразделов, программной (</a:t>
            </a:r>
            <a:r>
              <a:rPr lang="ru-RU" sz="2000" dirty="0" err="1" smtClean="0"/>
              <a:t>непрограммной</a:t>
            </a:r>
            <a:r>
              <a:rPr lang="ru-RU" sz="2000" dirty="0" smtClean="0"/>
              <a:t>) статьи целевой статьи расходов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 </a:t>
            </a:r>
            <a:r>
              <a:rPr lang="ru-RU" sz="2000" dirty="0" smtClean="0">
                <a:hlinkClick r:id="rId3"/>
              </a:rPr>
              <a:t>разделу 2</a:t>
            </a:r>
            <a:r>
              <a:rPr lang="ru-RU" sz="2000" dirty="0" smtClean="0"/>
              <a:t> «Расходы бюджета» отражаются показатели, по которым по состоянию на 1 апреля, 1 июля, 1 октября исполнение составило соответственно менее 20%, 45%, 70% от утвержденных годовых назначений.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756" y="1384970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Справка по консолидируемым расчетам (ф. 0503125)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9349" y="2132856"/>
            <a:ext cx="11952651" cy="3960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КБК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 указанием кодов классификации операций сектора государственного управления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Справка по счету 1 205 51 000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97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910" y="111216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Сведения об остатках денежных средств на</a:t>
            </a:r>
            <a:br>
              <a:rPr lang="ru-RU" sz="2800" dirty="0" smtClean="0"/>
            </a:br>
            <a:r>
              <a:rPr lang="ru-RU" sz="2800" dirty="0" smtClean="0"/>
              <a:t> счетах получателя бюджетных средств (ф. 0503178)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9349" y="1700808"/>
            <a:ext cx="11952651" cy="3960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с указанием номеров банковских счетов в графе 1 раздела 1 «Счета в кредитных организациях».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При отражении показателя по счету 020123000 «Денежные средства учреждения в кредитной организации в пути» в графе 1 раздела 1 «Счета в кредитных организациях» отражается значение 00000000000000000000</a:t>
            </a:r>
            <a:endParaRPr lang="ru-RU" sz="2000" dirty="0"/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Учреждения, счета которым открыты в кредитных организациях за рубежом указывают первые 20 знаков номера счета. В случае, если разрядность номера счета составляет менее 20-ти знаков, указывается номер счета и остальные значения, равные нулю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 графе 1 раздела 2 «Счета в финансовом органе» Сведений ф. 0503178 по средствам во временном распоряжении отражается значение «00000000000000000000»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7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545" y="679431"/>
            <a:ext cx="8917455" cy="1007702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входящих остатков по счетам главной книги казенными учреждениями на 01.01.2016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34035"/>
              </p:ext>
            </p:extLst>
          </p:nvPr>
        </p:nvGraphicFramePr>
        <p:xfrm>
          <a:off x="1236371" y="2071944"/>
          <a:ext cx="9710669" cy="280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89"/>
                <a:gridCol w="2279500"/>
                <a:gridCol w="1618445"/>
                <a:gridCol w="1618445"/>
                <a:gridCol w="1618445"/>
                <a:gridCol w="16184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главы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доходов,</a:t>
                      </a:r>
                    </a:p>
                    <a:p>
                      <a:r>
                        <a:rPr lang="ru-RU" dirty="0" smtClean="0"/>
                        <a:t>источников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подвида доходов, вида источников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r>
                        <a:rPr lang="ru-RU" baseline="0" dirty="0" smtClean="0"/>
                        <a:t> счета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КОСГУ</a:t>
                      </a:r>
                      <a:endParaRPr lang="ru-RU" dirty="0"/>
                    </a:p>
                  </a:txBody>
                  <a:tcPr/>
                </a:tc>
              </a:tr>
              <a:tr h="42655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Перевод остатков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trike="sngStrike" dirty="0" smtClean="0">
                          <a:solidFill>
                            <a:srgbClr val="FF0000"/>
                          </a:solidFill>
                        </a:rPr>
                        <a:t>Код главы</a:t>
                      </a:r>
                      <a:endParaRPr lang="ru-RU" sz="20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доходов, </a:t>
                      </a:r>
                    </a:p>
                    <a:p>
                      <a:r>
                        <a:rPr lang="ru-RU" dirty="0" smtClean="0"/>
                        <a:t>источников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подвида доходов, КВИ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r>
                        <a:rPr lang="ru-RU" baseline="0" dirty="0" smtClean="0"/>
                        <a:t> счета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КОСГУ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trike="sngStrike" dirty="0" err="1" smtClean="0">
                          <a:solidFill>
                            <a:srgbClr val="FF0000"/>
                          </a:solidFill>
                        </a:rPr>
                        <a:t>ххх</a:t>
                      </a:r>
                      <a:endParaRPr lang="ru-RU" sz="20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</a:t>
                      </a:r>
                      <a:r>
                        <a:rPr lang="ru-RU" dirty="0" smtClean="0"/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ххх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5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021" y="853480"/>
            <a:ext cx="10972800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Отчет о движении денежных средств (ф. 0503123)</a:t>
            </a:r>
            <a:endParaRPr lang="ru-RU" sz="2800" dirty="0" smtClean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Письма Минфина </a:t>
            </a:r>
            <a:r>
              <a:rPr lang="ru-RU" sz="2000" dirty="0"/>
              <a:t>России и Федерального казначейства от 17.03.2016 № 02-07-07/15237 / 07-04-05/02-178, от 04.07.2016 № 02-07-07/39110 / 07-04-05/02-493, от 18.07.2016 № </a:t>
            </a:r>
            <a:r>
              <a:rPr lang="ru-RU" sz="2000" dirty="0" smtClean="0"/>
              <a:t>02-06-07/41975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Графа «Показатели прошлого отчетного периода» не заполняется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Раздел 3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Раздел 4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данные по счету 1 21004 000 "Расчеты по распределенным поступлениям к зачислению в бюджет" включаются в Отчет ф. 0503123 только в объеме данных, отраженных в Справке о суммах консолидируемых поступлений, подлежащих зачислению на счет бюджета </a:t>
            </a:r>
            <a:r>
              <a:rPr lang="ru-RU" sz="2000" dirty="0">
                <a:hlinkClick r:id="rId2"/>
              </a:rPr>
              <a:t>ф. 0503184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8021" y="5229200"/>
            <a:ext cx="46085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отчета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04" y="3295499"/>
            <a:ext cx="8204817" cy="285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21902" y="37512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750347" y="783308"/>
            <a:ext cx="7561649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(</a:t>
            </a:r>
            <a:r>
              <a:rPr lang="ru-RU" altLang="ru-RU" sz="1858">
                <a:solidFill>
                  <a:srgbClr val="FF0000"/>
                </a:solidFill>
                <a:cs typeface="Arial" panose="020B0604020202020204" pitchFamily="34" charset="0"/>
              </a:rPr>
              <a:t>с 01.07.2016</a:t>
            </a: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5513314" y="3681989"/>
            <a:ext cx="2189131" cy="668246"/>
          </a:xfrm>
          <a:prstGeom prst="rect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3151589" y="1407298"/>
            <a:ext cx="2410405" cy="467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59" tIns="42479" rIns="84959" bIns="42479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51"/>
              <a:t>Поступления</a:t>
            </a:r>
          </a:p>
        </p:txBody>
      </p:sp>
      <p:sp>
        <p:nvSpPr>
          <p:cNvPr id="6151" name="AutoShape 11"/>
          <p:cNvSpPr>
            <a:spLocks noChangeArrowheads="1"/>
          </p:cNvSpPr>
          <p:nvPr/>
        </p:nvSpPr>
        <p:spPr bwMode="auto">
          <a:xfrm>
            <a:off x="3151589" y="1957533"/>
            <a:ext cx="2410405" cy="4676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59" tIns="42479" rIns="84959" bIns="42479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51"/>
              <a:t>Выбытия</a:t>
            </a: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3151589" y="2559396"/>
            <a:ext cx="2410405" cy="6697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59" tIns="42479" rIns="84959" bIns="42479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51"/>
              <a:t>Изменение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51"/>
              <a:t>остатков</a:t>
            </a:r>
            <a:r>
              <a:rPr lang="ru-RU" altLang="ru-RU" sz="1951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6153" name="AutoShape 794"/>
          <p:cNvSpPr>
            <a:spLocks noChangeArrowheads="1"/>
          </p:cNvSpPr>
          <p:nvPr/>
        </p:nvSpPr>
        <p:spPr bwMode="auto">
          <a:xfrm>
            <a:off x="6230240" y="2009162"/>
            <a:ext cx="907220" cy="451398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59" tIns="42479" rIns="84959" bIns="42479" anchor="ctr"/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7568205" y="2010638"/>
            <a:ext cx="2407455" cy="4676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59" tIns="42479" rIns="84959" bIns="42479"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51">
                <a:solidFill>
                  <a:schemeClr val="accent2"/>
                </a:solidFill>
              </a:rPr>
              <a:t>КОСГУ</a:t>
            </a: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2105704" y="6149926"/>
            <a:ext cx="8204817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 i="1">
                <a:solidFill>
                  <a:schemeClr val="accent2"/>
                </a:solidFill>
              </a:rPr>
              <a:t>в т.ч. операции относящиеся к завершению расчетов прошлых лет</a:t>
            </a:r>
          </a:p>
        </p:txBody>
      </p:sp>
      <p:sp>
        <p:nvSpPr>
          <p:cNvPr id="6156" name="AutoShape 794"/>
          <p:cNvSpPr>
            <a:spLocks noChangeArrowheads="1"/>
          </p:cNvSpPr>
          <p:nvPr/>
        </p:nvSpPr>
        <p:spPr bwMode="auto">
          <a:xfrm rot="2809225">
            <a:off x="5838586" y="2601437"/>
            <a:ext cx="907220" cy="451398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59" tIns="42479" rIns="84959" bIns="42479" anchor="ctr"/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37179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0539" y="126124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7171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851"/>
          <p:cNvSpPr>
            <a:spLocks noChangeShapeType="1"/>
          </p:cNvSpPr>
          <p:nvPr/>
        </p:nvSpPr>
        <p:spPr bwMode="auto">
          <a:xfrm>
            <a:off x="5082568" y="14131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2255"/>
          <p:cNvSpPr>
            <a:spLocks noChangeShapeType="1"/>
          </p:cNvSpPr>
          <p:nvPr/>
        </p:nvSpPr>
        <p:spPr bwMode="auto">
          <a:xfrm>
            <a:off x="5082568" y="14131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0503123:</a:t>
            </a:r>
          </a:p>
        </p:txBody>
      </p:sp>
      <p:sp>
        <p:nvSpPr>
          <p:cNvPr id="7176" name="Прямоугольник 1"/>
          <p:cNvSpPr>
            <a:spLocks noChangeArrowheads="1"/>
          </p:cNvSpPr>
          <p:nvPr/>
        </p:nvSpPr>
        <p:spPr bwMode="auto">
          <a:xfrm>
            <a:off x="8701126" y="1756911"/>
            <a:ext cx="1743634" cy="601864"/>
          </a:xfrm>
          <a:prstGeom prst="rect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1622671"/>
            <a:ext cx="8364134" cy="42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Прямоугольник 1"/>
          <p:cNvSpPr>
            <a:spLocks noChangeArrowheads="1"/>
          </p:cNvSpPr>
          <p:nvPr/>
        </p:nvSpPr>
        <p:spPr bwMode="auto">
          <a:xfrm>
            <a:off x="1878530" y="2358775"/>
            <a:ext cx="4752952" cy="401242"/>
          </a:xfrm>
          <a:prstGeom prst="rect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7179" name="Скругленный прямоугольник 1"/>
          <p:cNvSpPr>
            <a:spLocks noChangeArrowheads="1"/>
          </p:cNvSpPr>
          <p:nvPr/>
        </p:nvSpPr>
        <p:spPr bwMode="auto">
          <a:xfrm>
            <a:off x="7768827" y="2894256"/>
            <a:ext cx="2408930" cy="28765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- Возврат дебиторки прошлых лет;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- Возврат остатков МБТ прошлых лет;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- средства во временном распоряжении;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- Внутренние расчеты…..</a:t>
            </a:r>
          </a:p>
        </p:txBody>
      </p:sp>
    </p:spTree>
    <p:extLst>
      <p:ext uri="{BB962C8B-B14F-4D97-AF65-F5344CB8AC3E}">
        <p14:creationId xmlns:p14="http://schemas.microsoft.com/office/powerpoint/2010/main" val="22737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40843" y="318614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8195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851"/>
          <p:cNvSpPr>
            <a:spLocks noChangeShapeType="1"/>
          </p:cNvSpPr>
          <p:nvPr/>
        </p:nvSpPr>
        <p:spPr bwMode="auto">
          <a:xfrm>
            <a:off x="5082568" y="14131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2255"/>
          <p:cNvSpPr>
            <a:spLocks noChangeShapeType="1"/>
          </p:cNvSpPr>
          <p:nvPr/>
        </p:nvSpPr>
        <p:spPr bwMode="auto">
          <a:xfrm>
            <a:off x="5082568" y="1413199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0503123: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01" y="1945732"/>
            <a:ext cx="9091386" cy="32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37812" y="132764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9219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 dirty="0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1):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44393"/>
              </p:ext>
            </p:extLst>
          </p:nvPr>
        </p:nvGraphicFramePr>
        <p:xfrm>
          <a:off x="1546620" y="1689054"/>
          <a:ext cx="9166620" cy="4476469"/>
        </p:xfrm>
        <a:graphic>
          <a:graphicData uri="http://schemas.openxmlformats.org/drawingml/2006/table">
            <a:tbl>
              <a:tblPr firstRow="1" firstCol="1" bandRow="1"/>
              <a:tblGrid>
                <a:gridCol w="354211">
                  <a:extLst>
                    <a:ext uri="{9D8B030D-6E8A-4147-A177-3AD203B41FA5}"/>
                  </a:extLst>
                </a:gridCol>
                <a:gridCol w="3523472">
                  <a:extLst>
                    <a:ext uri="{9D8B030D-6E8A-4147-A177-3AD203B41FA5}"/>
                  </a:extLst>
                </a:gridCol>
                <a:gridCol w="805991">
                  <a:extLst>
                    <a:ext uri="{9D8B030D-6E8A-4147-A177-3AD203B41FA5}"/>
                  </a:extLst>
                </a:gridCol>
                <a:gridCol w="2280620">
                  <a:extLst>
                    <a:ext uri="{9D8B030D-6E8A-4147-A177-3AD203B41FA5}"/>
                  </a:extLst>
                </a:gridCol>
                <a:gridCol w="2202326">
                  <a:extLst>
                    <a:ext uri="{9D8B030D-6E8A-4147-A177-3AD203B41FA5}"/>
                  </a:extLst>
                </a:gridCol>
              </a:tblGrid>
              <a:tr h="71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500" b="1">
                          <a:effectLst/>
                          <a:latin typeface="Times New Roman CYR"/>
                          <a:ea typeface="Calibri"/>
                          <a:cs typeface="Calibri"/>
                        </a:rPr>
                        <a:t>получателя бюджетных средств, администратора дохода бюджета</a:t>
                      </a: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7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24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7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Зачисление на лицевой счет администратора доходов бюджета доходов от собственности</a:t>
                      </a:r>
                      <a:endParaRPr lang="ru-RU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18 000,0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1 11 07011 01 6000 120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1 210 02 120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1 11 07011 01 6000 120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1 205 21 660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0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Зачисление на лицевой счет администратора дохода  бюджета дебиторской задолженности </a:t>
                      </a: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прошлых лет</a:t>
                      </a:r>
                      <a:endParaRPr lang="ru-RU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1 500,0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1 13 02991 01 6000 130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1 210 02 130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01 01 77100 90011 244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1 206 26 660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Перечисление денежных средств с лицевого счета получателя средств бюджета в виде заработной платы    </a:t>
                      </a:r>
                      <a:endParaRPr lang="ru-RU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2 300,0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01 01 77100 90011 121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1 302 11 830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01 01 77100 90011 121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1 304 05 211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3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Перечисление денежных средств с лицевого счета получателя средств бюджета в виде пособий по социальной помощи населению  (распорядителем, как получателем бюджетных средств)</a:t>
                      </a:r>
                      <a:endParaRPr lang="ru-RU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4 000,0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08 04 89900 30430 330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1 302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830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08 04 89900 30430 330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1 304 05 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0" marR="62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7350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/>
              <a:t>Бюджетная отчетность в 2016 году</a:t>
            </a:r>
          </a:p>
        </p:txBody>
      </p:sp>
      <p:sp>
        <p:nvSpPr>
          <p:cNvPr id="10243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1):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44" y="1377796"/>
            <a:ext cx="8598684" cy="499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Овал 2"/>
          <p:cNvSpPr>
            <a:spLocks noChangeArrowheads="1"/>
          </p:cNvSpPr>
          <p:nvPr/>
        </p:nvSpPr>
        <p:spPr bwMode="auto">
          <a:xfrm>
            <a:off x="9037461" y="2760017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248" name="Овал 9"/>
          <p:cNvSpPr>
            <a:spLocks noChangeArrowheads="1"/>
          </p:cNvSpPr>
          <p:nvPr/>
        </p:nvSpPr>
        <p:spPr bwMode="auto">
          <a:xfrm>
            <a:off x="9030086" y="4499225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249" name="Овал 10"/>
          <p:cNvSpPr>
            <a:spLocks noChangeArrowheads="1"/>
          </p:cNvSpPr>
          <p:nvPr/>
        </p:nvSpPr>
        <p:spPr bwMode="auto">
          <a:xfrm>
            <a:off x="9037461" y="5770810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95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7350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/>
              <a:t>Бюджетная отчетность в 2016 году</a:t>
            </a:r>
          </a:p>
        </p:txBody>
      </p:sp>
      <p:sp>
        <p:nvSpPr>
          <p:cNvPr id="11267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1):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34" y="1287812"/>
            <a:ext cx="8799305" cy="264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Овал 7"/>
          <p:cNvSpPr>
            <a:spLocks noChangeArrowheads="1"/>
          </p:cNvSpPr>
          <p:nvPr/>
        </p:nvSpPr>
        <p:spPr bwMode="auto">
          <a:xfrm>
            <a:off x="9106794" y="2290918"/>
            <a:ext cx="401242" cy="34223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272" name="Скругленный прямоугольник 1"/>
          <p:cNvSpPr>
            <a:spLocks noChangeArrowheads="1"/>
          </p:cNvSpPr>
          <p:nvPr/>
        </p:nvSpPr>
        <p:spPr bwMode="auto">
          <a:xfrm>
            <a:off x="9140722" y="3093402"/>
            <a:ext cx="768557" cy="3348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 + 2</a:t>
            </a:r>
          </a:p>
        </p:txBody>
      </p:sp>
      <p:sp>
        <p:nvSpPr>
          <p:cNvPr id="11273" name="Скругленный прямоугольник 9"/>
          <p:cNvSpPr>
            <a:spLocks noChangeArrowheads="1"/>
          </p:cNvSpPr>
          <p:nvPr/>
        </p:nvSpPr>
        <p:spPr bwMode="auto">
          <a:xfrm>
            <a:off x="9127447" y="3428263"/>
            <a:ext cx="770031" cy="3348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3 + 4</a:t>
            </a:r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34" y="4031602"/>
            <a:ext cx="8204817" cy="19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Овал 11"/>
          <p:cNvSpPr>
            <a:spLocks noChangeArrowheads="1"/>
          </p:cNvSpPr>
          <p:nvPr/>
        </p:nvSpPr>
        <p:spPr bwMode="auto">
          <a:xfrm>
            <a:off x="10096623" y="5397596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276" name="Овал 12"/>
          <p:cNvSpPr>
            <a:spLocks noChangeArrowheads="1"/>
          </p:cNvSpPr>
          <p:nvPr/>
        </p:nvSpPr>
        <p:spPr bwMode="auto">
          <a:xfrm>
            <a:off x="10096623" y="5741307"/>
            <a:ext cx="401242" cy="34223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4</a:t>
            </a:r>
          </a:p>
        </p:txBody>
      </p:sp>
      <p:graphicFrame>
        <p:nvGraphicFramePr>
          <p:cNvPr id="195597" name="Group 13"/>
          <p:cNvGraphicFramePr>
            <a:graphicFrameLocks noGrp="1"/>
          </p:cNvGraphicFramePr>
          <p:nvPr/>
        </p:nvGraphicFramePr>
        <p:xfrm>
          <a:off x="1921309" y="6105670"/>
          <a:ext cx="8190066" cy="241926"/>
        </p:xfrm>
        <a:graphic>
          <a:graphicData uri="http://schemas.openxmlformats.org/drawingml/2006/table">
            <a:tbl>
              <a:tblPr/>
              <a:tblGrid>
                <a:gridCol w="2926709">
                  <a:extLst>
                    <a:ext uri="{9D8B030D-6E8A-4147-A177-3AD203B41FA5}"/>
                  </a:extLst>
                </a:gridCol>
                <a:gridCol w="625466">
                  <a:extLst>
                    <a:ext uri="{9D8B030D-6E8A-4147-A177-3AD203B41FA5}"/>
                  </a:extLst>
                </a:gridCol>
                <a:gridCol w="944100">
                  <a:extLst>
                    <a:ext uri="{9D8B030D-6E8A-4147-A177-3AD203B41FA5}"/>
                  </a:extLst>
                </a:gridCol>
                <a:gridCol w="979504">
                  <a:extLst>
                    <a:ext uri="{9D8B030D-6E8A-4147-A177-3AD203B41FA5}"/>
                  </a:extLst>
                </a:gridCol>
                <a:gridCol w="2714287">
                  <a:extLst>
                    <a:ext uri="{9D8B030D-6E8A-4147-A177-3AD203B41FA5}"/>
                  </a:extLst>
                </a:gridCol>
              </a:tblGrid>
              <a:tr h="241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Возврат дебиторской задолженности прошлых лет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4" marB="42484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4" marB="424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4" marB="424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4" marB="424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1 500,00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969" marR="84969" marT="42484" marB="424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290" name="Овал 7"/>
          <p:cNvSpPr>
            <a:spLocks noChangeArrowheads="1"/>
          </p:cNvSpPr>
          <p:nvPr/>
        </p:nvSpPr>
        <p:spPr bwMode="auto">
          <a:xfrm>
            <a:off x="10111375" y="6105671"/>
            <a:ext cx="401242" cy="34223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3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67356" y="132764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2291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2):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05937" y="1488433"/>
          <a:ext cx="8873063" cy="3818661"/>
        </p:xfrm>
        <a:graphic>
          <a:graphicData uri="http://schemas.openxmlformats.org/drawingml/2006/table">
            <a:tbl>
              <a:tblPr firstRow="1" firstCol="1" bandRow="1"/>
              <a:tblGrid>
                <a:gridCol w="585362">
                  <a:extLst>
                    <a:ext uri="{9D8B030D-6E8A-4147-A177-3AD203B41FA5}"/>
                  </a:extLst>
                </a:gridCol>
                <a:gridCol w="2532958">
                  <a:extLst>
                    <a:ext uri="{9D8B030D-6E8A-4147-A177-3AD203B41FA5}"/>
                  </a:extLst>
                </a:gridCol>
                <a:gridCol w="1003734">
                  <a:extLst>
                    <a:ext uri="{9D8B030D-6E8A-4147-A177-3AD203B41FA5}"/>
                  </a:extLst>
                </a:gridCol>
                <a:gridCol w="2405434">
                  <a:extLst>
                    <a:ext uri="{9D8B030D-6E8A-4147-A177-3AD203B41FA5}"/>
                  </a:extLst>
                </a:gridCol>
                <a:gridCol w="2345575">
                  <a:extLst>
                    <a:ext uri="{9D8B030D-6E8A-4147-A177-3AD203B41FA5}"/>
                  </a:extLst>
                </a:gridCol>
              </a:tblGrid>
              <a:tr h="586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5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Поступление денежных средств во временном распоряжении на лицевой счет </a:t>
                      </a:r>
                      <a:endParaRPr lang="ru-RU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01 05 02 01 01 0000 510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3 201 11 510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</a:t>
                      </a:r>
                      <a:r>
                        <a:rPr lang="ru-RU" sz="1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забалансового</a:t>
                      </a: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счета 17 (КОСГУ 510)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00 00 00 00 00 0000 000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3 304 01 730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5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Возврат средств во временном распоряжении</a:t>
                      </a:r>
                      <a:endParaRPr lang="ru-RU" sz="1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00 00 00 00 00 0000 000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3 304 01 830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01 05 02 01 01 0000 610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3 201 11 610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</a:t>
                      </a:r>
                      <a:r>
                        <a:rPr lang="ru-RU" sz="1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забалансового</a:t>
                      </a: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счета 18 (КОСГУ 610)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73" marR="61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70386" y="53106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3315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2):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1942780"/>
            <a:ext cx="9238902" cy="306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Овал 7"/>
          <p:cNvSpPr>
            <a:spLocks noChangeArrowheads="1"/>
          </p:cNvSpPr>
          <p:nvPr/>
        </p:nvSpPr>
        <p:spPr bwMode="auto">
          <a:xfrm>
            <a:off x="9040411" y="3302875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320" name="Овал 8"/>
          <p:cNvSpPr>
            <a:spLocks noChangeArrowheads="1"/>
          </p:cNvSpPr>
          <p:nvPr/>
        </p:nvSpPr>
        <p:spPr bwMode="auto">
          <a:xfrm>
            <a:off x="9040411" y="3646585"/>
            <a:ext cx="401242" cy="34223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3321" name="Овал 9"/>
          <p:cNvSpPr>
            <a:spLocks noChangeArrowheads="1"/>
          </p:cNvSpPr>
          <p:nvPr/>
        </p:nvSpPr>
        <p:spPr bwMode="auto">
          <a:xfrm>
            <a:off x="9040411" y="4148138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322" name="Овал 10"/>
          <p:cNvSpPr>
            <a:spLocks noChangeArrowheads="1"/>
          </p:cNvSpPr>
          <p:nvPr/>
        </p:nvSpPr>
        <p:spPr bwMode="auto">
          <a:xfrm>
            <a:off x="9040411" y="4491850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0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76449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4339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 dirty="0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3):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8762" y="1422050"/>
          <a:ext cx="9250703" cy="4780026"/>
        </p:xfrm>
        <a:graphic>
          <a:graphicData uri="http://schemas.openxmlformats.org/drawingml/2006/table">
            <a:tbl>
              <a:tblPr firstRow="1" firstCol="1" bandRow="1"/>
              <a:tblGrid>
                <a:gridCol w="350731">
                  <a:extLst>
                    <a:ext uri="{9D8B030D-6E8A-4147-A177-3AD203B41FA5}"/>
                  </a:extLst>
                </a:gridCol>
                <a:gridCol w="3075455">
                  <a:extLst>
                    <a:ext uri="{9D8B030D-6E8A-4147-A177-3AD203B41FA5}"/>
                  </a:extLst>
                </a:gridCol>
                <a:gridCol w="1114867">
                  <a:extLst>
                    <a:ext uri="{9D8B030D-6E8A-4147-A177-3AD203B41FA5}"/>
                  </a:extLst>
                </a:gridCol>
                <a:gridCol w="2354825">
                  <a:extLst>
                    <a:ext uri="{9D8B030D-6E8A-4147-A177-3AD203B41FA5}"/>
                  </a:extLst>
                </a:gridCol>
                <a:gridCol w="2354825">
                  <a:extLst>
                    <a:ext uri="{9D8B030D-6E8A-4147-A177-3AD203B41FA5}"/>
                  </a:extLst>
                </a:gridCol>
              </a:tblGrid>
              <a:tr h="58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3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529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Зачисление на лицевой счет администратора доходов бюджета остатков неиспользованных субсидий, имеющих целевое назначение, </a:t>
                      </a: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прошлых лет</a:t>
                      </a:r>
                      <a:endParaRPr lang="ru-RU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2 18 01010 01 0000 180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1 210 02 180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2 18 01010 01 0000 180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1 205 81 660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74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Возврат остатков неиспользованных субсидий, имеющих целевое назначение, 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прошлых лет</a:t>
                      </a: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объеме подтвержденной потребности</a:t>
                      </a: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2 18 01010 01 0000 180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1 205 81 560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2 18 01010 01 0000 180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1 210 02 180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19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Возврат в доход бюджета неиспользованных остатков межбюджетных трансфертов </a:t>
                      </a: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прошлых лет</a:t>
                      </a:r>
                      <a:endParaRPr lang="ru-RU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2 19 01000 01 0000 151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1 205 51 560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2 19 01000 01 0000 151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1 210 02 151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69" marR="616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545" y="679431"/>
            <a:ext cx="8917455" cy="1007702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входящих остатков по счетам главной книги казенными учреждениями на 01.01.2016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41567"/>
              </p:ext>
            </p:extLst>
          </p:nvPr>
        </p:nvGraphicFramePr>
        <p:xfrm>
          <a:off x="1236371" y="2071944"/>
          <a:ext cx="9710670" cy="311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76"/>
                <a:gridCol w="1846135"/>
                <a:gridCol w="1846135"/>
                <a:gridCol w="1310756"/>
                <a:gridCol w="1310756"/>
                <a:gridCol w="1310756"/>
                <a:gridCol w="13107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главы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раздела подраздела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целевой статьи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r>
                        <a:rPr lang="ru-RU" baseline="0" dirty="0" smtClean="0"/>
                        <a:t> счета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КОСГУ</a:t>
                      </a:r>
                      <a:endParaRPr lang="ru-RU" dirty="0"/>
                    </a:p>
                  </a:txBody>
                  <a:tcPr/>
                </a:tc>
              </a:tr>
              <a:tr h="42655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Перевод остатков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trike="sngStrike" dirty="0" smtClean="0">
                          <a:solidFill>
                            <a:srgbClr val="FF0000"/>
                          </a:solidFill>
                        </a:rPr>
                        <a:t>Код главы</a:t>
                      </a:r>
                      <a:endParaRPr lang="ru-RU" sz="20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раздела подраздела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целевой статьи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r>
                        <a:rPr lang="ru-RU" baseline="0" dirty="0" smtClean="0"/>
                        <a:t> счета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КОСГУ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trike="sngStrike" dirty="0" err="1" smtClean="0">
                          <a:solidFill>
                            <a:srgbClr val="FF0000"/>
                          </a:solidFill>
                        </a:rPr>
                        <a:t>ххх</a:t>
                      </a:r>
                      <a:endParaRPr lang="ru-RU" sz="20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Ххххххх</a:t>
                      </a:r>
                      <a:r>
                        <a:rPr lang="ru-RU" dirty="0" smtClean="0"/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ххх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1957532"/>
            <a:ext cx="9317085" cy="29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2207" y="59006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5364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3):</a:t>
            </a:r>
          </a:p>
        </p:txBody>
      </p:sp>
      <p:sp>
        <p:nvSpPr>
          <p:cNvPr id="15367" name="Овал 8"/>
          <p:cNvSpPr>
            <a:spLocks noChangeArrowheads="1"/>
          </p:cNvSpPr>
          <p:nvPr/>
        </p:nvSpPr>
        <p:spPr bwMode="auto">
          <a:xfrm>
            <a:off x="9174651" y="4090608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68" name="Скругленный прямоугольник 2"/>
          <p:cNvSpPr>
            <a:spLocks noChangeArrowheads="1"/>
          </p:cNvSpPr>
          <p:nvPr/>
        </p:nvSpPr>
        <p:spPr bwMode="auto">
          <a:xfrm>
            <a:off x="9106794" y="3497595"/>
            <a:ext cx="1205202" cy="3466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 – 2 - 3</a:t>
            </a:r>
          </a:p>
        </p:txBody>
      </p:sp>
      <p:sp>
        <p:nvSpPr>
          <p:cNvPr id="15369" name="Скругленный прямоугольник 12"/>
          <p:cNvSpPr>
            <a:spLocks noChangeArrowheads="1"/>
          </p:cNvSpPr>
          <p:nvPr/>
        </p:nvSpPr>
        <p:spPr bwMode="auto">
          <a:xfrm>
            <a:off x="9148098" y="4421043"/>
            <a:ext cx="761180" cy="348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rgbClr val="FF0000"/>
                </a:solidFill>
              </a:rPr>
              <a:t>2</a:t>
            </a:r>
            <a:r>
              <a:rPr lang="ru-RU" altLang="ru-RU" sz="1765">
                <a:solidFill>
                  <a:schemeClr val="accent2"/>
                </a:solidFill>
              </a:rPr>
              <a:t> </a:t>
            </a:r>
            <a:r>
              <a:rPr lang="ru-RU" altLang="ru-RU" sz="1765">
                <a:solidFill>
                  <a:srgbClr val="CC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2518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6905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6387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6):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8762" y="1410249"/>
          <a:ext cx="9166618" cy="5065014"/>
        </p:xfrm>
        <a:graphic>
          <a:graphicData uri="http://schemas.openxmlformats.org/drawingml/2006/table">
            <a:tbl>
              <a:tblPr firstRow="1" firstCol="1" bandRow="1"/>
              <a:tblGrid>
                <a:gridCol w="342172">
                  <a:extLst>
                    <a:ext uri="{9D8B030D-6E8A-4147-A177-3AD203B41FA5}"/>
                  </a:extLst>
                </a:gridCol>
                <a:gridCol w="3204038">
                  <a:extLst>
                    <a:ext uri="{9D8B030D-6E8A-4147-A177-3AD203B41FA5}"/>
                  </a:extLst>
                </a:gridCol>
                <a:gridCol w="1025692">
                  <a:extLst>
                    <a:ext uri="{9D8B030D-6E8A-4147-A177-3AD203B41FA5}"/>
                  </a:extLst>
                </a:gridCol>
                <a:gridCol w="2297358">
                  <a:extLst>
                    <a:ext uri="{9D8B030D-6E8A-4147-A177-3AD203B41FA5}"/>
                  </a:extLst>
                </a:gridCol>
                <a:gridCol w="2297358">
                  <a:extLst>
                    <a:ext uri="{9D8B030D-6E8A-4147-A177-3AD203B41FA5}"/>
                  </a:extLst>
                </a:gridCol>
              </a:tblGrid>
              <a:tr h="58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Перечислены средства на счет 40116, открытый Федеральному казначейству, для получения наличных денежных средств</a:t>
                      </a: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0101 77100 90 011 129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1 210 03 560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забалансового счета 17 (КОСГУ 213)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0101 77100 90 011 129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1 304 05 213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Получены средства в кассу учреждения для выплаты пособий по временной нетрудоспособности</a:t>
                      </a: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01 05 02 01 01 0000 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1 201 34 510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забалансового счета 17 (КОСГУ 213)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0101 77100 90 011 129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1 210 03 660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забалансового счета 18 (КОСГУ 213)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5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622040" algn="l"/>
                        </a:tabLs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Выплачено пособие по временной нетрудоспособности из кассы учреждения</a:t>
                      </a: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12 300,00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0101 77100 90 011 129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1 302 13 830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01 05 02 01 01 0000 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1 201 34 610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</a:t>
                      </a:r>
                      <a:r>
                        <a:rPr lang="ru-RU" sz="1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забалансового</a:t>
                      </a: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счета 18 (КОСГУ 213)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9" marR="6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3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30666" y="67857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7411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6):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60" y="1488432"/>
            <a:ext cx="8381836" cy="446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7317430" y="1554814"/>
            <a:ext cx="1672827" cy="4215996"/>
          </a:xfrm>
          <a:prstGeom prst="rect">
            <a:avLst/>
          </a:prstGeom>
          <a:noFill/>
          <a:ln w="222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17416" name="AutoShape 47"/>
          <p:cNvSpPr>
            <a:spLocks noChangeArrowheads="1"/>
          </p:cNvSpPr>
          <p:nvPr/>
        </p:nvSpPr>
        <p:spPr bwMode="auto">
          <a:xfrm>
            <a:off x="4958656" y="5779661"/>
            <a:ext cx="2007687" cy="610715"/>
          </a:xfrm>
          <a:prstGeom prst="wedgeRoundRectCallout">
            <a:avLst>
              <a:gd name="adj1" fmla="val 68292"/>
              <a:gd name="adj2" fmla="val -53250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73">
                <a:solidFill>
                  <a:srgbClr val="000000"/>
                </a:solidFill>
                <a:latin typeface="Calibri" panose="020F0502020204030204" pitchFamily="34" charset="0"/>
              </a:rPr>
              <a:t>Без внутренних оборотов!!!</a:t>
            </a:r>
          </a:p>
        </p:txBody>
      </p:sp>
    </p:spTree>
    <p:extLst>
      <p:ext uri="{BB962C8B-B14F-4D97-AF65-F5344CB8AC3E}">
        <p14:creationId xmlns:p14="http://schemas.microsoft.com/office/powerpoint/2010/main" val="31302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5646" y="126428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8435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6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50347" y="885094"/>
            <a:ext cx="7561649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Отчет о движении денежных средств ф. 0503123 (пример 6):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84" y="1889675"/>
            <a:ext cx="8753575" cy="19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6832104" y="3531523"/>
            <a:ext cx="556563" cy="2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1"/>
              <a:t>0901</a:t>
            </a: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42758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9175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19459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84586" y="849690"/>
            <a:ext cx="7895035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Соотношение показателей Отчета ф. 0503123 и Отчета ф. 053127: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13002" y="1689054"/>
          <a:ext cx="9032379" cy="3426796"/>
        </p:xfrm>
        <a:graphic>
          <a:graphicData uri="http://schemas.openxmlformats.org/drawingml/2006/table">
            <a:tbl>
              <a:tblPr firstRow="1" firstCol="1" bandRow="1"/>
              <a:tblGrid>
                <a:gridCol w="3546046">
                  <a:extLst>
                    <a:ext uri="{9D8B030D-6E8A-4147-A177-3AD203B41FA5}"/>
                  </a:extLst>
                </a:gridCol>
                <a:gridCol w="1873382">
                  <a:extLst>
                    <a:ext uri="{9D8B030D-6E8A-4147-A177-3AD203B41FA5}"/>
                  </a:extLst>
                </a:gridCol>
                <a:gridCol w="3612951">
                  <a:extLst>
                    <a:ext uri="{9D8B030D-6E8A-4147-A177-3AD203B41FA5}"/>
                  </a:extLst>
                </a:gridCol>
              </a:tblGrid>
              <a:tr h="586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 ф. 0503127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Соотношение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 ф. 0503123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Поступления = Доходы + Поступления ИФ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Распределенные, но не зачисленные доходы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95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Возврат остатков 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Возврат </a:t>
                      </a:r>
                      <a:r>
                        <a:rPr lang="ru-RU" sz="22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дебиторки</a:t>
                      </a: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прошлых</a:t>
                      </a:r>
                      <a:r>
                        <a:rPr lang="ru-RU" sz="22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лет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4781" y="9736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20483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4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84586" y="849690"/>
            <a:ext cx="7895035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Соотношение показателей Отчета ф. 0503123 и Отчета ф. 053127: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13002" y="1410249"/>
          <a:ext cx="9032379" cy="5266307"/>
        </p:xfrm>
        <a:graphic>
          <a:graphicData uri="http://schemas.openxmlformats.org/drawingml/2006/table">
            <a:tbl>
              <a:tblPr firstRow="1" firstCol="1" bandRow="1"/>
              <a:tblGrid>
                <a:gridCol w="3546046">
                  <a:extLst>
                    <a:ext uri="{9D8B030D-6E8A-4147-A177-3AD203B41FA5}"/>
                  </a:extLst>
                </a:gridCol>
                <a:gridCol w="1873382">
                  <a:extLst>
                    <a:ext uri="{9D8B030D-6E8A-4147-A177-3AD203B41FA5}"/>
                  </a:extLst>
                </a:gridCol>
                <a:gridCol w="3612951">
                  <a:extLst>
                    <a:ext uri="{9D8B030D-6E8A-4147-A177-3AD203B41FA5}"/>
                  </a:extLst>
                </a:gridCol>
              </a:tblGrid>
              <a:tr h="58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 ф. 0503127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Соотношение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 ф. 0503123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Расходы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Выбытия =  Расходы + Выбытия</a:t>
                      </a:r>
                      <a:r>
                        <a:rPr lang="ru-RU" sz="2200" b="1" baseline="0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ИФ</a:t>
                      </a:r>
                      <a:endParaRPr lang="ru-RU" sz="2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Операции по счету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1 201 26 000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563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операций по перечислению средств в кассу и для снятия наличных или операций с картами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Операции исполненные через кассу 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70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Денежные обеспечения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4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49936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788" dirty="0"/>
              <a:t>Бюджетная отчетность в 2016 году</a:t>
            </a:r>
          </a:p>
        </p:txBody>
      </p:sp>
      <p:sp>
        <p:nvSpPr>
          <p:cNvPr id="21507" name="Line 850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8" name="Line 2254"/>
          <p:cNvSpPr>
            <a:spLocks noChangeShapeType="1"/>
          </p:cNvSpPr>
          <p:nvPr/>
        </p:nvSpPr>
        <p:spPr bwMode="auto">
          <a:xfrm>
            <a:off x="3572009" y="112111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84586" y="849690"/>
            <a:ext cx="7895035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000066"/>
                </a:solidFill>
                <a:cs typeface="Arial" panose="020B0604020202020204" pitchFamily="34" charset="0"/>
              </a:rPr>
              <a:t>Соотношение показателей Отчета ф. 0503123 и Отчета ф. 053127: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13002" y="1410249"/>
          <a:ext cx="9032379" cy="2358778"/>
        </p:xfrm>
        <a:graphic>
          <a:graphicData uri="http://schemas.openxmlformats.org/drawingml/2006/table">
            <a:tbl>
              <a:tblPr firstRow="1" firstCol="1" bandRow="1"/>
              <a:tblGrid>
                <a:gridCol w="3546046">
                  <a:extLst>
                    <a:ext uri="{9D8B030D-6E8A-4147-A177-3AD203B41FA5}"/>
                  </a:extLst>
                </a:gridCol>
                <a:gridCol w="1873382">
                  <a:extLst>
                    <a:ext uri="{9D8B030D-6E8A-4147-A177-3AD203B41FA5}"/>
                  </a:extLst>
                </a:gridCol>
                <a:gridCol w="3612951">
                  <a:extLst>
                    <a:ext uri="{9D8B030D-6E8A-4147-A177-3AD203B41FA5}"/>
                  </a:extLst>
                </a:gridCol>
              </a:tblGrid>
              <a:tr h="58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 ф. 0503127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Соотношение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 ф. 0503123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95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ИФД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ИФД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95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Операции с инструментами</a:t>
                      </a: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1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Временное распоряжение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3" marR="60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29100" y="571983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 (ф. 0503123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60309"/>
              </p:ext>
            </p:extLst>
          </p:nvPr>
        </p:nvGraphicFramePr>
        <p:xfrm>
          <a:off x="1381125" y="972095"/>
          <a:ext cx="10090150" cy="5496981"/>
        </p:xfrm>
        <a:graphic>
          <a:graphicData uri="http://schemas.openxmlformats.org/drawingml/2006/table">
            <a:tbl>
              <a:tblPr/>
              <a:tblGrid>
                <a:gridCol w="3199518"/>
                <a:gridCol w="937359"/>
                <a:gridCol w="937359"/>
                <a:gridCol w="1383126"/>
                <a:gridCol w="1816394"/>
                <a:gridCol w="1816394"/>
              </a:tblGrid>
              <a:tr h="2523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/>
                        </a:rPr>
                        <a:t>      4. АНАЛИТИЧЕСКАЯ ИНФОРМАЦИЯ ПО ВЫБЫТИЯМ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Форма 0503123 с.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Код строки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Код по КОСГУ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Ко по БК</a:t>
                      </a:r>
                      <a:br>
                        <a:rPr lang="ru-RU" sz="900" b="0" i="0" u="none" strike="noStrike" dirty="0">
                          <a:effectLst/>
                          <a:latin typeface="Arial"/>
                        </a:rPr>
                      </a:b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 раздела,   подраздела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Контроль</a:t>
                      </a:r>
                      <a:r>
                        <a:rPr lang="ru-RU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показателей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Расходы,  всего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7 700,00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=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220 + 310 </a:t>
                      </a:r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(+)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     в том числе: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Заработная плата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211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0106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2 700,00</a:t>
                      </a:r>
                      <a:r>
                        <a:rPr lang="ru-RU" sz="9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(1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Arial"/>
                        </a:rPr>
                        <a:t> 300,00+1 400,00)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Прочие выплаты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212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0106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Arial"/>
                        </a:rPr>
                        <a:t> 000,00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Пособия по социальной помощи населению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262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0112</a:t>
                      </a:r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4 000,00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Возврат дебиторской задолженности прошлых лет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980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х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3 300,00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=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421 </a:t>
                      </a:r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(с противоположным знаком)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Операции с денежными обеспечениями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990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х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х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=</a:t>
                      </a:r>
                      <a:r>
                        <a:rPr lang="ru-RU" sz="9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Arial"/>
                        </a:rPr>
                        <a:t>432</a:t>
                      </a:r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из них: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3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>
            <a:off x="5600700" y="1857375"/>
            <a:ext cx="2076450" cy="47625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Показатели по </a:t>
            </a:r>
            <a:r>
              <a:rPr lang="ru-RU" sz="800" b="1" dirty="0" err="1">
                <a:solidFill>
                  <a:srgbClr val="FF0000"/>
                </a:solidFill>
              </a:rPr>
              <a:t>недетализированным</a:t>
            </a:r>
            <a:r>
              <a:rPr lang="ru-RU" sz="800" b="1" dirty="0">
                <a:solidFill>
                  <a:srgbClr val="FF0000"/>
                </a:solidFill>
              </a:rPr>
              <a:t> кодам БК </a:t>
            </a:r>
            <a:r>
              <a:rPr lang="ru-RU" sz="800" b="1" dirty="0" smtClean="0">
                <a:solidFill>
                  <a:srgbClr val="FF0000"/>
                </a:solidFill>
              </a:rPr>
              <a:t>недопустимы</a:t>
            </a:r>
            <a:endParaRPr lang="ru-RU" sz="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944828" y="1319768"/>
            <a:ext cx="2055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0503127)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088313" y="1338302"/>
            <a:ext cx="2113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0503123) 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3071812" y="514261"/>
            <a:ext cx="7058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Сопоставление показателей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4602" y="1770064"/>
            <a:ext cx="4714875" cy="82946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8 раздела 1 в части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доходов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коду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аналитической группы подвида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доходов 110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10425" y="1770064"/>
            <a:ext cx="4476750" cy="82946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030 «по налоговым доходам»</a:t>
            </a:r>
          </a:p>
        </p:txBody>
      </p:sp>
      <p:sp>
        <p:nvSpPr>
          <p:cNvPr id="18" name="Равно 17"/>
          <p:cNvSpPr/>
          <p:nvPr/>
        </p:nvSpPr>
        <p:spPr>
          <a:xfrm>
            <a:off x="5953125" y="1860154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077" y="2656684"/>
            <a:ext cx="4714875" cy="129619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8 раздела 1 в части доходов</a:t>
            </a:r>
          </a:p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группы, подгруппы 202 «Безвозмездные поступления от других бюджетов бюджетной системы Российской Федерации»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10425" y="2656684"/>
            <a:ext cx="4476750" cy="129619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071 «от других бюджетов бюджетной системы Российской Федерации»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077" y="4062413"/>
            <a:ext cx="4714875" cy="84296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графы 9 раздела 2 в части расходов группы 500 «Межбюджетные трансферты»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0425" y="4062413"/>
            <a:ext cx="4476750" cy="84296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271 «за счет перечислений другим бюджетам бюджетной системы Российской Федерации»</a:t>
            </a:r>
          </a:p>
        </p:txBody>
      </p:sp>
      <p:sp>
        <p:nvSpPr>
          <p:cNvPr id="24" name="Равно 23"/>
          <p:cNvSpPr/>
          <p:nvPr/>
        </p:nvSpPr>
        <p:spPr>
          <a:xfrm>
            <a:off x="5953125" y="2924177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5953125" y="4160044"/>
            <a:ext cx="647700" cy="647700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029" y="5085559"/>
            <a:ext cx="4714875" cy="129619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графы 9 раздела 2 в части расходов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кодам видов расходов 611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612, 613, 621, 622, 623, 630. 810, 821, 822, 823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10425" y="5085558"/>
            <a:ext cx="4476750" cy="1296191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строки 261 и 262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953125" y="5409010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248121" y="1322943"/>
            <a:ext cx="2055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0503127)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816391" y="1303893"/>
            <a:ext cx="2113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0503123) 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2652713" y="914371"/>
            <a:ext cx="7058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Сопоставление показателей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275" y="1690688"/>
            <a:ext cx="5381625" cy="67389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8 раздела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части поступлений ИФДБ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 аналитической группой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640 «Уменьшение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задолженности по бюджетным ссудам 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кредитам»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24675" y="1692275"/>
            <a:ext cx="5038725" cy="67230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163 «от возврата бюджетных ссуд и кредитов»</a:t>
            </a:r>
          </a:p>
        </p:txBody>
      </p:sp>
      <p:sp>
        <p:nvSpPr>
          <p:cNvPr id="18" name="Равно 17"/>
          <p:cNvSpPr/>
          <p:nvPr/>
        </p:nvSpPr>
        <p:spPr>
          <a:xfrm>
            <a:off x="5981700" y="1715293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5274" y="2870993"/>
            <a:ext cx="5381625" cy="67389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8 раздела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части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выбытий ИФДБ с аналитической группой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710 «Увеличение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задолженности по внутреннему государственному (муниципальному)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долгу»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4674" y="2872580"/>
            <a:ext cx="5038725" cy="67230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181 «в виде внутреннего государственного </a:t>
            </a: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(муниципального) долга»</a:t>
            </a:r>
          </a:p>
        </p:txBody>
      </p:sp>
      <p:sp>
        <p:nvSpPr>
          <p:cNvPr id="22" name="Равно 21"/>
          <p:cNvSpPr/>
          <p:nvPr/>
        </p:nvSpPr>
        <p:spPr>
          <a:xfrm>
            <a:off x="5981699" y="2895598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3375" y="4172743"/>
            <a:ext cx="5381625" cy="67389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8 раздела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части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выбытий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ИФДБ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 аналитической группой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вида 540 «Увеличение задолженности по бюджетным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кредитам»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4149725"/>
            <a:ext cx="5038725" cy="67230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343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«в виде внутреннего государственного </a:t>
            </a: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(муниципального) долга»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(с противоположным знаком)</a:t>
            </a:r>
          </a:p>
        </p:txBody>
      </p:sp>
      <p:sp>
        <p:nvSpPr>
          <p:cNvPr id="25" name="Равно 24"/>
          <p:cNvSpPr/>
          <p:nvPr/>
        </p:nvSpPr>
        <p:spPr>
          <a:xfrm>
            <a:off x="6019800" y="4172743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3725" y="5519738"/>
            <a:ext cx="5038725" cy="67230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строка 351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«на погашение внутреннего долга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 противоположным знаком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6000751" y="5544343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3376" y="5519738"/>
            <a:ext cx="5381625" cy="67389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8 раздела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части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поступлений ИФДБ с аналитической группой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вида 810 «Уменьшение задолженности по внутреннему государственному (муниципальному)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долгу»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499" y="2178955"/>
            <a:ext cx="7994651" cy="437882"/>
          </a:xfrm>
        </p:spPr>
        <p:txBody>
          <a:bodyPr/>
          <a:lstStyle/>
          <a:p>
            <a:r>
              <a:rPr lang="ru-RU" sz="1800" b="1" dirty="0" smtClean="0"/>
              <a:t>Включение кодов бюджетной классификации в номер счета бюджетного учета: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Инструкция 157н, Инструкция 162н(в </a:t>
            </a:r>
            <a:r>
              <a:rPr lang="ru-RU" sz="1800" b="1" dirty="0" err="1" smtClean="0"/>
              <a:t>ред</a:t>
            </a:r>
            <a:r>
              <a:rPr lang="ru-RU" sz="1800" b="1" dirty="0" smtClean="0"/>
              <a:t> пр.209н), Указания 65н, </a:t>
            </a:r>
            <a:br>
              <a:rPr lang="ru-RU" sz="1800" b="1" dirty="0" smtClean="0"/>
            </a:br>
            <a:r>
              <a:rPr lang="ru-RU" sz="1800" b="1" dirty="0" smtClean="0"/>
              <a:t>ПИСЬМО МФ РФ от </a:t>
            </a:r>
            <a:r>
              <a:rPr lang="ru-RU" sz="1800" b="1" dirty="0"/>
              <a:t>14 марта 2016 г. N </a:t>
            </a:r>
            <a:r>
              <a:rPr lang="ru-RU" sz="1800" b="1" dirty="0" smtClean="0"/>
              <a:t>02-07-07/14989  О </a:t>
            </a:r>
            <a:r>
              <a:rPr lang="ru-RU" sz="1800" b="1" dirty="0"/>
              <a:t>ФОРМИРОВАНИИ</a:t>
            </a:r>
            <a:br>
              <a:rPr lang="ru-RU" sz="1800" b="1" dirty="0"/>
            </a:br>
            <a:r>
              <a:rPr lang="ru-RU" sz="1800" b="1" dirty="0"/>
              <a:t>ВХОДЯЩИХ ОСТАТКОВ ПО СЧЕТАМ БЮДЖЕТНОГО (БУХГАЛТЕРСКОГО)</a:t>
            </a:r>
            <a:br>
              <a:rPr lang="ru-RU" sz="1800" b="1" dirty="0"/>
            </a:br>
            <a:r>
              <a:rPr lang="ru-RU" sz="1800" b="1" dirty="0"/>
              <a:t>УЧЕТА ПО СОСТОЯНИЮ НА </a:t>
            </a:r>
            <a:r>
              <a:rPr lang="ru-RU" sz="1800" b="1" dirty="0" smtClean="0"/>
              <a:t>01.01.2016</a:t>
            </a:r>
            <a:br>
              <a:rPr lang="ru-RU" sz="1800" b="1" dirty="0" smtClean="0"/>
            </a:br>
            <a:r>
              <a:rPr lang="ru-RU" sz="1800" b="1" dirty="0" smtClean="0"/>
              <a:t>по отдельным счетам 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56990"/>
              </p:ext>
            </p:extLst>
          </p:nvPr>
        </p:nvGraphicFramePr>
        <p:xfrm>
          <a:off x="1519705" y="2896192"/>
          <a:ext cx="9631968" cy="343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92"/>
                <a:gridCol w="2407992"/>
                <a:gridCol w="2407992"/>
                <a:gridCol w="2407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r>
                        <a:rPr lang="ru-RU" baseline="0" dirty="0" smtClean="0"/>
                        <a:t> счета бюджетного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r>
                        <a:rPr lang="ru-RU" baseline="0" dirty="0" smtClean="0"/>
                        <a:t> 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Целевая статья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 вида расходов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101, 102, 103, 104, 105, 108, + 401, 201 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0000000000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106,</a:t>
                      </a:r>
                      <a:r>
                        <a:rPr lang="ru-RU" baseline="0" dirty="0" smtClean="0"/>
                        <a:t> 107,109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хххххххххх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204 + 401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00 00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0000000000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498747">
                <a:tc>
                  <a:txBody>
                    <a:bodyPr/>
                    <a:lstStyle/>
                    <a:p>
                      <a:r>
                        <a:rPr lang="ru-RU" dirty="0" smtClean="0"/>
                        <a:t>30401, 30404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0000000000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40160 и корреспондирующий 40120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хххх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0000000000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ххх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105371" y="1330325"/>
            <a:ext cx="2055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0503127)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0188" y="1247775"/>
            <a:ext cx="2113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0503123)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3000" y="1876425"/>
            <a:ext cx="4906963" cy="247808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графы 5 и 6 строки 700 «Изменение остатков средств»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+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графы 5 и 6 строки 810 «изменение остатков по расчетам с органами, организующими исполнение бюджета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(стр. 811 + 812)»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97663" y="1876425"/>
            <a:ext cx="4960937" cy="247808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строки 501 «за счет увеличения денежных средств»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+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строки 502 «за счет уменьшения денежных средств»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графа 4 строки 440 «со средствами во временном распоряжении»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6550" y="4841080"/>
            <a:ext cx="4032250" cy="11049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графы 9 строки 200 «Расходы бюджета - всего»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0" y="4841080"/>
            <a:ext cx="4033837" cy="11049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5 строки 900 «Расходы, всего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»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расхождение на сумму расходов, отраженных по строке 342, подлежит отражению в ПЗ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6049963" y="2913062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6908800" y="5050630"/>
            <a:ext cx="647700" cy="647700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2652713" y="914371"/>
            <a:ext cx="7058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Сопоставление показателей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pic>
        <p:nvPicPr>
          <p:cNvPr id="14" name="Picture 5" descr="E:\ЧЕЛОВЕЧКИ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" y="5686424"/>
            <a:ext cx="100766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219075" y="3705225"/>
            <a:ext cx="2981325" cy="2062161"/>
          </a:xfrm>
          <a:prstGeom prst="wedgeEllipseCallout">
            <a:avLst>
              <a:gd name="adj1" fmla="val -46392"/>
              <a:gd name="adj2" fmla="val 495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возможны расхождения на суммы денежных средств перечисленных с лицевого счета для получения наличных средств.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расхождения требуется отражать в Пояснительной записке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635" y="1271042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Отчет о бюджетных обязательствах (ф. 0503128)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без указания кодов классификации операций сектора государственного управления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Новая строка 911 в разделе 3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Составление сводного отчета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Контроль между показателями отчета и Сведениями ф. 0503169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9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948979" y="518274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2D2D8A"/>
                </a:solidFill>
                <a:latin typeface="Arial" pitchFamily="34" charset="0"/>
              </a:rPr>
              <a:t>Отчет о бюджетных обязательствах (ф. 0503128)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" y="2196508"/>
            <a:ext cx="11807228" cy="3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47"/>
          <p:cNvSpPr>
            <a:spLocks noChangeArrowheads="1"/>
          </p:cNvSpPr>
          <p:nvPr/>
        </p:nvSpPr>
        <p:spPr bwMode="auto">
          <a:xfrm>
            <a:off x="2074753" y="3934242"/>
            <a:ext cx="4072174" cy="1183075"/>
          </a:xfrm>
          <a:prstGeom prst="wedgeRoundRectCallout">
            <a:avLst>
              <a:gd name="adj1" fmla="val 46597"/>
              <a:gd name="adj2" fmla="val -73810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1502</a:t>
            </a:r>
            <a:r>
              <a:rPr lang="ru-RU" altLang="ru-RU" sz="2000" b="1">
                <a:solidFill>
                  <a:srgbClr val="CC0000"/>
                </a:solidFill>
              </a:rPr>
              <a:t>07</a:t>
            </a:r>
            <a:r>
              <a:rPr lang="ru-RU" altLang="ru-RU" sz="2000" b="1">
                <a:solidFill>
                  <a:srgbClr val="000000"/>
                </a:solidFill>
              </a:rPr>
              <a:t>000 «Принимаемые обязательства» - кредитовый остаток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4705917" y="1430902"/>
            <a:ext cx="4490895" cy="7759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itchFamily="34" charset="0"/>
              </a:rPr>
              <a:t>Дт 150113000  </a:t>
            </a:r>
            <a:r>
              <a:rPr lang="ru-RU" altLang="ru-RU" sz="2000" u="sng">
                <a:solidFill>
                  <a:srgbClr val="FF0000"/>
                </a:solidFill>
                <a:latin typeface="Arial" pitchFamily="34" charset="0"/>
              </a:rPr>
              <a:t>Кт 1</a:t>
            </a:r>
            <a:r>
              <a:rPr lang="ru-RU" altLang="ru-RU" sz="2000">
                <a:solidFill>
                  <a:srgbClr val="FF0000"/>
                </a:solidFill>
                <a:latin typeface="Arial" pitchFamily="34" charset="0"/>
              </a:rPr>
              <a:t>5</a:t>
            </a:r>
            <a:r>
              <a:rPr lang="ru-RU" altLang="ru-RU" sz="2000" u="sng">
                <a:solidFill>
                  <a:srgbClr val="FF0000"/>
                </a:solidFill>
                <a:latin typeface="Arial" pitchFamily="34" charset="0"/>
              </a:rPr>
              <a:t>0217000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u="sng">
                <a:solidFill>
                  <a:srgbClr val="FF0000"/>
                </a:solidFill>
                <a:latin typeface="Arial" pitchFamily="34" charset="0"/>
              </a:rPr>
              <a:t>Дт 1</a:t>
            </a:r>
            <a:r>
              <a:rPr lang="ru-RU" altLang="ru-RU" sz="2000">
                <a:solidFill>
                  <a:srgbClr val="FF0000"/>
                </a:solidFill>
                <a:latin typeface="Arial" pitchFamily="34" charset="0"/>
              </a:rPr>
              <a:t>5</a:t>
            </a:r>
            <a:r>
              <a:rPr lang="ru-RU" altLang="ru-RU" sz="2000" u="sng">
                <a:solidFill>
                  <a:srgbClr val="FF0000"/>
                </a:solidFill>
                <a:latin typeface="Arial" pitchFamily="34" charset="0"/>
              </a:rPr>
              <a:t>0217000</a:t>
            </a:r>
            <a:r>
              <a:rPr lang="ru-RU" altLang="ru-RU" sz="2000">
                <a:latin typeface="Arial" pitchFamily="34" charset="0"/>
              </a:rPr>
              <a:t> Кт 150211000</a:t>
            </a:r>
          </a:p>
        </p:txBody>
      </p:sp>
      <p:sp>
        <p:nvSpPr>
          <p:cNvPr id="29703" name="AutoShape 47"/>
          <p:cNvSpPr>
            <a:spLocks noChangeArrowheads="1"/>
          </p:cNvSpPr>
          <p:nvPr/>
        </p:nvSpPr>
        <p:spPr bwMode="auto">
          <a:xfrm>
            <a:off x="8587590" y="4041927"/>
            <a:ext cx="3743985" cy="1604970"/>
          </a:xfrm>
          <a:prstGeom prst="wedgeRoundRectCallout">
            <a:avLst>
              <a:gd name="adj1" fmla="val -55847"/>
              <a:gd name="adj2" fmla="val -75454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Дт 1502</a:t>
            </a:r>
            <a:r>
              <a:rPr lang="ru-RU" altLang="ru-RU" sz="2000" b="1">
                <a:solidFill>
                  <a:srgbClr val="CC0000"/>
                </a:solidFill>
              </a:rPr>
              <a:t>17</a:t>
            </a:r>
            <a:r>
              <a:rPr lang="ru-RU" altLang="ru-RU" sz="2000" b="1">
                <a:solidFill>
                  <a:srgbClr val="000000"/>
                </a:solidFill>
              </a:rPr>
              <a:t>000 «Принимаемые обязательства»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Кт 150211000 «Принятые обязательства»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</a:endParaRPr>
          </a:p>
        </p:txBody>
      </p:sp>
      <p:sp>
        <p:nvSpPr>
          <p:cNvPr id="29704" name="AutoShape 47"/>
          <p:cNvSpPr>
            <a:spLocks noChangeArrowheads="1"/>
          </p:cNvSpPr>
          <p:nvPr/>
        </p:nvSpPr>
        <p:spPr bwMode="auto">
          <a:xfrm>
            <a:off x="6146927" y="4010950"/>
            <a:ext cx="2501020" cy="1106367"/>
          </a:xfrm>
          <a:prstGeom prst="wedgeRoundRectCallout">
            <a:avLst>
              <a:gd name="adj1" fmla="val -20449"/>
              <a:gd name="adj2" fmla="val -87000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Кт 150211000 «Принятые обязательства»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206837" y="1023759"/>
            <a:ext cx="4072174" cy="1183075"/>
          </a:xfrm>
          <a:prstGeom prst="wedgeRoundRectCallout">
            <a:avLst>
              <a:gd name="adj1" fmla="val 86959"/>
              <a:gd name="adj2" fmla="val 86641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В годовом отчете показатели гр. 6 раздела 1 равны  «0» !</a:t>
            </a:r>
            <a:endParaRPr lang="ru-RU" alt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1811070" y="127678"/>
            <a:ext cx="11122560" cy="34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 defTabSz="963613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defTabSz="963613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defTabSz="963613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defTabSz="963613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defTabSz="963613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defTabSz="963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defTabSz="963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defTabSz="963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defTabSz="963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ru-RU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Письмо Минфина России </a:t>
            </a:r>
            <a:r>
              <a:rPr lang="ru-RU" alt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от </a:t>
            </a:r>
            <a:r>
              <a:rPr lang="ru-RU" altLang="ru-RU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07.04.2015 № </a:t>
            </a:r>
            <a:r>
              <a:rPr lang="ru-RU" alt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02-07-07/19450</a:t>
            </a:r>
            <a:endParaRPr lang="ru-RU" altLang="ru-RU" sz="1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63921" y="752330"/>
          <a:ext cx="11111243" cy="598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221"/>
                <a:gridCol w="4616267"/>
                <a:gridCol w="1538755"/>
              </a:tblGrid>
              <a:tr h="344609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Содержание операции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Дебет          Кредит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Сумма</a:t>
                      </a:r>
                    </a:p>
                  </a:txBody>
                  <a:tcPr marL="108630" marR="108630" marT="42484" marB="42484" horzOverflow="overflow"/>
                </a:tc>
              </a:tr>
              <a:tr h="900705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Принимаемые обязательства (</a:t>
                      </a: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начальн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цена контракта)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            0 501 03 000   0 502 07 000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08630" marR="108630" marT="42484" marB="42484" horzOverflow="overflow"/>
                </a:tc>
              </a:tr>
              <a:tr h="645787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Конкурс не состоялся 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Сторно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0 501 03 000   0 502 07 000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08630" marR="108630" marT="42484" marB="42484" horzOverflow="overflow"/>
                </a:tc>
              </a:tr>
              <a:tr h="900705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Принятие расходных обязательств при заключении контракта</a:t>
                      </a:r>
                    </a:p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            0 502 07 000   0 502 01 000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108630" marR="108630" marT="42484" marB="42484" horzOverflow="overflow"/>
                </a:tc>
              </a:tr>
              <a:tr h="754676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Уточнение принимаемых обязательств  (экономия)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1363" indent="-28416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30188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5813" indent="-227013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30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02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74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4613" indent="-227013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            0 502 07 000   0 501 03 000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8630" marR="108630" marT="42484" marB="42484" horzOverflow="overflow"/>
                </a:tc>
              </a:tr>
              <a:tr h="951661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Уменьшение цены контракта  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Сторно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0 501 03 000  0 502 07 000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Сторно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0 502 07 000  0 502 01 000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08630" marR="108630" marT="42484" marB="42484" horzOverflow="overflow"/>
                </a:tc>
              </a:tr>
              <a:tr h="951661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Расторжение контракта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Сторно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0 501 03 000  0 502 07 000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Сторно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0 502 07 000  0 502 01 000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Сторно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0 502 07 000  0 501 03 000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8630" marR="108630" marT="42484" marB="42484" horzOverflow="overflow"/>
                </a:tc>
              </a:tr>
              <a:tr h="469996">
                <a:tc>
                  <a:txBody>
                    <a:bodyPr/>
                    <a:lstStyle/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цены контракта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             0 501 03 000   0 502 01 000</a:t>
                      </a:r>
                    </a:p>
                  </a:txBody>
                  <a:tcPr marL="108630" marR="108630" marT="42484" marB="4248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08630" marR="108630" marT="42484" marB="4248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502907" y="952951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2D2D8A"/>
                </a:solidFill>
                <a:latin typeface="Arial" pitchFamily="34" charset="0"/>
              </a:rPr>
              <a:t>Отчет о бюджетных обязательствах (ф. 0503128)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6" y="2358775"/>
            <a:ext cx="11807228" cy="3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47"/>
          <p:cNvSpPr>
            <a:spLocks noChangeArrowheads="1"/>
          </p:cNvSpPr>
          <p:nvPr/>
        </p:nvSpPr>
        <p:spPr bwMode="auto">
          <a:xfrm>
            <a:off x="4556911" y="4567082"/>
            <a:ext cx="7271065" cy="1104513"/>
          </a:xfrm>
          <a:prstGeom prst="wedgeRoundRectCallout">
            <a:avLst>
              <a:gd name="adj1" fmla="val 7240"/>
              <a:gd name="adj2" fmla="val -118166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150212000 «Принятые денежные обязательства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Гр. 9 не должна превышать гр.7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Показатели со знаком «минус» недопустимы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 bwMode="auto">
          <a:xfrm>
            <a:off x="6524155" y="1422050"/>
            <a:ext cx="4447515" cy="868867"/>
          </a:xfrm>
          <a:prstGeom prst="round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defTabSz="963494">
              <a:defRPr/>
            </a:pPr>
            <a:r>
              <a:rPr lang="ru-RU" dirty="0">
                <a:latin typeface="Arial" charset="0"/>
              </a:rPr>
              <a:t>Инструкция 162н – привязка к счетам расчетов – 206, 302, </a:t>
            </a:r>
            <a:r>
              <a:rPr lang="ru-RU" dirty="0" smtClean="0">
                <a:latin typeface="Arial" charset="0"/>
              </a:rPr>
              <a:t>303, </a:t>
            </a:r>
            <a:r>
              <a:rPr lang="ru-RU" dirty="0">
                <a:latin typeface="Arial" charset="0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23105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502907" y="952951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2D2D8A"/>
                </a:solidFill>
                <a:latin typeface="Arial" pitchFamily="34" charset="0"/>
              </a:rPr>
              <a:t>Отчет о бюджетных обязательствах (ф. 0503128)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6" y="2358775"/>
            <a:ext cx="11807228" cy="3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47"/>
          <p:cNvSpPr>
            <a:spLocks noChangeArrowheads="1"/>
          </p:cNvSpPr>
          <p:nvPr/>
        </p:nvSpPr>
        <p:spPr bwMode="auto">
          <a:xfrm>
            <a:off x="4201611" y="4567083"/>
            <a:ext cx="7626366" cy="2088360"/>
          </a:xfrm>
          <a:prstGeom prst="wedgeRoundRectCallout">
            <a:avLst>
              <a:gd name="adj1" fmla="val 24405"/>
              <a:gd name="adj2" fmla="val -87194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Отчет ф.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0503127 (все графы (кассовое исполнение + некассовые)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ГР. 10 не должна превышать гр. 9 (</a:t>
            </a:r>
            <a:r>
              <a:rPr lang="ru-RU" sz="2000" dirty="0" smtClean="0"/>
              <a:t>допустимые превышения на остатки </a:t>
            </a:r>
            <a:r>
              <a:rPr lang="ru-RU" sz="2000" dirty="0"/>
              <a:t>в кассе, </a:t>
            </a:r>
            <a:r>
              <a:rPr lang="ru-RU" sz="2000" dirty="0" smtClean="0"/>
              <a:t>требуемые </a:t>
            </a:r>
            <a:r>
              <a:rPr lang="ru-RU" sz="2000" dirty="0"/>
              <a:t>пояснения в пояснительной записке</a:t>
            </a:r>
            <a:r>
              <a:rPr lang="ru-RU" sz="2000" dirty="0" smtClean="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/>
              <a:t>в </a:t>
            </a:r>
            <a:r>
              <a:rPr lang="ru-RU" sz="2000" dirty="0"/>
              <a:t>части выплат работникам социального обеспечения сверх начисленных взносов в Фонд социального страхования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)</a:t>
            </a:r>
            <a:endParaRPr lang="ru-RU" altLang="ru-RU" sz="2000" b="1" dirty="0">
              <a:solidFill>
                <a:srgbClr val="000066"/>
              </a:solidFill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40780" y="1391626"/>
            <a:ext cx="2696901" cy="749690"/>
          </a:xfrm>
          <a:prstGeom prst="wedgeRoundRectCallout">
            <a:avLst>
              <a:gd name="adj1" fmla="val 32120"/>
              <a:gd name="adj2" fmla="val -51722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66"/>
                </a:solidFill>
              </a:rPr>
              <a:t>Пример – резервы в кассе на чрезвычайные расходы МЧС и т.п.</a:t>
            </a:r>
            <a:endParaRPr lang="ru-RU" altLang="ru-RU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23252" y="1428671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2D2D8A"/>
                </a:solidFill>
                <a:latin typeface="Arial" pitchFamily="34" charset="0"/>
              </a:rPr>
              <a:t>Отчет о бюджетных обязательствах (ф. 0503128)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6" y="2358775"/>
            <a:ext cx="11807228" cy="3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47"/>
          <p:cNvSpPr>
            <a:spLocks noChangeArrowheads="1"/>
          </p:cNvSpPr>
          <p:nvPr/>
        </p:nvSpPr>
        <p:spPr bwMode="auto">
          <a:xfrm>
            <a:off x="7465337" y="4298604"/>
            <a:ext cx="2395396" cy="467625"/>
          </a:xfrm>
          <a:prstGeom prst="wedgeRoundRectCallout">
            <a:avLst>
              <a:gd name="adj1" fmla="val 78505"/>
              <a:gd name="adj2" fmla="val -160727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Гр. 7 – гр. 10</a:t>
            </a:r>
            <a:endParaRPr lang="ru-RU" altLang="ru-RU" sz="2000" b="1">
              <a:solidFill>
                <a:srgbClr val="000066"/>
              </a:solidFill>
            </a:endParaRPr>
          </a:p>
        </p:txBody>
      </p:sp>
      <p:sp>
        <p:nvSpPr>
          <p:cNvPr id="33798" name="AutoShape 47"/>
          <p:cNvSpPr>
            <a:spLocks noChangeArrowheads="1"/>
          </p:cNvSpPr>
          <p:nvPr/>
        </p:nvSpPr>
        <p:spPr bwMode="auto">
          <a:xfrm>
            <a:off x="8747912" y="4968325"/>
            <a:ext cx="2395396" cy="467625"/>
          </a:xfrm>
          <a:prstGeom prst="wedgeRoundRectCallout">
            <a:avLst>
              <a:gd name="adj1" fmla="val 67796"/>
              <a:gd name="adj2" fmla="val -294481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Гр. 9 – гр. 10</a:t>
            </a:r>
            <a:endParaRPr lang="ru-RU" altLang="ru-RU" sz="2000" b="1">
              <a:solidFill>
                <a:srgbClr val="000066"/>
              </a:solidFill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8663035" y="155456"/>
            <a:ext cx="3194612" cy="15040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показателей со знаком минус недопустимо (см предыдущий слайд)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2502907" y="952951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2D2D8A"/>
                </a:solidFill>
                <a:latin typeface="Arial" pitchFamily="34" charset="0"/>
              </a:rPr>
              <a:t>Отчет о бюджетных обязательствах (ф. 0503128)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6" y="4726399"/>
            <a:ext cx="11807228" cy="1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79149" y="1325522"/>
            <a:ext cx="10245090" cy="330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indent="3429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i="1">
                <a:solidFill>
                  <a:srgbClr val="000066"/>
                </a:solidFill>
                <a:latin typeface="Arial" pitchFamily="34" charset="0"/>
              </a:rPr>
              <a:t>Раздел 2 «Обязательства финансовых годов, следующих за текущим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i="1">
                <a:solidFill>
                  <a:srgbClr val="000066"/>
                </a:solidFill>
                <a:latin typeface="Arial" pitchFamily="34" charset="0"/>
              </a:rPr>
              <a:t>(отчетным) финансовым годом»: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900" i="1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latin typeface="Arial" pitchFamily="34" charset="0"/>
              </a:rPr>
              <a:t>72.1. Формирование ………………. по следующим финансовым периодам: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9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CC0000"/>
                </a:solidFill>
                <a:latin typeface="Arial" pitchFamily="34" charset="0"/>
              </a:rPr>
              <a:t>20</a:t>
            </a:r>
            <a:r>
              <a:rPr lang="ru-RU" altLang="ru-RU" sz="1900">
                <a:latin typeface="Arial" pitchFamily="34" charset="0"/>
              </a:rPr>
              <a:t> "Санкционирование по первому году, следующему за текущим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latin typeface="Arial" pitchFamily="34" charset="0"/>
              </a:rPr>
              <a:t>(очередным финансовым годом)";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CC0000"/>
                </a:solidFill>
                <a:latin typeface="Arial" pitchFamily="34" charset="0"/>
              </a:rPr>
              <a:t>30</a:t>
            </a:r>
            <a:r>
              <a:rPr lang="ru-RU" altLang="ru-RU" sz="1900">
                <a:latin typeface="Arial" pitchFamily="34" charset="0"/>
              </a:rPr>
              <a:t> "Санкционирование по второму году, следующему за текущим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latin typeface="Arial" pitchFamily="34" charset="0"/>
              </a:rPr>
              <a:t>(первым годом, следующим за очередным)";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CC0000"/>
                </a:solidFill>
                <a:latin typeface="Arial" pitchFamily="34" charset="0"/>
              </a:rPr>
              <a:t>40</a:t>
            </a:r>
            <a:r>
              <a:rPr lang="ru-RU" altLang="ru-RU" sz="1900">
                <a:latin typeface="Arial" pitchFamily="34" charset="0"/>
              </a:rPr>
              <a:t> "Санкционирование по второму году, следующему за очередным";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CC0000"/>
                </a:solidFill>
                <a:latin typeface="Arial" pitchFamily="34" charset="0"/>
              </a:rPr>
              <a:t>90</a:t>
            </a:r>
            <a:r>
              <a:rPr lang="ru-RU" altLang="ru-RU" sz="1900">
                <a:latin typeface="Arial" pitchFamily="34" charset="0"/>
              </a:rPr>
              <a:t> "Санкционирование на иные очередные годы (за пределами планового периода)".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2674545" y="4834087"/>
            <a:ext cx="941184" cy="16064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ru-RU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2759422" y="4834086"/>
            <a:ext cx="856307" cy="1538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ru-RU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9176065" y="4834087"/>
            <a:ext cx="941183" cy="16064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ru-RU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flipH="1">
            <a:off x="9260941" y="4834086"/>
            <a:ext cx="856307" cy="1538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ru-RU"/>
          </a:p>
        </p:txBody>
      </p:sp>
      <p:sp>
        <p:nvSpPr>
          <p:cNvPr id="2" name="Овальная выноска 1"/>
          <p:cNvSpPr/>
          <p:nvPr/>
        </p:nvSpPr>
        <p:spPr>
          <a:xfrm>
            <a:off x="5073909" y="5581363"/>
            <a:ext cx="2044182" cy="1265500"/>
          </a:xfrm>
          <a:prstGeom prst="wedgeEllipseCallout">
            <a:avLst>
              <a:gd name="adj1" fmla="val 34091"/>
              <a:gd name="adj2" fmla="val -5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т.ч. </a:t>
            </a:r>
            <a:r>
              <a:rPr lang="ru-RU" dirty="0"/>
              <a:t>с</a:t>
            </a:r>
            <a:r>
              <a:rPr lang="ru-RU" dirty="0" smtClean="0"/>
              <a:t>чет 50299 по резервам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8532472" y="870031"/>
            <a:ext cx="3619542" cy="28357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 и ЛБО в рамках нового закона о бюджете (Или прошлого если нет нового но есть плановый период) + отдельные особенности принятия БО в каждом бюджете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861722" y="687399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2D2D8A"/>
                </a:solidFill>
                <a:latin typeface="Arial" pitchFamily="34" charset="0"/>
              </a:rPr>
              <a:t>Сверка данных Отчета ф. 0503128</a:t>
            </a:r>
            <a:endParaRPr lang="ru-RU" altLang="ru-RU" sz="2400" dirty="0">
              <a:solidFill>
                <a:srgbClr val="2D2D8A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4643" y="1638591"/>
            <a:ext cx="11655706" cy="51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/>
              <a:t>графы 12 Отчета ф. </a:t>
            </a:r>
            <a:r>
              <a:rPr lang="ru-RU" sz="2400" b="1" u="sng" dirty="0"/>
              <a:t>0503128</a:t>
            </a:r>
            <a:r>
              <a:rPr lang="ru-RU" sz="2400" dirty="0"/>
              <a:t> и графы 5 Сведений ф. </a:t>
            </a:r>
            <a:r>
              <a:rPr lang="ru-RU" sz="2400" b="1" u="sng" dirty="0"/>
              <a:t>0503169</a:t>
            </a:r>
            <a:r>
              <a:rPr lang="ru-RU" sz="2400" dirty="0"/>
              <a:t> по кредиторской задолженности за минусом дебиторской задолженности по счету 1 303 00 000;</a:t>
            </a:r>
          </a:p>
          <a:p>
            <a:r>
              <a:rPr lang="ru-RU" sz="2400" dirty="0"/>
              <a:t>графы 6 Отчета ф. </a:t>
            </a:r>
            <a:r>
              <a:rPr lang="ru-RU" sz="2400" b="1" u="sng" dirty="0"/>
              <a:t>0503128</a:t>
            </a:r>
            <a:r>
              <a:rPr lang="ru-RU" sz="2400" dirty="0"/>
              <a:t> с данными, размещенными на </a:t>
            </a:r>
            <a:r>
              <a:rPr lang="ru-RU" sz="2400" b="1" u="sng" dirty="0"/>
              <a:t>официальном сайте по размещению заказов</a:t>
            </a:r>
            <a:r>
              <a:rPr lang="ru-RU" sz="2400" dirty="0"/>
              <a:t> на поставки товаров, работ, услуг для государственных (муниципальных) нужд;</a:t>
            </a:r>
          </a:p>
          <a:p>
            <a:r>
              <a:rPr lang="ru-RU" sz="2400" dirty="0"/>
              <a:t>графы 7 Отчета ф. </a:t>
            </a:r>
            <a:r>
              <a:rPr lang="ru-RU" sz="2400" b="1" u="sng" dirty="0"/>
              <a:t>0503128</a:t>
            </a:r>
            <a:r>
              <a:rPr lang="ru-RU" sz="2400" dirty="0"/>
              <a:t> с данными, размещенными на </a:t>
            </a:r>
            <a:r>
              <a:rPr lang="ru-RU" sz="2400" b="1" u="sng" dirty="0"/>
              <a:t>официальном сайте по размещению заказов</a:t>
            </a:r>
            <a:r>
              <a:rPr lang="ru-RU" sz="2400" dirty="0"/>
              <a:t> на поставки товаров, работ, услуг для государственных (муниципальных) нужд, а также данными </a:t>
            </a:r>
            <a:r>
              <a:rPr lang="ru-RU" sz="2400" b="1" u="sng" dirty="0"/>
              <a:t>Отчета об исполнении бюджетных обязательств</a:t>
            </a:r>
            <a:r>
              <a:rPr lang="ru-RU" sz="2400" dirty="0"/>
              <a:t>, принятых в целях реализации федеральной адресной инвестиционной программы (ф. 0531739).</a:t>
            </a:r>
          </a:p>
          <a:p>
            <a:r>
              <a:rPr lang="ru-RU" sz="2400" dirty="0"/>
              <a:t>Показатели графы 7 Отчета ф. 0503128 подлежат сверке с данными, представленными получателями средств федерального бюджета в </a:t>
            </a:r>
            <a:r>
              <a:rPr lang="ru-RU" sz="2400" b="1" u="sng" dirty="0"/>
              <a:t>Сведениях о принятом бюджетном обязательстве (ф. 0531702).</a:t>
            </a:r>
            <a:endParaRPr lang="ru-RU" altLang="ru-RU" sz="2400" b="1" u="sng" dirty="0">
              <a:solidFill>
                <a:srgbClr val="2D2D8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502907" y="752329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2D2D8A"/>
                </a:solidFill>
                <a:latin typeface="Arial" pitchFamily="34" charset="0"/>
              </a:rPr>
              <a:t>Пояснительная записка – Сведения (ф. 0503175)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1221429"/>
            <a:ext cx="11982638" cy="27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4087657"/>
            <a:ext cx="11892103" cy="24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903115" y="1889675"/>
            <a:ext cx="1625851" cy="214192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900">
              <a:latin typeface="Arial" pitchFamily="34" charset="0"/>
            </a:endParaRP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903115" y="4366462"/>
            <a:ext cx="1625851" cy="214045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900">
              <a:latin typeface="Arial" pitchFamily="34" charset="0"/>
            </a:endParaRPr>
          </a:p>
        </p:txBody>
      </p:sp>
      <p:sp>
        <p:nvSpPr>
          <p:cNvPr id="36872" name="AutoShape 47"/>
          <p:cNvSpPr>
            <a:spLocks noChangeArrowheads="1"/>
          </p:cNvSpPr>
          <p:nvPr/>
        </p:nvSpPr>
        <p:spPr bwMode="auto">
          <a:xfrm>
            <a:off x="3957119" y="3027020"/>
            <a:ext cx="2995188" cy="802485"/>
          </a:xfrm>
          <a:prstGeom prst="wedgeRoundRectCallout">
            <a:avLst>
              <a:gd name="adj1" fmla="val -65681"/>
              <a:gd name="adj2" fmla="val -92463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(+)Гр. 11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Отчета ф. 0503128</a:t>
            </a:r>
          </a:p>
        </p:txBody>
      </p:sp>
      <p:sp>
        <p:nvSpPr>
          <p:cNvPr id="36873" name="AutoShape 47"/>
          <p:cNvSpPr>
            <a:spLocks noChangeArrowheads="1"/>
          </p:cNvSpPr>
          <p:nvPr/>
        </p:nvSpPr>
        <p:spPr bwMode="auto">
          <a:xfrm>
            <a:off x="3957119" y="5503807"/>
            <a:ext cx="2995188" cy="802485"/>
          </a:xfrm>
          <a:prstGeom prst="wedgeRoundRectCallout">
            <a:avLst>
              <a:gd name="adj1" fmla="val -65681"/>
              <a:gd name="adj2" fmla="val -92463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(+)Гр. 12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Отчета ф. 0503128</a:t>
            </a:r>
          </a:p>
        </p:txBody>
      </p:sp>
      <p:sp>
        <p:nvSpPr>
          <p:cNvPr id="2" name="Овальная выноска 1"/>
          <p:cNvSpPr/>
          <p:nvPr/>
        </p:nvSpPr>
        <p:spPr>
          <a:xfrm>
            <a:off x="8883704" y="118748"/>
            <a:ext cx="3217762" cy="17709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Финорган</a:t>
            </a:r>
            <a:r>
              <a:rPr lang="ru-RU" dirty="0" smtClean="0"/>
              <a:t> вправе установить критерии формирования разделов 1 и 2</a:t>
            </a:r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7731887" y="3659762"/>
            <a:ext cx="4379090" cy="3078653"/>
          </a:xfrm>
          <a:prstGeom prst="cloudCallout">
            <a:avLst>
              <a:gd name="adj1" fmla="val -23212"/>
              <a:gd name="adj2" fmla="val 40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Пример </a:t>
            </a:r>
            <a:r>
              <a:rPr lang="ru-RU" sz="1200" dirty="0" err="1" smtClean="0">
                <a:solidFill>
                  <a:srgbClr val="FF0000"/>
                </a:solidFill>
              </a:rPr>
              <a:t>ФБ:по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обязательствам (денежным обязательствам), сумма неисполнения которых превышает 1 млн. руб. Обязательства (денежные обязательства), сумма неисполнения которых не превышает 1 млн. руб. отражаются в общей сумме по соответствующим номерам счетов бюджетного учета без детализации по дате (месяц, год) обязательств, контрагентам и причинам неисполнения (графы 3 – 8 не заполняются</a:t>
            </a:r>
            <a:r>
              <a:rPr lang="ru-RU" sz="1200" dirty="0" smtClean="0">
                <a:solidFill>
                  <a:srgbClr val="FF0000"/>
                </a:solidFill>
              </a:rPr>
              <a:t>)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389" y="667158"/>
            <a:ext cx="7994651" cy="795882"/>
          </a:xfrm>
        </p:spPr>
        <p:txBody>
          <a:bodyPr/>
          <a:lstStyle/>
          <a:p>
            <a:r>
              <a:rPr lang="ru-RU" sz="1800" b="1" dirty="0" smtClean="0"/>
              <a:t>Включение кодов бюджетной классификации в номер счет бюджетного учета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по источникам финансирования дефицита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00036"/>
              </p:ext>
            </p:extLst>
          </p:nvPr>
        </p:nvGraphicFramePr>
        <p:xfrm>
          <a:off x="1107582" y="2406794"/>
          <a:ext cx="963196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92"/>
                <a:gridCol w="2407992"/>
                <a:gridCol w="2407992"/>
                <a:gridCol w="2407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Код</a:t>
                      </a:r>
                      <a:r>
                        <a:rPr lang="ru-RU" sz="2400" baseline="0" dirty="0" smtClean="0"/>
                        <a:t> счета бюджетного учета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Группа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r>
                        <a:rPr lang="ru-RU" sz="2400" baseline="0" dirty="0" smtClean="0"/>
                        <a:t>\подгруппа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Статья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вид источников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хххх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хххххххххх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640</a:t>
                      </a:r>
                      <a:endParaRPr lang="ru-RU" sz="2400" dirty="0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301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хххх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хххххххххх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810,</a:t>
                      </a:r>
                      <a:r>
                        <a:rPr lang="ru-RU" sz="2400" baseline="0" dirty="0" smtClean="0"/>
                        <a:t> 820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хххх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хххххххххх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000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2502907" y="952951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2D2D8A"/>
                </a:solidFill>
                <a:latin typeface="Arial" pitchFamily="34" charset="0"/>
              </a:rPr>
              <a:t>Пояснительная записка – Сведения (ф. 0503175)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9" y="1554815"/>
            <a:ext cx="11577119" cy="46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3272452" y="2158154"/>
            <a:ext cx="2795257" cy="68742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900">
              <a:latin typeface="Arial" pitchFamily="34" charset="0"/>
            </a:endParaRPr>
          </a:p>
        </p:txBody>
      </p:sp>
      <p:sp>
        <p:nvSpPr>
          <p:cNvPr id="37894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5839486" y="2894256"/>
            <a:ext cx="5218946" cy="668246"/>
          </a:xfrm>
          <a:prstGeom prst="wedgeRoundRectCallout">
            <a:avLst>
              <a:gd name="adj1" fmla="val -72685"/>
              <a:gd name="adj2" fmla="val -53111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Платежи в бюджет (допустимые КБК)+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ПНО (Указания 65н)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900">
              <a:latin typeface="Arial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4840522" y="4247909"/>
            <a:ext cx="6324387" cy="1632030"/>
          </a:xfrm>
          <a:prstGeom prst="cloudCallout">
            <a:avLst>
              <a:gd name="adj1" fmla="val -2897"/>
              <a:gd name="adj2" fmla="val -53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Пример ФБ: по </a:t>
            </a:r>
            <a:r>
              <a:rPr lang="ru-RU" sz="1400" dirty="0">
                <a:solidFill>
                  <a:srgbClr val="FF0000"/>
                </a:solidFill>
              </a:rPr>
              <a:t>всем фактам превышения принятых обязательств над суммой утвержденных бюджетных назначений. 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Показатели граф 7,8 раздела 3 сводных Сведений ф. 0503175 не заполняются</a:t>
            </a:r>
          </a:p>
        </p:txBody>
      </p:sp>
    </p:spTree>
    <p:extLst>
      <p:ext uri="{BB962C8B-B14F-4D97-AF65-F5344CB8AC3E}">
        <p14:creationId xmlns:p14="http://schemas.microsoft.com/office/powerpoint/2010/main" val="36536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2502907" y="952951"/>
            <a:ext cx="889691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2D2D8A"/>
                </a:solidFill>
                <a:latin typeface="Arial" pitchFamily="34" charset="0"/>
              </a:rPr>
              <a:t>Пояснительная записка – Сведения (ф. 0503175)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9" y="1554815"/>
            <a:ext cx="11577119" cy="46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47"/>
          <p:cNvSpPr>
            <a:spLocks noChangeArrowheads="1"/>
          </p:cNvSpPr>
          <p:nvPr/>
        </p:nvSpPr>
        <p:spPr bwMode="auto">
          <a:xfrm>
            <a:off x="1646600" y="5235328"/>
            <a:ext cx="3097040" cy="871817"/>
          </a:xfrm>
          <a:prstGeom prst="wedgeRoundRectCallout">
            <a:avLst>
              <a:gd name="adj1" fmla="val 23532"/>
              <a:gd name="adj2" fmla="val -92046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Кт 1502</a:t>
            </a:r>
            <a:r>
              <a:rPr lang="ru-RU" altLang="ru-RU" sz="1800" b="1">
                <a:solidFill>
                  <a:srgbClr val="CC0000"/>
                </a:solidFill>
              </a:rPr>
              <a:t>07</a:t>
            </a:r>
            <a:r>
              <a:rPr lang="ru-RU" altLang="ru-RU" sz="1800" b="1">
                <a:solidFill>
                  <a:srgbClr val="000000"/>
                </a:solidFill>
              </a:rPr>
              <a:t>000 «Принимаемые обязательства»</a:t>
            </a:r>
          </a:p>
        </p:txBody>
      </p:sp>
      <p:sp>
        <p:nvSpPr>
          <p:cNvPr id="38918" name="AutoShape 47"/>
          <p:cNvSpPr>
            <a:spLocks noChangeArrowheads="1"/>
          </p:cNvSpPr>
          <p:nvPr/>
        </p:nvSpPr>
        <p:spPr bwMode="auto">
          <a:xfrm>
            <a:off x="5432079" y="5208776"/>
            <a:ext cx="3442204" cy="1339442"/>
          </a:xfrm>
          <a:prstGeom prst="wedgeRoundRectCallout">
            <a:avLst>
              <a:gd name="adj1" fmla="val -12051"/>
              <a:gd name="adj2" fmla="val -71125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Дт 1502</a:t>
            </a:r>
            <a:r>
              <a:rPr lang="ru-RU" altLang="ru-RU" sz="1800" b="1">
                <a:solidFill>
                  <a:srgbClr val="CC0000"/>
                </a:solidFill>
              </a:rPr>
              <a:t>07</a:t>
            </a:r>
            <a:r>
              <a:rPr lang="ru-RU" altLang="ru-RU" sz="1800" b="1">
                <a:solidFill>
                  <a:srgbClr val="000000"/>
                </a:solidFill>
              </a:rPr>
              <a:t>000 «Принимаемые обязательства»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Кт 1502</a:t>
            </a:r>
            <a:r>
              <a:rPr lang="ru-RU" altLang="ru-RU" sz="1800" b="1">
                <a:solidFill>
                  <a:srgbClr val="FF0000"/>
                </a:solidFill>
              </a:rPr>
              <a:t>0</a:t>
            </a:r>
            <a:r>
              <a:rPr lang="ru-RU" altLang="ru-RU" sz="1800" b="1">
                <a:solidFill>
                  <a:srgbClr val="000000"/>
                </a:solidFill>
              </a:rPr>
              <a:t>1000 «Принятые обязательства»</a:t>
            </a:r>
          </a:p>
        </p:txBody>
      </p:sp>
      <p:sp>
        <p:nvSpPr>
          <p:cNvPr id="38919" name="AutoShape 47"/>
          <p:cNvSpPr>
            <a:spLocks noChangeArrowheads="1"/>
          </p:cNvSpPr>
          <p:nvPr/>
        </p:nvSpPr>
        <p:spPr bwMode="auto">
          <a:xfrm>
            <a:off x="9142115" y="5235329"/>
            <a:ext cx="2823549" cy="1312889"/>
          </a:xfrm>
          <a:prstGeom prst="wedgeRoundRectCallout">
            <a:avLst>
              <a:gd name="adj1" fmla="val -19606"/>
              <a:gd name="adj2" fmla="val -69306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Дт 1502</a:t>
            </a:r>
            <a:r>
              <a:rPr lang="ru-RU" altLang="ru-RU" sz="1800" b="1">
                <a:solidFill>
                  <a:srgbClr val="CC0000"/>
                </a:solidFill>
              </a:rPr>
              <a:t>07</a:t>
            </a:r>
            <a:r>
              <a:rPr lang="ru-RU" altLang="ru-RU" sz="1800" b="1">
                <a:solidFill>
                  <a:srgbClr val="000000"/>
                </a:solidFill>
              </a:rPr>
              <a:t>000 «Принимаемые обязательства»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Кт 1501</a:t>
            </a:r>
            <a:r>
              <a:rPr lang="ru-RU" altLang="ru-RU" sz="1800" b="1">
                <a:solidFill>
                  <a:srgbClr val="FF0000"/>
                </a:solidFill>
              </a:rPr>
              <a:t>0</a:t>
            </a:r>
            <a:r>
              <a:rPr lang="ru-RU" altLang="ru-RU" sz="1800" b="1">
                <a:solidFill>
                  <a:srgbClr val="000000"/>
                </a:solidFill>
              </a:rPr>
              <a:t>3000 «ЛБО»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296628" y="3044142"/>
            <a:ext cx="4514126" cy="13195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Гр. 4 может быть не равна разнице графы 2 – графа 3 (например, принимаемые на отчетную дату обязательства 50227)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" name="Picture 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57450"/>
            <a:ext cx="110299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57250" y="2322474"/>
            <a:ext cx="1819597" cy="630275"/>
          </a:xfrm>
          <a:prstGeom prst="wedgeRoundRectCallout">
            <a:avLst>
              <a:gd name="adj1" fmla="val -25165"/>
              <a:gd name="adj2" fmla="val 298364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Номера счетов бухгалтерского учета (26 знаков)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753226" y="5926271"/>
            <a:ext cx="4324350" cy="741229"/>
          </a:xfrm>
          <a:prstGeom prst="wedgeRoundRectCallout">
            <a:avLst>
              <a:gd name="adj1" fmla="val 24958"/>
              <a:gd name="adj2" fmla="val -110380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граф 12-14 отражаются только по кодам синтетических счетов и строке «Всего» и должны соответствовать графам 5-7 Сведений (ф. 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0503169) соответствующего периода 2015 </a:t>
            </a:r>
            <a:r>
              <a:rPr lang="ru-RU" sz="105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года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ctr" defTabSz="873997"/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(с учетом реорганизации или перекодировкой входящих остатков)</a:t>
            </a:r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defTabSz="873997"/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086100" y="2209141"/>
            <a:ext cx="1952625" cy="962683"/>
          </a:xfrm>
          <a:prstGeom prst="wedgeRoundRectCallout">
            <a:avLst>
              <a:gd name="adj1" fmla="val -16013"/>
              <a:gd name="adj2" fmla="val 196943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граф 2-4 должны соответствовать графам 5-7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Сведений (ф. 0503169)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 2015 год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0326" y="6033138"/>
            <a:ext cx="2033749" cy="701037"/>
          </a:xfrm>
          <a:prstGeom prst="wedgeRoundRectCallout">
            <a:avLst>
              <a:gd name="adj1" fmla="val -2754"/>
              <a:gd name="adj2" fmla="val -117967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Отражаются только те счета, по которым есть ненулевые значения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086100" y="6033138"/>
            <a:ext cx="2833849" cy="501012"/>
          </a:xfrm>
          <a:prstGeom prst="wedgeRoundRectCallout">
            <a:avLst>
              <a:gd name="adj1" fmla="val -52629"/>
              <a:gd name="adj2" fmla="val -179146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Подведение итогов по аналитическим и синтетическим кодам счетов 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298260" y="1411323"/>
            <a:ext cx="2350689" cy="911151"/>
          </a:xfrm>
          <a:prstGeom prst="wedgeRoundRectCallout">
            <a:avLst>
              <a:gd name="adj1" fmla="val -14546"/>
              <a:gd name="adj2" fmla="val -43751"/>
              <a:gd name="adj3" fmla="val 16667"/>
            </a:avLst>
          </a:prstGeom>
          <a:solidFill>
            <a:schemeClr val="accent3">
              <a:lumMod val="20000"/>
              <a:lumOff val="80000"/>
              <a:alpha val="14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>
              <a:defRPr/>
            </a:pP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НЕДОПУСТИМЫ показатели по счетам 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defTabSz="873997"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20600 000 и 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30200 000 со знаком «минус»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5133974" y="1296059"/>
            <a:ext cx="2428875" cy="913082"/>
          </a:xfrm>
          <a:prstGeom prst="wedgeRoundRectCallout">
            <a:avLst>
              <a:gd name="adj1" fmla="val -1478"/>
              <a:gd name="adj2" fmla="val 282736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по графам 6 и 8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формируются в квартальной отчетности 2016 года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только по</a:t>
            </a:r>
          </a:p>
          <a:p>
            <a:pPr algn="ctr" defTabSz="873997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счетам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020600000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030200000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9025" y="450224"/>
            <a:ext cx="82446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дебиторской и кредиторской задолженности (ф. 0503169)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pic>
        <p:nvPicPr>
          <p:cNvPr id="19" name="Picture 5" descr="E:\ЧЕЛОВЕЧКИ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836" y="1082451"/>
            <a:ext cx="100766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2325" y="450224"/>
            <a:ext cx="851130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дебиторской и кредиторской задолженности (ф. 0503169)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39783" y="90744"/>
            <a:ext cx="8814067" cy="338554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14576" y="891252"/>
            <a:ext cx="9620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Пример </a:t>
            </a: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заполнения формы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00982"/>
            <a:ext cx="10521082" cy="530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62250" y="3955665"/>
            <a:ext cx="2057400" cy="473459"/>
          </a:xfrm>
          <a:prstGeom prst="wedgeRoundRectCallout">
            <a:avLst>
              <a:gd name="adj1" fmla="val 127411"/>
              <a:gd name="adj2" fmla="val -190700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lIns="82936" tIns="41468" rIns="82936" bIns="41468"/>
          <a:lstStyle/>
          <a:p>
            <a:pPr algn="ctr" defTabSz="873997"/>
            <a:r>
              <a:rPr lang="ru-RU" sz="7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по графам 6 и 8 формируются только по</a:t>
            </a:r>
          </a:p>
          <a:p>
            <a:pPr algn="ctr" defTabSz="873997"/>
            <a:r>
              <a:rPr lang="ru-RU" sz="7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счетам 0 20600 000 и </a:t>
            </a:r>
            <a:r>
              <a:rPr lang="ru-RU" sz="7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0 30200 </a:t>
            </a:r>
            <a:r>
              <a:rPr lang="ru-RU" sz="7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2325" y="450224"/>
            <a:ext cx="851130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дебиторской и кредиторской задолженности (ф. 0503169)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39783" y="90744"/>
            <a:ext cx="8814067" cy="338554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14576" y="891252"/>
            <a:ext cx="9620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Пример </a:t>
            </a: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заполнения формы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1276349"/>
            <a:ext cx="110966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2705101" y="5362574"/>
            <a:ext cx="3143250" cy="1419226"/>
          </a:xfrm>
          <a:prstGeom prst="wedgeEllipseCallout">
            <a:avLst>
              <a:gd name="adj1" fmla="val 43625"/>
              <a:gd name="adj2" fmla="val -123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расчеты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(обороты в корреспонденции счетов, не связанных с движением денежных средств (020110000, 020120000, 020134000, 021003000, 121002000, 130405000)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47776" y="1170909"/>
            <a:ext cx="10687050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Сведения об использовании информационно - коммуникационных технологий (</a:t>
            </a:r>
            <a:r>
              <a:rPr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ф. 0503177)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465" y="1761232"/>
            <a:ext cx="1075319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Формируются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разрезе кодов бюджетной классификации </a:t>
            </a:r>
            <a:r>
              <a:rPr lang="ru-RU" alt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части показателей исполнения бюджета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коду вида расходов 242 </a:t>
            </a:r>
            <a:r>
              <a:rPr lang="ru-RU" alt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«Закупка товаров, работ, услуг в сфере информационно-коммуникационных технологий»</a:t>
            </a:r>
            <a:endParaRPr lang="ru-RU" sz="24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5125" name="Picture 5" descr="E:\ЧЕЛОВЕЧКИ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61" y="5027991"/>
            <a:ext cx="1848114" cy="18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6250" y="18599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724246" y="4140200"/>
            <a:ext cx="2055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0503127)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69063" y="4057650"/>
            <a:ext cx="2113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(ф. </a:t>
            </a:r>
            <a:r>
              <a:rPr lang="ru-RU" altLang="ru-RU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0503177) </a:t>
            </a:r>
            <a:endParaRPr lang="ru-RU" alt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5" y="4818063"/>
            <a:ext cx="4714875" cy="14414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9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раздела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части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расходов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коду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вида расходов 242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8300" y="4818063"/>
            <a:ext cx="4476750" cy="14414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графа 4 строки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900 «Итого»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4810125" y="5142707"/>
            <a:ext cx="647700" cy="649288"/>
          </a:xfrm>
          <a:prstGeom prst="mathEqual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1776413" y="3657540"/>
            <a:ext cx="7058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Сопоставление показателей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9305145" y="2777924"/>
            <a:ext cx="2886855" cy="1944547"/>
          </a:xfrm>
          <a:prstGeom prst="cloudCallout">
            <a:avLst>
              <a:gd name="adj1" fmla="val -42083"/>
              <a:gd name="adj2" fmla="val -4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учетом особенностей применения КБК  по Указаниям 65н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959100" y="635000"/>
            <a:ext cx="900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404040"/>
                </a:solidFill>
                <a:latin typeface="Cambria" pitchFamily="18" charset="0"/>
              </a:rPr>
              <a:t>Справка (ф. 0503110</a:t>
            </a:r>
            <a:r>
              <a:rPr lang="ru-RU" altLang="ru-RU" sz="2800" b="1" dirty="0" smtClean="0">
                <a:solidFill>
                  <a:srgbClr val="404040"/>
                </a:solidFill>
                <a:latin typeface="Cambria" pitchFamily="18" charset="0"/>
              </a:rPr>
              <a:t>) Структура КБК</a:t>
            </a:r>
            <a:endParaRPr lang="ru-RU" altLang="ru-RU" sz="2800" b="1" dirty="0">
              <a:solidFill>
                <a:srgbClr val="404040"/>
              </a:solidFill>
              <a:latin typeface="Cambria" pitchFamily="18" charset="0"/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D993575-CCEB-40F2-A1E0-925B1F76EAE9}" type="slidenum">
              <a:rPr lang="ru-RU" altLang="ru-RU" smtClean="0">
                <a:solidFill>
                  <a:srgbClr val="898989"/>
                </a:solidFill>
              </a:rPr>
              <a:pPr/>
              <a:t>76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238" y="1231900"/>
            <a:ext cx="816582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 err="1" smtClean="0"/>
              <a:t>хххх</a:t>
            </a:r>
            <a:r>
              <a:rPr lang="ru-RU" sz="4000" dirty="0" smtClean="0"/>
              <a:t> 0000000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000</a:t>
            </a:r>
            <a:r>
              <a:rPr lang="ru-RU" sz="4000" dirty="0" smtClean="0"/>
              <a:t>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</a:rPr>
              <a:t>КВР</a:t>
            </a:r>
            <a:r>
              <a:rPr lang="ru-RU" sz="4000" dirty="0"/>
              <a:t> 1 401 20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</a:rPr>
              <a:t>КОСГУ</a:t>
            </a:r>
          </a:p>
          <a:p>
            <a:pPr>
              <a:defRPr/>
            </a:pPr>
            <a:r>
              <a:rPr lang="ru-RU" sz="4000" dirty="0"/>
              <a:t>0412 0000000000 242 1 401 20 226</a:t>
            </a:r>
            <a:endParaRPr lang="ru-RU" sz="4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27292"/>
              </p:ext>
            </p:extLst>
          </p:nvPr>
        </p:nvGraphicFramePr>
        <p:xfrm>
          <a:off x="3116263" y="2721803"/>
          <a:ext cx="8767762" cy="4030557"/>
        </p:xfrm>
        <a:graphic>
          <a:graphicData uri="http://schemas.openxmlformats.org/drawingml/2006/table">
            <a:tbl>
              <a:tblPr/>
              <a:tblGrid>
                <a:gridCol w="4382766"/>
                <a:gridCol w="4384996"/>
              </a:tblGrid>
              <a:tr h="630340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вида расходов</a:t>
                      </a: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КОСГУ</a:t>
                      </a: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93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111, 121,122,141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87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…………..</a:t>
                      </a: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5137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222, 224, 226, 232, 241, </a:t>
                      </a:r>
                      <a:r>
                        <a:rPr lang="ru-RU" sz="2400" u="sng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242, 243, 244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245, </a:t>
                      </a:r>
                      <a:r>
                        <a:rPr lang="ru-RU" sz="2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323,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412, 414, 415, 611, 612, 613, 621, 622, 623, 810, 880, </a:t>
                      </a:r>
                      <a:r>
                        <a:rPr lang="ru-RU" sz="2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114300" y="4048125"/>
            <a:ext cx="2844800" cy="2657474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/>
          <a:lstStyle>
            <a:lvl1pPr defTabSz="9636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Указания № 65н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Приложение 5 </a:t>
            </a: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касса!!!!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000000"/>
                </a:solidFill>
              </a:rPr>
              <a:t>+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Инструкция № 162н Приложение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Метод начислений!!!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174625" y="1600200"/>
            <a:ext cx="2797175" cy="2189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Ошибки: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Не детализированный КБК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Неактуальный КБК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Код счета и КБК не </a:t>
            </a:r>
            <a:r>
              <a:rPr lang="ru-RU" altLang="ru-RU" sz="1700" i="1" dirty="0" err="1">
                <a:latin typeface="Arial" pitchFamily="34" charset="0"/>
              </a:rPr>
              <a:t>соответств</a:t>
            </a:r>
            <a:endParaRPr lang="ru-RU" altLang="ru-RU" sz="1700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 err="1">
                <a:latin typeface="Arial" pitchFamily="34" charset="0"/>
              </a:rPr>
              <a:t>Недопуст.счета</a:t>
            </a:r>
            <a:r>
              <a:rPr lang="ru-RU" altLang="ru-RU" sz="1700" i="1" dirty="0">
                <a:latin typeface="Arial" pitchFamily="34" charset="0"/>
              </a:rPr>
              <a:t> 30404,40150,40140,40160</a:t>
            </a:r>
          </a:p>
        </p:txBody>
      </p:sp>
    </p:spTree>
    <p:extLst>
      <p:ext uri="{BB962C8B-B14F-4D97-AF65-F5344CB8AC3E}">
        <p14:creationId xmlns:p14="http://schemas.microsoft.com/office/powerpoint/2010/main" val="29169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959100" y="635000"/>
            <a:ext cx="900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404040"/>
                </a:solidFill>
                <a:latin typeface="Cambria" pitchFamily="18" charset="0"/>
              </a:rPr>
              <a:t>Справка (ф. 0503110</a:t>
            </a:r>
            <a:r>
              <a:rPr lang="ru-RU" altLang="ru-RU" sz="2800" b="1" dirty="0" smtClean="0">
                <a:solidFill>
                  <a:srgbClr val="404040"/>
                </a:solidFill>
                <a:latin typeface="Cambria" pitchFamily="18" charset="0"/>
              </a:rPr>
              <a:t>) Структура КБК</a:t>
            </a:r>
            <a:endParaRPr lang="ru-RU" altLang="ru-RU" sz="2800" b="1" dirty="0">
              <a:solidFill>
                <a:srgbClr val="404040"/>
              </a:solidFill>
              <a:latin typeface="Cambria" pitchFamily="18" charset="0"/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D993575-CCEB-40F2-A1E0-925B1F76EAE9}" type="slidenum">
              <a:rPr lang="ru-RU" altLang="ru-RU" smtClean="0">
                <a:solidFill>
                  <a:srgbClr val="898989"/>
                </a:solidFill>
              </a:rPr>
              <a:pPr/>
              <a:t>77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238" y="1231900"/>
            <a:ext cx="87752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 err="1" smtClean="0"/>
              <a:t>хххххххххх</a:t>
            </a:r>
            <a:r>
              <a:rPr lang="ru-RU" sz="4400" dirty="0" smtClean="0"/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хххх</a:t>
            </a:r>
            <a:r>
              <a:rPr lang="ru-RU" sz="4400" dirty="0" err="1" smtClean="0"/>
              <a:t>КАВП</a:t>
            </a:r>
            <a:r>
              <a:rPr lang="ru-RU" sz="4400" dirty="0" smtClean="0"/>
              <a:t> </a:t>
            </a:r>
            <a:r>
              <a:rPr lang="ru-RU" sz="4400" dirty="0"/>
              <a:t>1 401 </a:t>
            </a:r>
            <a:r>
              <a:rPr lang="ru-RU" sz="4400" dirty="0" smtClean="0"/>
              <a:t>10 </a:t>
            </a:r>
            <a:r>
              <a:rPr lang="ru-RU" sz="4400" b="1" u="sng" dirty="0">
                <a:solidFill>
                  <a:schemeClr val="accent5">
                    <a:lumMod val="75000"/>
                  </a:schemeClr>
                </a:solidFill>
              </a:rPr>
              <a:t>КОСГУ</a:t>
            </a:r>
          </a:p>
        </p:txBody>
      </p:sp>
      <p:graphicFrame>
        <p:nvGraphicFramePr>
          <p:cNvPr id="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17688"/>
              </p:ext>
            </p:extLst>
          </p:nvPr>
        </p:nvGraphicFramePr>
        <p:xfrm>
          <a:off x="3116263" y="2090738"/>
          <a:ext cx="8767762" cy="4523571"/>
        </p:xfrm>
        <a:graphic>
          <a:graphicData uri="http://schemas.openxmlformats.org/drawingml/2006/table">
            <a:tbl>
              <a:tblPr/>
              <a:tblGrid>
                <a:gridCol w="4382766"/>
                <a:gridCol w="4384996"/>
              </a:tblGrid>
              <a:tr h="630340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доходов/Источников</a:t>
                      </a: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счета</a:t>
                      </a: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93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хх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ххххх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хх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0000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1 401 10 110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87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1 14 01010 01 0000 440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1 401 10 172</a:t>
                      </a: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301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01 06 05 01 01 0000 640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1 401 10 173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05"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Исключения: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1 11 09000 00 0000 000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1 17 00000 00 0000 000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3613"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1013" defTabSz="963613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63613" defTabSz="96361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4414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924050" defTabSz="963613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812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8384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956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752850" defTabSz="963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i="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1 401 10 172 </a:t>
                      </a: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1 401 10 180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636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659" marR="108659" marT="42489" marB="424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114300" y="4048125"/>
            <a:ext cx="2844800" cy="2657474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/>
          <a:lstStyle>
            <a:lvl1pPr defTabSz="9636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Указания № 65н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000000"/>
                </a:solidFill>
              </a:rPr>
              <a:t>+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Инструкция № 162н Приложение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Метод начислений!!!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174625" y="1600200"/>
            <a:ext cx="2797175" cy="2189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Ошибки: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Не детализированный КБК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Неактуальный КБК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latin typeface="Arial" pitchFamily="34" charset="0"/>
              </a:rPr>
              <a:t>Код счета и КБК не </a:t>
            </a:r>
            <a:r>
              <a:rPr lang="ru-RU" altLang="ru-RU" sz="1700" i="1" dirty="0" err="1">
                <a:latin typeface="Arial" pitchFamily="34" charset="0"/>
              </a:rPr>
              <a:t>соответств</a:t>
            </a:r>
            <a:endParaRPr lang="ru-RU" altLang="ru-RU" sz="1700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 err="1">
                <a:latin typeface="Arial" pitchFamily="34" charset="0"/>
              </a:rPr>
              <a:t>Недопуст.счета</a:t>
            </a:r>
            <a:r>
              <a:rPr lang="ru-RU" altLang="ru-RU" sz="1700" i="1" dirty="0">
                <a:latin typeface="Arial" pitchFamily="34" charset="0"/>
              </a:rPr>
              <a:t> 30404,40150,40140,40160</a:t>
            </a:r>
          </a:p>
        </p:txBody>
      </p:sp>
    </p:spTree>
    <p:extLst>
      <p:ext uri="{BB962C8B-B14F-4D97-AF65-F5344CB8AC3E}">
        <p14:creationId xmlns:p14="http://schemas.microsoft.com/office/powerpoint/2010/main" val="33514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6445250" y="1346200"/>
            <a:ext cx="0" cy="448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1676400" y="2819400"/>
            <a:ext cx="945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1676400" y="4370388"/>
            <a:ext cx="953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>
            <a:off x="1804988" y="1346200"/>
            <a:ext cx="0" cy="448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0" name="Picture 31" descr="MC90043162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533525"/>
            <a:ext cx="8556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030538" y="2281238"/>
            <a:ext cx="1697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900">
                <a:latin typeface="Arial" charset="0"/>
              </a:rPr>
              <a:t>Передающий</a:t>
            </a:r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1676400" y="5708650"/>
            <a:ext cx="953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3" name="Picture 31" descr="MC90043162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533525"/>
            <a:ext cx="8556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7759700" y="2270125"/>
            <a:ext cx="16748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900">
                <a:latin typeface="Arial" charset="0"/>
              </a:rPr>
              <a:t>Получающий</a:t>
            </a:r>
          </a:p>
        </p:txBody>
      </p:sp>
      <p:sp>
        <p:nvSpPr>
          <p:cNvPr id="112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5F9792D-1BE3-41B9-9019-EAD2617E43C5}" type="slidenum">
              <a:rPr lang="ru-RU" altLang="ru-RU" smtClean="0">
                <a:solidFill>
                  <a:srgbClr val="898989"/>
                </a:solidFill>
              </a:rPr>
              <a:pPr/>
              <a:t>78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1276" name="Прямоугольник 3"/>
          <p:cNvSpPr>
            <a:spLocks noChangeArrowheads="1"/>
          </p:cNvSpPr>
          <p:nvPr/>
        </p:nvSpPr>
        <p:spPr bwMode="auto">
          <a:xfrm>
            <a:off x="2930525" y="631825"/>
            <a:ext cx="881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404040"/>
                </a:solidFill>
                <a:latin typeface="Cambria" pitchFamily="18" charset="0"/>
              </a:rPr>
              <a:t>Передача имущества между учреждениями</a:t>
            </a:r>
          </a:p>
        </p:txBody>
      </p:sp>
      <p:sp>
        <p:nvSpPr>
          <p:cNvPr id="11277" name="TextBox 1"/>
          <p:cNvSpPr txBox="1">
            <a:spLocks noChangeArrowheads="1"/>
          </p:cNvSpPr>
          <p:nvPr/>
        </p:nvSpPr>
        <p:spPr bwMode="auto">
          <a:xfrm>
            <a:off x="2066925" y="2946400"/>
            <a:ext cx="363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КРБ</a:t>
            </a:r>
            <a:r>
              <a:rPr lang="ru-RU" altLang="ru-RU"/>
              <a:t> </a:t>
            </a:r>
            <a:r>
              <a:rPr lang="ru-RU" altLang="ru-RU" b="1"/>
              <a:t>1 401 20 241 -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FF0000"/>
                </a:solidFill>
              </a:rPr>
              <a:t>КРБ</a:t>
            </a:r>
            <a:r>
              <a:rPr lang="ru-RU" altLang="ru-RU"/>
              <a:t> </a:t>
            </a:r>
            <a:r>
              <a:rPr lang="ru-RU" altLang="ru-RU" b="1"/>
              <a:t>1 105 хх 440</a:t>
            </a:r>
          </a:p>
        </p:txBody>
      </p:sp>
      <p:sp>
        <p:nvSpPr>
          <p:cNvPr id="11278" name="TextBox 28"/>
          <p:cNvSpPr txBox="1">
            <a:spLocks noChangeArrowheads="1"/>
          </p:cNvSpPr>
          <p:nvPr/>
        </p:nvSpPr>
        <p:spPr bwMode="auto">
          <a:xfrm>
            <a:off x="2063750" y="4572000"/>
            <a:ext cx="363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КРБ</a:t>
            </a:r>
            <a:r>
              <a:rPr lang="ru-RU" altLang="ru-RU"/>
              <a:t> </a:t>
            </a:r>
            <a:r>
              <a:rPr lang="ru-RU" altLang="ru-RU" b="1"/>
              <a:t>1 401 20 251 - </a:t>
            </a:r>
            <a:r>
              <a:rPr lang="ru-RU" altLang="ru-RU" b="1">
                <a:solidFill>
                  <a:srgbClr val="FF0000"/>
                </a:solidFill>
              </a:rPr>
              <a:t>КРБ</a:t>
            </a:r>
            <a:r>
              <a:rPr lang="ru-RU" altLang="ru-RU"/>
              <a:t> </a:t>
            </a:r>
            <a:r>
              <a:rPr lang="ru-RU" altLang="ru-RU" b="1"/>
              <a:t>1 105 хх 440</a:t>
            </a:r>
          </a:p>
        </p:txBody>
      </p:sp>
      <p:sp>
        <p:nvSpPr>
          <p:cNvPr id="11279" name="Line 4"/>
          <p:cNvSpPr>
            <a:spLocks noChangeShapeType="1"/>
          </p:cNvSpPr>
          <p:nvPr/>
        </p:nvSpPr>
        <p:spPr bwMode="auto">
          <a:xfrm>
            <a:off x="10971213" y="1355725"/>
            <a:ext cx="0" cy="448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770688" y="4572000"/>
            <a:ext cx="3708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КРБ</a:t>
            </a:r>
            <a:r>
              <a:rPr lang="ru-RU" dirty="0"/>
              <a:t> </a:t>
            </a:r>
            <a:r>
              <a:rPr lang="ru-RU" b="1" dirty="0"/>
              <a:t>1 105 </a:t>
            </a:r>
            <a:r>
              <a:rPr lang="ru-RU" b="1" dirty="0" err="1"/>
              <a:t>хх</a:t>
            </a:r>
            <a:r>
              <a:rPr lang="ru-RU" b="1" dirty="0"/>
              <a:t> 340 –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КДБ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1 401 10 151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688" y="2960688"/>
            <a:ext cx="3708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КРБ</a:t>
            </a:r>
            <a:r>
              <a:rPr lang="ru-RU" dirty="0"/>
              <a:t> </a:t>
            </a:r>
            <a:r>
              <a:rPr lang="ru-RU" b="1" dirty="0"/>
              <a:t>1 105 </a:t>
            </a:r>
            <a:r>
              <a:rPr lang="ru-RU" b="1" dirty="0" err="1"/>
              <a:t>хх</a:t>
            </a:r>
            <a:r>
              <a:rPr lang="ru-RU" b="1" dirty="0"/>
              <a:t> 340 –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КДБ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1 401 10 180</a:t>
            </a:r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>
            <a:off x="7531100" y="3597275"/>
            <a:ext cx="3254375" cy="415925"/>
          </a:xfrm>
          <a:prstGeom prst="wedgeRoundRectCallout">
            <a:avLst>
              <a:gd name="adj1" fmla="val -8789"/>
              <a:gd name="adj2" fmla="val -121603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1363" indent="-284163" defTabSz="96361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30188" defTabSz="9636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5813" indent="-227013" defTabSz="96361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2 07 00000 00 0000 180</a:t>
            </a: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7531100" y="5184775"/>
            <a:ext cx="3254375" cy="654050"/>
          </a:xfrm>
          <a:prstGeom prst="wedgeRoundRectCallout">
            <a:avLst>
              <a:gd name="adj1" fmla="val -7618"/>
              <a:gd name="adj2" fmla="val -100244"/>
              <a:gd name="adj3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/>
          <a:lstStyle>
            <a:lvl1pPr defTabSz="963613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1363" indent="-284163" defTabSz="96361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30188" defTabSz="9636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5813" indent="-227013" defTabSz="96361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2 02 09000 00 0000 151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2 02 04999 00 0000 151</a:t>
            </a:r>
          </a:p>
        </p:txBody>
      </p:sp>
      <p:sp>
        <p:nvSpPr>
          <p:cNvPr id="11284" name="TextBox 9"/>
          <p:cNvSpPr txBox="1">
            <a:spLocks noChangeArrowheads="1"/>
          </p:cNvSpPr>
          <p:nvPr/>
        </p:nvSpPr>
        <p:spPr bwMode="auto">
          <a:xfrm>
            <a:off x="2178050" y="6253163"/>
            <a:ext cx="860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i="1"/>
              <a:t>См. письма МФ РФ от 27.01.2016 № 02-06-07/3333, от 12.10.2009 № 02-06-07/4765</a:t>
            </a:r>
          </a:p>
        </p:txBody>
      </p:sp>
      <p:sp>
        <p:nvSpPr>
          <p:cNvPr id="19" name="Выгнутая вправо стрелка 18"/>
          <p:cNvSpPr/>
          <p:nvPr/>
        </p:nvSpPr>
        <p:spPr>
          <a:xfrm rot="5400000">
            <a:off x="2967037" y="2492376"/>
            <a:ext cx="523875" cy="2101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право стрелка 52"/>
          <p:cNvSpPr/>
          <p:nvPr/>
        </p:nvSpPr>
        <p:spPr>
          <a:xfrm rot="5400000">
            <a:off x="2955925" y="4133851"/>
            <a:ext cx="523875" cy="2101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9099" y="2147112"/>
            <a:ext cx="104962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Выявленные по результатам проведенной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инвентаризации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объекты, не отраженные в бюджетном учете на дату инвентаризации, излишки, недостачи (хищения), счетные ошибки и т.п., подлежат отражению (корректировке) в бюджетном учете оборотами 2016 года в соответствии с п. 18 Инструкции 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157н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По счету </a:t>
            </a:r>
            <a:r>
              <a:rPr lang="ru-RU" b="1" dirty="0"/>
              <a:t>1 103 00 000</a:t>
            </a:r>
            <a:r>
              <a:rPr lang="ru-RU" dirty="0"/>
              <a:t> «Непроизведенные активы» отражаются данные о стоимости земельных участков, закрепленных на праве постоянного (бессрочного) пользования за получателями бюджетных средств, по их кадастровой стоимости, в том числе по земельным участкам, находящимся под объектами недвижимости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По счету 1 102 00 000 </a:t>
            </a:r>
            <a:r>
              <a:rPr lang="ru-RU" dirty="0"/>
              <a:t>«Нематериальные активы» отражаются, в том числе, положительные результаты научно-исследовательских, опытно-конструкторских и технологических </a:t>
            </a:r>
            <a:r>
              <a:rPr lang="ru-RU" dirty="0" smtClean="0"/>
              <a:t>работ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На счете 1 106 00 000</a:t>
            </a:r>
            <a:r>
              <a:rPr lang="ru-RU" dirty="0"/>
              <a:t> «Вложения в нефинансовые активы» отражаются вложения по каждому строящемуся (реконструируемому, модернизируемому), приобретаемому (изготавливаемому, создаваемому) объекту нефинансовых </a:t>
            </a:r>
            <a:r>
              <a:rPr lang="ru-RU" dirty="0" smtClean="0"/>
              <a:t>активов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На счете </a:t>
            </a:r>
            <a:r>
              <a:rPr lang="ru-RU" b="1" dirty="0"/>
              <a:t>1 107 10 000 </a:t>
            </a:r>
            <a:r>
              <a:rPr lang="ru-RU" dirty="0"/>
              <a:t>«Недвижимое имущество учреждения в пути» </a:t>
            </a:r>
            <a:r>
              <a:rPr lang="ru-RU" dirty="0" smtClean="0"/>
              <a:t>объекты </a:t>
            </a:r>
            <a:r>
              <a:rPr lang="ru-RU" dirty="0"/>
              <a:t>недвижимого имущества до их регистрации не </a:t>
            </a:r>
            <a:r>
              <a:rPr lang="ru-RU" dirty="0" smtClean="0"/>
              <a:t>отражаются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5334" y="892540"/>
            <a:ext cx="6984372" cy="461653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Баланс (ф. 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0503130, 0503730)</a:t>
            </a:r>
            <a:endParaRPr lang="ru-RU" sz="2400" dirty="0">
              <a:solidFill>
                <a:schemeClr val="accent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316" y="473522"/>
            <a:ext cx="7994651" cy="492547"/>
          </a:xfrm>
        </p:spPr>
        <p:txBody>
          <a:bodyPr/>
          <a:lstStyle/>
          <a:p>
            <a:r>
              <a:rPr lang="ru-RU" sz="1800" b="1" dirty="0" smtClean="0"/>
              <a:t>Включение кодов бюджетной классификации в номер счета бюджетного учета</a:t>
            </a:r>
            <a:br>
              <a:rPr lang="ru-RU" sz="1800" b="1" dirty="0" smtClean="0"/>
            </a:br>
            <a:r>
              <a:rPr lang="ru-RU" sz="1800" b="1" dirty="0" smtClean="0"/>
              <a:t>по иным счетам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64780"/>
              </p:ext>
            </p:extLst>
          </p:nvPr>
        </p:nvGraphicFramePr>
        <p:xfrm>
          <a:off x="1390918" y="1118909"/>
          <a:ext cx="963196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92"/>
                <a:gridCol w="4815984"/>
                <a:gridCol w="2407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Код</a:t>
                      </a:r>
                      <a:r>
                        <a:rPr lang="ru-RU" baseline="0" dirty="0" smtClean="0"/>
                        <a:t> счета бюджетного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Разряды</a:t>
                      </a:r>
                      <a:r>
                        <a:rPr lang="ru-RU" baseline="0" dirty="0" smtClean="0"/>
                        <a:t> с 1 по 14 номера счета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Разряды</a:t>
                      </a:r>
                      <a:r>
                        <a:rPr lang="ru-RU" baseline="0" dirty="0" smtClean="0"/>
                        <a:t> с 15 по 17 номера счета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205,</a:t>
                      </a:r>
                      <a:r>
                        <a:rPr lang="ru-RU" baseline="0" dirty="0" smtClean="0"/>
                        <a:t> 20930 (в части перевода с 206 авансов текущего года),21005, 21011, 303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КДБ </a:t>
                      </a:r>
                      <a:r>
                        <a:rPr lang="ru-RU" dirty="0" err="1" smtClean="0"/>
                        <a:t>Хххххххххххххх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АКПВ</a:t>
                      </a:r>
                      <a:endParaRPr lang="ru-RU" dirty="0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206,</a:t>
                      </a:r>
                      <a:r>
                        <a:rPr lang="ru-RU" baseline="0" dirty="0" smtClean="0"/>
                        <a:t> 209, 208, 21005,20112,20113, 302, 303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КРБ </a:t>
                      </a:r>
                      <a:r>
                        <a:rPr lang="ru-RU" dirty="0" err="1" smtClean="0"/>
                        <a:t>Хххххххххххххх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Лента лицом вверх 2"/>
          <p:cNvSpPr/>
          <p:nvPr/>
        </p:nvSpPr>
        <p:spPr>
          <a:xfrm>
            <a:off x="540912" y="4121242"/>
            <a:ext cx="10663707" cy="2279560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целях получения дополнительной информации, необходимой внутренним, внешним пользователям бюджетной отчетности, а также в соответствии с требованиями главного администратора бюджетных средств, финансового органа, в целях управленческого учета учреждения, финансовые органы в 1 - 17 разрядах номера счета, в которых Инструкцией предусмотрены нули, </a:t>
            </a:r>
            <a:r>
              <a:rPr lang="ru-RU" sz="2000" b="1" dirty="0">
                <a:solidFill>
                  <a:schemeClr val="tx1"/>
                </a:solidFill>
              </a:rPr>
              <a:t>отражают соответствующие коды бюджетной классификации в порядке</a:t>
            </a:r>
            <a:r>
              <a:rPr lang="ru-RU" dirty="0">
                <a:solidFill>
                  <a:schemeClr val="tx1"/>
                </a:solidFill>
              </a:rPr>
              <a:t>, предусмотренном их учетной политикой</a:t>
            </a:r>
          </a:p>
        </p:txBody>
      </p:sp>
    </p:spTree>
    <p:extLst>
      <p:ext uri="{BB962C8B-B14F-4D97-AF65-F5344CB8AC3E}">
        <p14:creationId xmlns:p14="http://schemas.microsoft.com/office/powerpoint/2010/main" val="11080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728" y="1643164"/>
            <a:ext cx="116940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причины наличия средств на </a:t>
            </a:r>
            <a:r>
              <a:rPr lang="ru-RU" dirty="0" smtClean="0"/>
              <a:t>счетах 1 </a:t>
            </a:r>
            <a:r>
              <a:rPr lang="ru-RU" dirty="0"/>
              <a:t>201 00 000 «Денежные средства учреждения», 3 201 20 000 «Денежные средства учреждения в кредитной организации» подлежат описанию в </a:t>
            </a:r>
            <a:r>
              <a:rPr lang="ru-RU" dirty="0" smtClean="0"/>
              <a:t>Пояснительной записке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Показатели по </a:t>
            </a:r>
            <a:r>
              <a:rPr lang="ru-RU" b="1" dirty="0"/>
              <a:t>счетам 1 204 30 000 </a:t>
            </a:r>
            <a:r>
              <a:rPr lang="ru-RU" dirty="0"/>
              <a:t>«Акции и иные формы участия в капитале» </a:t>
            </a:r>
            <a:r>
              <a:rPr lang="ru-RU" dirty="0" smtClean="0"/>
              <a:t>отражаются организациями,  осуществляющими </a:t>
            </a:r>
            <a:r>
              <a:rPr lang="ru-RU" dirty="0"/>
              <a:t>в соответствии с </a:t>
            </a:r>
            <a:r>
              <a:rPr lang="ru-RU" dirty="0" smtClean="0"/>
              <a:t>законодательством </a:t>
            </a:r>
            <a:r>
              <a:rPr lang="ru-RU" dirty="0"/>
              <a:t>полномочия собственника в отношении акций (долей) акционерных (хозяйственных) обществ (счет 1 204 31 000), в отношении имущества </a:t>
            </a:r>
            <a:r>
              <a:rPr lang="ru-RU" dirty="0" smtClean="0"/>
              <a:t>государственных </a:t>
            </a:r>
            <a:r>
              <a:rPr lang="ru-RU" dirty="0"/>
              <a:t>унитарных предприятий (счет 1 204 32 000), функции и полномочия учредителя подведомственных </a:t>
            </a:r>
            <a:r>
              <a:rPr lang="ru-RU" dirty="0" smtClean="0"/>
              <a:t>БУ АУ </a:t>
            </a:r>
            <a:r>
              <a:rPr lang="ru-RU" dirty="0"/>
              <a:t>(счет 1 204 33 000</a:t>
            </a:r>
            <a:r>
              <a:rPr lang="ru-RU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уменьшение размера объема уставных фондов государственных унитарных предприятий отражается в корреспонденции со счетом </a:t>
            </a:r>
            <a:r>
              <a:rPr lang="ru-RU" dirty="0" smtClean="0"/>
              <a:t>1 </a:t>
            </a:r>
            <a:r>
              <a:rPr lang="ru-RU" dirty="0"/>
              <a:t>11 09000 00 </a:t>
            </a:r>
            <a:r>
              <a:rPr lang="ru-RU" dirty="0" smtClean="0"/>
              <a:t>0000 000 </a:t>
            </a:r>
            <a:r>
              <a:rPr lang="ru-RU" dirty="0"/>
              <a:t>1 401 10 172 «Доходы от реализации активов</a:t>
            </a:r>
            <a:r>
              <a:rPr lang="ru-RU" dirty="0" smtClean="0"/>
              <a:t>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остатки</a:t>
            </a:r>
            <a:r>
              <a:rPr lang="ru-RU" dirty="0"/>
              <a:t>, сложившиеся на отчетную дату по дебету счета 1 302 11 000 «Расчеты по заработной плате», подлежат переносу на счет 1 206 11 000 «Расчеты по оплате труда</a:t>
            </a:r>
            <a:r>
              <a:rPr lang="ru-RU" dirty="0" smtClean="0"/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расчеты</a:t>
            </a:r>
            <a:r>
              <a:rPr lang="ru-RU" dirty="0"/>
              <a:t>, отраженные на счетах бюджетного учета, должны быть подтверждены первичными </a:t>
            </a:r>
            <a:r>
              <a:rPr lang="ru-RU" dirty="0" smtClean="0"/>
              <a:t>документами </a:t>
            </a:r>
            <a:r>
              <a:rPr lang="ru-RU" dirty="0"/>
              <a:t>задолженность по авансам, срок исполнения которых истек и получателем бюджетных средств осуществляются мероприятия по их возврату в </a:t>
            </a:r>
            <a:r>
              <a:rPr lang="ru-RU" dirty="0" smtClean="0"/>
              <a:t>бюджет</a:t>
            </a:r>
            <a:r>
              <a:rPr lang="ru-RU" dirty="0"/>
              <a:t>, в составе показателей счета 1 206 00 000 не отражается и переносится на счет 1 209 30 000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5334" y="892540"/>
            <a:ext cx="6984372" cy="461653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Баланс (ф. 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0503130, 0503730)</a:t>
            </a:r>
            <a:endParaRPr lang="ru-RU" sz="2400" dirty="0">
              <a:solidFill>
                <a:schemeClr val="accent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334" y="892540"/>
            <a:ext cx="6984372" cy="461653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Баланс (ф. 0503130)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2074753" y="1354193"/>
            <a:ext cx="12777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latin typeface="Arial" pitchFamily="34" charset="0"/>
              </a:rPr>
              <a:t>Актив</a:t>
            </a:r>
          </a:p>
        </p:txBody>
      </p:sp>
      <p:sp>
        <p:nvSpPr>
          <p:cNvPr id="4101" name="TextBox 17"/>
          <p:cNvSpPr txBox="1">
            <a:spLocks noChangeArrowheads="1"/>
          </p:cNvSpPr>
          <p:nvPr/>
        </p:nvSpPr>
        <p:spPr bwMode="auto">
          <a:xfrm>
            <a:off x="8551753" y="1354193"/>
            <a:ext cx="156483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latin typeface="Arial" pitchFamily="34" charset="0"/>
              </a:rPr>
              <a:t>Пассив</a:t>
            </a:r>
          </a:p>
        </p:txBody>
      </p:sp>
      <p:cxnSp>
        <p:nvCxnSpPr>
          <p:cNvPr id="410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6352515" y="1554814"/>
            <a:ext cx="84877" cy="475147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448901" y="1898526"/>
            <a:ext cx="115507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705416" y="2023914"/>
            <a:ext cx="3096723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Дебетовый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030300000</a:t>
            </a:r>
            <a:endParaRPr lang="ru-RU" sz="2400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6258" y="2023914"/>
            <a:ext cx="3073448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Кредитовый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030300000</a:t>
            </a:r>
            <a:endParaRPr lang="ru-RU" sz="2400" dirty="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416" y="3027020"/>
            <a:ext cx="2917187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Дебетовый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020500000</a:t>
            </a:r>
            <a:endParaRPr lang="ru-RU" sz="2400" dirty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6257" y="3027020"/>
            <a:ext cx="3252984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Кредитовый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020500000</a:t>
            </a:r>
            <a:endParaRPr lang="ru-RU" sz="2400" dirty="0"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416" y="4069955"/>
            <a:ext cx="2917187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Дебетовый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020800000</a:t>
            </a:r>
            <a:endParaRPr lang="ru-RU" sz="2400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6257" y="4069955"/>
            <a:ext cx="3252984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Кредитовый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020800000</a:t>
            </a:r>
            <a:endParaRPr lang="ru-RU" sz="2400" dirty="0"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872" y="4999304"/>
            <a:ext cx="2917187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Дебетовый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020900000</a:t>
            </a:r>
            <a:endParaRPr lang="ru-RU" sz="2400" dirty="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8713" y="4999304"/>
            <a:ext cx="3252984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Кредитовый </a:t>
            </a:r>
            <a:r>
              <a:rPr lang="ru-RU" sz="2400" dirty="0">
                <a:latin typeface="Arial" charset="0"/>
              </a:rPr>
              <a:t>остаток</a:t>
            </a:r>
          </a:p>
          <a:p>
            <a:pPr>
              <a:defRPr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020900000</a:t>
            </a: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8067" y="396680"/>
            <a:ext cx="6984372" cy="461653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accent6"/>
                </a:solidFill>
                <a:latin typeface="Arial" charset="0"/>
              </a:rPr>
              <a:t>Забалансовая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 справка к Балансу 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(ф. 0503130)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070" y="1183602"/>
            <a:ext cx="1101573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забалансовому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счету 01 «Имущество, полученное в пользование»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отражается полученное в пользование имущество, включая нематериальные активы, полученные в пользование учреждением (лицензиатом), по стоимости, определяемой исходя из размера вознаграждения, установленного в договоре.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лицензионного договора заканчивается 31.12.2016, в графе 5 «На конец отчетного периода» Справки о наличии имущества и обязательств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забалансовых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счетах в составе Баланса ф. 0503130 показатели указанию не подлежат.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забалансовому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счету 10 «Обеспечение исполнения обязательств»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отражается имущество, полученное учреждениями в качестве обеспечения исполнения обязательств по контрактам, включая банковские гарантии, предоставленные в обеспечение участия в торгах и  в обеспечение исполнения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контракта.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оказатели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строк 170 - 173, 180 - 182 в графе 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Справки о наличии имущества и обязательств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забалансовых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счетах в составе Баланса ф. 0503130 отражаются в объеме оборотов до заключения показателей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забалансовым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счетам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17, 18. Поступление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средств во временном распоряжении отражается по строке 173, выбытие средств во временном распоряжении отражается по строке 182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забалансовому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счету 26 «Имущество, переданное в безвозмездное пользование»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отражается фактически переданное в пользование имущество в соответствии с договором безвозмездного пользования.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забалансовому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счету 31 «Акции по номинальной стоимости»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органами власти,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осуществляющими в соответствии с законодательством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полномочия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собственника в отношении акций акционерных обществ, отражаются акции по номинальной стоимости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8067" y="396680"/>
            <a:ext cx="6984372" cy="830985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Сведения об изменении валюты баланса (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ф. 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0503173, 0503773)</a:t>
            </a:r>
            <a:endParaRPr lang="ru-RU" sz="24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3346" y="2097703"/>
            <a:ext cx="92083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допускается в соответствии с письмом Минфина России от 14.03.2016 № 02-07-07/14989 «О формировании входящих остатков по счетам бюджетного (бухгалтерского) учета по состоянию на 01.01.2016» изменение показателей валюты баланса по строке 310 и 570 (на сумму переноса показателей по счетам 1 208 12 000, 1 208 22 000, 1 208 26 000 на счет 1 208 12 000, а также на сумму переноса показателей по счетам 1 208 22 000 и 1 208 91 000, 1 208 26 000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35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900508"/>
              </p:ext>
            </p:extLst>
          </p:nvPr>
        </p:nvGraphicFramePr>
        <p:xfrm>
          <a:off x="1038225" y="1095375"/>
          <a:ext cx="1051560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Лист" r:id="rId4" imgW="9562976" imgH="5581710" progId="Excel.Sheet.8">
                  <p:embed/>
                </p:oleObj>
              </mc:Choice>
              <mc:Fallback>
                <p:oleObj name="Лист" r:id="rId4" imgW="9562976" imgH="558171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095375"/>
                        <a:ext cx="10515600" cy="558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 rot="21329587">
            <a:off x="356869" y="1576612"/>
            <a:ext cx="2087182" cy="819150"/>
          </a:xfrm>
          <a:prstGeom prst="wedgeRectCallout">
            <a:avLst>
              <a:gd name="adj1" fmla="val 131294"/>
              <a:gd name="adj2" fmla="val 210247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без учета филиалов учреждений (обособленных подразделений учреждений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не имеющих статуса юридического лица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01150" y="1350135"/>
            <a:ext cx="25431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формиру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ю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тся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финансовым органом, главным распорядителем, распорядителем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8549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6700" y="9074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974055"/>
            <a:ext cx="9696450" cy="575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019827" y="233680"/>
            <a:ext cx="2307514" cy="1347471"/>
          </a:xfrm>
          <a:prstGeom prst="wedgeRoundRectCallout">
            <a:avLst>
              <a:gd name="adj1" fmla="val -58718"/>
              <a:gd name="adj2" fmla="val 115591"/>
              <a:gd name="adj3" fmla="val 16667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данные об оприходованных неучтенных (восстановленных в учете) объектах имущества (показатель отражается на основании данных счетов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401 10 180)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791450" y="3345628"/>
            <a:ext cx="2288465" cy="2757665"/>
          </a:xfrm>
          <a:prstGeom prst="wedgeRoundRectCallout">
            <a:avLst>
              <a:gd name="adj1" fmla="val 30959"/>
              <a:gd name="adj2" fmla="val -79790"/>
              <a:gd name="adj3" fmla="val 16667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переданном безвозмездно имуществе с учетом исключения показателей по счету 1 304 04 400 на основании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показателсй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ф. 0503125 по счету 1 304 04 000 (показатель отражается на основании данных счетов 1 401 20 241, 1 401 20 242, 1 401 20 251, 1 401 20 252, 1 401 20 253)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86061" y="1581151"/>
            <a:ext cx="2218989" cy="2754182"/>
          </a:xfrm>
          <a:prstGeom prst="wedgeEllipseCallout">
            <a:avLst>
              <a:gd name="adj1" fmla="val 50985"/>
              <a:gd name="adj2" fmla="val -538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внутреннему перемещению объектов нефинансовых активов между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 показатели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5, 8 Сведений ф. 0503168 не формируют.</a:t>
            </a:r>
          </a:p>
          <a:p>
            <a:pPr algn="just"/>
            <a:r>
              <a:rPr lang="x-none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отражаемые бухгалтерскими записями по дебету соответствующих счетов счета 110100310 и кредиту соответствующих счетов счета 110100310.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E:\ЧЕЛОВЕЧКИ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6" y="5244876"/>
            <a:ext cx="100766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0327341" y="2904566"/>
            <a:ext cx="1683685" cy="1810310"/>
          </a:xfrm>
          <a:prstGeom prst="wedgeRoundRectCallout">
            <a:avLst>
              <a:gd name="adj1" fmla="val -50203"/>
              <a:gd name="adj2" fmla="val -83080"/>
              <a:gd name="adj3" fmla="val 16667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показатели выбытий объектов в результате недостач, хищений (показатель отражается на основании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401 10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62601" y="4435567"/>
            <a:ext cx="1866900" cy="1347471"/>
          </a:xfrm>
          <a:prstGeom prst="wedgeRoundRectCallout">
            <a:avLst>
              <a:gd name="adj1" fmla="val 74955"/>
              <a:gd name="adj2" fmla="val -145954"/>
              <a:gd name="adj3" fmla="val 16667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корректировки кадастровой стоимости земельных участков, отраженный в учете по дебету счета 1 401 10 180,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знаком «минус»</a:t>
            </a:r>
          </a:p>
        </p:txBody>
      </p:sp>
    </p:spTree>
    <p:extLst>
      <p:ext uri="{BB962C8B-B14F-4D97-AF65-F5344CB8AC3E}">
        <p14:creationId xmlns:p14="http://schemas.microsoft.com/office/powerpoint/2010/main" val="29082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93749" y="4869490"/>
            <a:ext cx="2102097" cy="420419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endParaRPr lang="ru-RU" sz="1115" dirty="0">
              <a:solidFill>
                <a:schemeClr val="tx1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333345" y="4292704"/>
            <a:ext cx="1501709" cy="494178"/>
          </a:xfrm>
          <a:prstGeom prst="wedgeRectCallou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1115" dirty="0">
                <a:solidFill>
                  <a:schemeClr val="tx1"/>
                </a:solidFill>
              </a:rPr>
              <a:t>Предоставление МБТ «под потребность»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395457" y="5661649"/>
            <a:ext cx="1503183" cy="492702"/>
          </a:xfrm>
          <a:prstGeom prst="wedgeRectCallou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1115" dirty="0">
                <a:solidFill>
                  <a:schemeClr val="tx1"/>
                </a:solidFill>
              </a:rPr>
              <a:t>Использование МБТ «прошлых лет»</a:t>
            </a:r>
          </a:p>
        </p:txBody>
      </p:sp>
      <p:sp>
        <p:nvSpPr>
          <p:cNvPr id="7" name="Овал 6"/>
          <p:cNvSpPr/>
          <p:nvPr/>
        </p:nvSpPr>
        <p:spPr>
          <a:xfrm>
            <a:off x="5719836" y="6179429"/>
            <a:ext cx="1276009" cy="274379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endParaRPr lang="ru-RU" sz="1115" dirty="0">
              <a:solidFill>
                <a:schemeClr val="tx1"/>
              </a:solidFill>
            </a:endParaRPr>
          </a:p>
        </p:txBody>
      </p:sp>
      <p:pic>
        <p:nvPicPr>
          <p:cNvPr id="7680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65" y="1066538"/>
            <a:ext cx="9159244" cy="5314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087461" y="3572828"/>
            <a:ext cx="2177330" cy="5045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43981" y="2852952"/>
            <a:ext cx="5030282" cy="5045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98795" y="2385327"/>
            <a:ext cx="2199458" cy="395342"/>
          </a:xfrm>
          <a:prstGeom prst="wedge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69" tIns="46835" rIns="93669" bIns="46835" anchor="ctr"/>
          <a:lstStyle/>
          <a:p>
            <a:pPr algn="ctr">
              <a:defRPr/>
            </a:pPr>
            <a:r>
              <a:rPr lang="ru-RU" sz="1208" dirty="0">
                <a:solidFill>
                  <a:schemeClr val="tx1"/>
                </a:solidFill>
              </a:rPr>
              <a:t>Некорректное заполнение показателей отчета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067661" y="3285173"/>
            <a:ext cx="0" cy="28765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44757" y="3355980"/>
            <a:ext cx="0" cy="28913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898641" y="3285173"/>
            <a:ext cx="0" cy="28765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42117" y="129814"/>
            <a:ext cx="6700158" cy="7921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8536" tIns="49269" rIns="98536" bIns="49269" anchor="ctr"/>
          <a:lstStyle>
            <a:lvl1pPr defTabSz="963613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16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altLang="ru-RU" sz="2416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16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altLang="ru-RU" sz="2416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16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Отчета ф. 0503324</a:t>
            </a:r>
          </a:p>
        </p:txBody>
      </p:sp>
    </p:spTree>
    <p:extLst>
      <p:ext uri="{BB962C8B-B14F-4D97-AF65-F5344CB8AC3E}">
        <p14:creationId xmlns:p14="http://schemas.microsoft.com/office/powerpoint/2010/main" val="18288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09750" y="2552700"/>
            <a:ext cx="9020175" cy="165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2. Особенности формирования годовой бухгалтерской отчетности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8001" y="1814454"/>
            <a:ext cx="9249124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17.12.2015 № 199н «О внесении изменений в приказ Министерства финансов Российской Федерации от 25 марта 2011 г. № 33н «Об утверждении Инструкции о порядке составления, представления 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годово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квартальной бухгалтерской отчетности государственных (муниципальных) бюджетных и автономных учреждений»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961" y="82813"/>
            <a:ext cx="691666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6" y="1739879"/>
            <a:ext cx="1272705" cy="11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3722" y="36878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</p:txBody>
      </p:sp>
      <p:pic>
        <p:nvPicPr>
          <p:cNvPr id="24580" name="Picture 1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1823293"/>
            <a:ext cx="9213824" cy="39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1008"/>
          <p:cNvSpPr txBox="1">
            <a:spLocks noChangeArrowheads="1"/>
          </p:cNvSpPr>
          <p:nvPr/>
        </p:nvSpPr>
        <p:spPr bwMode="auto">
          <a:xfrm>
            <a:off x="7625738" y="5952255"/>
            <a:ext cx="3045193" cy="3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1625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8125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239713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5350" indent="-2413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25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7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69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4150" indent="-2413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 i="1">
                <a:solidFill>
                  <a:srgbClr val="CC0000"/>
                </a:solidFill>
              </a:rPr>
              <a:t>Ежеквартально, ежегодно</a:t>
            </a:r>
          </a:p>
        </p:txBody>
      </p:sp>
      <p:sp>
        <p:nvSpPr>
          <p:cNvPr id="24582" name="Прямоугольник 1"/>
          <p:cNvSpPr>
            <a:spLocks noChangeArrowheads="1"/>
          </p:cNvSpPr>
          <p:nvPr/>
        </p:nvSpPr>
        <p:spPr bwMode="auto">
          <a:xfrm>
            <a:off x="7634589" y="1889675"/>
            <a:ext cx="3077175" cy="80396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27355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545" y="679431"/>
            <a:ext cx="8917455" cy="1007702"/>
          </a:xfrm>
        </p:spPr>
        <p:txBody>
          <a:bodyPr/>
          <a:lstStyle/>
          <a:p>
            <a:pPr algn="ctr"/>
            <a:r>
              <a:rPr lang="ru-RU" sz="2800" dirty="0" smtClean="0"/>
              <a:t>Формирование входящих остатков по счетам главной книги бюджетными и автономными учреждениями на 01.01.2016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2171C-80CF-4EB9-A959-3CDAA13E4B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1807"/>
              </p:ext>
            </p:extLst>
          </p:nvPr>
        </p:nvGraphicFramePr>
        <p:xfrm>
          <a:off x="1275010" y="1828951"/>
          <a:ext cx="10174308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5787"/>
                <a:gridCol w="4258597"/>
                <a:gridCol w="282992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 счетов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 счета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000 0 00 00 000 00 0000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0 205 xx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0 00 00 000 00 0000 </a:t>
                      </a:r>
                      <a:r>
                        <a:rPr lang="ru-RU" sz="1800" dirty="0" err="1">
                          <a:effectLst/>
                        </a:rPr>
                        <a:t>xxx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0 205 </a:t>
                      </a:r>
                      <a:r>
                        <a:rPr lang="ru-RU" sz="1800" dirty="0" err="1">
                          <a:effectLst/>
                        </a:rPr>
                        <a:t>xx</a:t>
                      </a:r>
                      <a:r>
                        <a:rPr lang="ru-RU" sz="1800" dirty="0">
                          <a:effectLst/>
                        </a:rPr>
                        <a:t>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аналитическая группа подвида доходов бюджета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000 00 00 0000000 000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0 208 xx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00 00 00000 00000 </a:t>
                      </a:r>
                      <a:r>
                        <a:rPr lang="ru-RU" sz="1800" dirty="0" err="1">
                          <a:effectLst/>
                        </a:rPr>
                        <a:t>xxx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0 208 </a:t>
                      </a:r>
                      <a:r>
                        <a:rPr lang="ru-RU" sz="1800" dirty="0" err="1">
                          <a:effectLst/>
                        </a:rPr>
                        <a:t>xx</a:t>
                      </a:r>
                      <a:r>
                        <a:rPr lang="ru-RU" sz="1800" dirty="0">
                          <a:effectLst/>
                        </a:rPr>
                        <a:t>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код вида расходов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000 00 00 00 00 00 0000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0 201 xx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00 00 00 00 00 0000 000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0 201 </a:t>
                      </a:r>
                      <a:r>
                        <a:rPr lang="ru-RU" sz="1800" dirty="0" err="1">
                          <a:effectLst/>
                        </a:rPr>
                        <a:t>xx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счетах учета денежных средств отражаются нули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2654" y="118324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284353" y="952951"/>
            <a:ext cx="6959786" cy="7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30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</p:txBody>
      </p:sp>
      <p:pic>
        <p:nvPicPr>
          <p:cNvPr id="25604" name="Picture 5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1889675"/>
            <a:ext cx="9213824" cy="335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1613002" y="5034708"/>
            <a:ext cx="9032379" cy="26847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5606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8035831" y="5369568"/>
            <a:ext cx="2186181" cy="401242"/>
          </a:xfrm>
          <a:prstGeom prst="wedgeRoundRectCallout">
            <a:avLst>
              <a:gd name="adj1" fmla="val -92037"/>
              <a:gd name="adj2" fmla="val -6323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Резерв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34753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1287811"/>
            <a:ext cx="9213824" cy="49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0691" y="4072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</p:txBody>
      </p:sp>
      <p:sp>
        <p:nvSpPr>
          <p:cNvPr id="26629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68827" y="2491539"/>
            <a:ext cx="2876554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Дебиторка прошлых лет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6630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68827" y="3093402"/>
            <a:ext cx="2876554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Обеспечения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6631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68827" y="3628884"/>
            <a:ext cx="2876554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Средства ВР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6632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68827" y="4164366"/>
            <a:ext cx="2876554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Внутренние расчеты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663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68827" y="4834086"/>
            <a:ext cx="2876554" cy="601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Депозиты и другие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фин. операции</a:t>
            </a:r>
            <a:endParaRPr lang="ru-RU" altLang="ru-RU" sz="1765"/>
          </a:p>
        </p:txBody>
      </p:sp>
      <p:sp>
        <p:nvSpPr>
          <p:cNvPr id="26634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02446" y="5636571"/>
            <a:ext cx="2876554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Прочее</a:t>
            </a:r>
            <a:endParaRPr lang="ru-RU" altLang="ru-RU" sz="1765"/>
          </a:p>
        </p:txBody>
      </p:sp>
      <p:sp>
        <p:nvSpPr>
          <p:cNvPr id="26635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768827" y="6121897"/>
            <a:ext cx="2876554" cy="3850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Курсовая разница</a:t>
            </a: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41486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3391" y="66382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3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</p:txBody>
      </p:sp>
      <p:pic>
        <p:nvPicPr>
          <p:cNvPr id="27652" name="Picture 4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23" y="2286491"/>
            <a:ext cx="8715221" cy="221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3085208" y="1422050"/>
            <a:ext cx="1405823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Выбытия</a:t>
            </a:r>
          </a:p>
        </p:txBody>
      </p:sp>
      <p:sp>
        <p:nvSpPr>
          <p:cNvPr id="27654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5561994" y="1422050"/>
            <a:ext cx="1405824" cy="4012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/>
              <a:t>Расходы</a:t>
            </a:r>
          </a:p>
        </p:txBody>
      </p:sp>
      <p:sp>
        <p:nvSpPr>
          <p:cNvPr id="27655" name="AutoShape 418"/>
          <p:cNvSpPr>
            <a:spLocks noChangeArrowheads="1"/>
          </p:cNvSpPr>
          <p:nvPr/>
        </p:nvSpPr>
        <p:spPr bwMode="auto">
          <a:xfrm>
            <a:off x="4758034" y="1422050"/>
            <a:ext cx="535481" cy="451398"/>
          </a:xfrm>
          <a:prstGeom prst="right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7656" name="AutoShape 419"/>
          <p:cNvSpPr>
            <a:spLocks noChangeArrowheads="1"/>
          </p:cNvSpPr>
          <p:nvPr/>
        </p:nvSpPr>
        <p:spPr bwMode="auto">
          <a:xfrm>
            <a:off x="6096000" y="1957532"/>
            <a:ext cx="451398" cy="40124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7657" name="Прямоугольник 1"/>
          <p:cNvSpPr>
            <a:spLocks noChangeArrowheads="1"/>
          </p:cNvSpPr>
          <p:nvPr/>
        </p:nvSpPr>
        <p:spPr bwMode="auto">
          <a:xfrm>
            <a:off x="6832104" y="2693635"/>
            <a:ext cx="2408929" cy="1939831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5"/>
          </a:p>
        </p:txBody>
      </p:sp>
      <p:sp>
        <p:nvSpPr>
          <p:cNvPr id="27658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7233346" y="5101090"/>
            <a:ext cx="2810172" cy="1070963"/>
          </a:xfrm>
          <a:prstGeom prst="wedgeRoundRectCallout">
            <a:avLst>
              <a:gd name="adj1" fmla="val 1602"/>
              <a:gd name="adj2" fmla="val -9173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59" tIns="42479" rIns="84959" bIns="42479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73"/>
              <a:t>Дополнительная аналитика (устанавливается ФО)</a:t>
            </a:r>
            <a:endParaRPr lang="ru-RU" altLang="ru-RU" sz="1765"/>
          </a:p>
        </p:txBody>
      </p:sp>
    </p:spTree>
    <p:extLst>
      <p:ext uri="{BB962C8B-B14F-4D97-AF65-F5344CB8AC3E}">
        <p14:creationId xmlns:p14="http://schemas.microsoft.com/office/powerpoint/2010/main" val="38890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300" y="2554810"/>
            <a:ext cx="1140142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 формировании показателей раздела 1 «Поступления» Отчета ф. 0503723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 учитываются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 перечислений (возвратов) остатков субсидий, предоставленных учреждению до начала отчетного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периода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поступлений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 возврата дебиторской задолженности прошлых лет (восстановления расходов прошлых лет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отраженные по соответствующим аналитическим счетам </a:t>
            </a:r>
            <a:r>
              <a:rPr lang="ru-RU" sz="24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забалансового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счета 17 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«Поступления 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денежных средств на счета 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учреждения» 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71800" y="666084"/>
            <a:ext cx="9105900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о движении денежных средств учреждения (ф. 0503723)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6250" y="18599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93</a:t>
            </a:fld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0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67024" y="1418843"/>
            <a:ext cx="8867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поступлений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 возврата дебиторской задолженности прошлых лет (восстановления расходов прошлых лет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отражаются по строке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421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«по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возврату дебиторской задолженности прошлых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лет»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Отчета ф. </a:t>
            </a:r>
            <a:r>
              <a:rPr lang="ru-RU" sz="2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0503723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отрицательном значении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71800" y="666084"/>
            <a:ext cx="9105900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о движении денежных средств учреждения (ф. 0503723)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6250" y="185994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789" y="3031952"/>
            <a:ext cx="9129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перечислений возвратов (выбытий от возврата) остатков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субсидий прошлых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лет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отражаются по строке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422 «по возврату остатков субсидий прошлых лет»</a:t>
            </a:r>
            <a:r>
              <a:rPr 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Отчета ф. 0503723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положительном значении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825" y="5626707"/>
            <a:ext cx="88773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Показатель по 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462 «выбытие денежных средств с депозитных счетов»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Отчета ф. 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0503723 отражается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отрицательном 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значении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81274" y="4416489"/>
            <a:ext cx="89630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Показатель по 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строке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461 «поступление денежных средств на  депозитные счета»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Отчета ф. 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0503723 отражается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положительном</a:t>
            </a:r>
            <a:r>
              <a:rPr lang="ru-RU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значении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6475" y="4260504"/>
            <a:ext cx="93344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Показатели строк </a:t>
            </a:r>
            <a:endParaRPr lang="ru-RU" sz="3200" b="1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165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182, 234, 247, 253, 263, 302, 303, 304, 345, 352,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360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361, 362, 363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r" eaLnBrk="0" hangingPunct="0">
              <a:lnSpc>
                <a:spcPct val="90000"/>
              </a:lnSpc>
            </a:pP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Отчета 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ф. 0503723, представляемого в МОУ </a:t>
            </a: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ФК, 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 формируются.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750" y="1684274"/>
            <a:ext cx="1094422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формировании </a:t>
            </a: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показателей по 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движению денежных средств по строкам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501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502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обороты 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 счету </a:t>
            </a: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020122000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расчеты между счетами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(например, </a:t>
            </a: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020127000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020123000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подлежат отражению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71800" y="638808"/>
            <a:ext cx="9105900" cy="369332"/>
          </a:xfr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о движении денежных средств учреждения (ф. 0503723)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62450" y="215142"/>
            <a:ext cx="7677150" cy="40011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составления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3265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(пример)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8762" y="1488433"/>
          <a:ext cx="9300858" cy="4315214"/>
        </p:xfrm>
        <a:graphic>
          <a:graphicData uri="http://schemas.openxmlformats.org/drawingml/2006/table">
            <a:tbl>
              <a:tblPr firstRow="1" firstCol="1" bandRow="1"/>
              <a:tblGrid>
                <a:gridCol w="530531">
                  <a:extLst>
                    <a:ext uri="{9D8B030D-6E8A-4147-A177-3AD203B41FA5}"/>
                  </a:extLst>
                </a:gridCol>
                <a:gridCol w="4218625">
                  <a:extLst>
                    <a:ext uri="{9D8B030D-6E8A-4147-A177-3AD203B41FA5}"/>
                  </a:extLst>
                </a:gridCol>
                <a:gridCol w="978065">
                  <a:extLst>
                    <a:ext uri="{9D8B030D-6E8A-4147-A177-3AD203B41FA5}"/>
                  </a:extLst>
                </a:gridCol>
                <a:gridCol w="1967733">
                  <a:extLst>
                    <a:ext uri="{9D8B030D-6E8A-4147-A177-3AD203B41FA5}"/>
                  </a:extLst>
                </a:gridCol>
                <a:gridCol w="1605904">
                  <a:extLst>
                    <a:ext uri="{9D8B030D-6E8A-4147-A177-3AD203B41FA5}"/>
                  </a:extLst>
                </a:gridCol>
              </a:tblGrid>
              <a:tr h="586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0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Поступление денежных средств на лицевой счет учреждения в виде доходов от оказания платных услуг 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2 201 11 510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 (130)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2 205 31 560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0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Поступление на лицевой счет учреждения денежных средств в виде субсидии на выполнение государственного задания 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4 201 11 510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 (130)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4 205 31 660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07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Перечисление сумм возвратов доходов за оказание платных услуг текущего года с лицевого счета учреждения 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1 500,00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2 205 31 560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2 201 11 610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- 17 (130) 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7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Поступление денежных средств во временном распоряжении на лицевой счет учреждения</a:t>
                      </a: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5 000,00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3 201 11 510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 (510)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3 304 01 730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5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7350" y="0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/>
              <a:t>Бухгалтерская отчетность – Инструкция № 33н (199н)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(пример)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20377" y="1554814"/>
          <a:ext cx="8908467" cy="2659178"/>
        </p:xfrm>
        <a:graphic>
          <a:graphicData uri="http://schemas.openxmlformats.org/drawingml/2006/table">
            <a:tbl>
              <a:tblPr firstRow="1" firstCol="1" bandRow="1"/>
              <a:tblGrid>
                <a:gridCol w="508150">
                  <a:extLst>
                    <a:ext uri="{9D8B030D-6E8A-4147-A177-3AD203B41FA5}"/>
                  </a:extLst>
                </a:gridCol>
                <a:gridCol w="4034238">
                  <a:extLst>
                    <a:ext uri="{9D8B030D-6E8A-4147-A177-3AD203B41FA5}"/>
                  </a:extLst>
                </a:gridCol>
                <a:gridCol w="1405202">
                  <a:extLst>
                    <a:ext uri="{9D8B030D-6E8A-4147-A177-3AD203B41FA5}"/>
                  </a:extLst>
                </a:gridCol>
                <a:gridCol w="1472117">
                  <a:extLst>
                    <a:ext uri="{9D8B030D-6E8A-4147-A177-3AD203B41FA5}"/>
                  </a:extLst>
                </a:gridCol>
                <a:gridCol w="1488760">
                  <a:extLst>
                    <a:ext uri="{9D8B030D-6E8A-4147-A177-3AD203B41FA5}"/>
                  </a:extLst>
                </a:gridCol>
              </a:tblGrid>
              <a:tr h="58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Перечисление с лицевого счета учреждения денежных средств в виде аванса за услуги связи (КВР 244) </a:t>
                      </a:r>
                    </a:p>
                  </a:txBody>
                  <a:tcPr marL="62294" marR="62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2 300,00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2 206 21 510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2 201 11 610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- 18 (221)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6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Перечисление денежных средств с лицевого счета учреждения в обеспечение исполнения учреждением обязательств по договору 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3 700,00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2 210 05 560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2 201 11 610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+18(610)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5646" y="66382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(пример)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20377" y="1756911"/>
          <a:ext cx="8908467" cy="3554052"/>
        </p:xfrm>
        <a:graphic>
          <a:graphicData uri="http://schemas.openxmlformats.org/drawingml/2006/table">
            <a:tbl>
              <a:tblPr firstRow="1" firstCol="1" bandRow="1"/>
              <a:tblGrid>
                <a:gridCol w="508150">
                  <a:extLst>
                    <a:ext uri="{9D8B030D-6E8A-4147-A177-3AD203B41FA5}"/>
                  </a:extLst>
                </a:gridCol>
                <a:gridCol w="4034238">
                  <a:extLst>
                    <a:ext uri="{9D8B030D-6E8A-4147-A177-3AD203B41FA5}"/>
                  </a:extLst>
                </a:gridCol>
                <a:gridCol w="1405202">
                  <a:extLst>
                    <a:ext uri="{9D8B030D-6E8A-4147-A177-3AD203B41FA5}"/>
                  </a:extLst>
                </a:gridCol>
                <a:gridCol w="1472117">
                  <a:extLst>
                    <a:ext uri="{9D8B030D-6E8A-4147-A177-3AD203B41FA5}"/>
                  </a:extLst>
                </a:gridCol>
                <a:gridCol w="1488760">
                  <a:extLst>
                    <a:ext uri="{9D8B030D-6E8A-4147-A177-3AD203B41FA5}"/>
                  </a:extLst>
                </a:gridCol>
              </a:tblGrid>
              <a:tr h="586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операции учреждения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Сумма,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Дебет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94" marR="62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8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7.1.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Перечисление денежных средств с лицевого счета учреждения для покупки иностранной валюты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1 400,00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4 201 23 510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 (510)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4 201 11 610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+18 (610)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6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7.2.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Переоценка денежных средств в иностранной валюте на дату совершения операции (положительная курсовая разница)</a:t>
                      </a: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170,00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4 201 23 510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 (171)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4 401 10 171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6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7.3.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Зачисление денежных средств на счет в кредитной организации в иностранной валюте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1 570,00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4 201 27 510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+ 17 (510)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4 201 23 610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+ 18 (610)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29" marR="6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7660" y="66382"/>
            <a:ext cx="7846354" cy="752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30" dirty="0"/>
              <a:t>Бухгалтерская отчетность – Инструкция № 33н (199н)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950967" y="818712"/>
            <a:ext cx="7577877" cy="6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59" tIns="42479" rIns="84959" bIns="42479">
            <a:spAutoFit/>
          </a:bodyPr>
          <a:lstStyle>
            <a:lvl1pPr defTabSz="9128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128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128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Отчет о движении денежных средств учреждения  (ф. 0503723)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58">
                <a:solidFill>
                  <a:srgbClr val="2D2D8A"/>
                </a:solidFill>
              </a:rPr>
              <a:t>(пример)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1689055"/>
            <a:ext cx="8535252" cy="401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Скругленный прямоугольник 8"/>
          <p:cNvSpPr>
            <a:spLocks noChangeArrowheads="1"/>
          </p:cNvSpPr>
          <p:nvPr/>
        </p:nvSpPr>
        <p:spPr bwMode="auto">
          <a:xfrm>
            <a:off x="9375273" y="2224535"/>
            <a:ext cx="1153572" cy="3348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1 + 2 - 3</a:t>
            </a:r>
          </a:p>
        </p:txBody>
      </p:sp>
      <p:sp>
        <p:nvSpPr>
          <p:cNvPr id="31750" name="Овал 9"/>
          <p:cNvSpPr>
            <a:spLocks noChangeArrowheads="1"/>
          </p:cNvSpPr>
          <p:nvPr/>
        </p:nvSpPr>
        <p:spPr bwMode="auto">
          <a:xfrm>
            <a:off x="9375272" y="2826398"/>
            <a:ext cx="401242" cy="343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1751" name="Овал 11"/>
          <p:cNvSpPr>
            <a:spLocks noChangeArrowheads="1"/>
          </p:cNvSpPr>
          <p:nvPr/>
        </p:nvSpPr>
        <p:spPr bwMode="auto">
          <a:xfrm>
            <a:off x="9375272" y="4232223"/>
            <a:ext cx="401242" cy="34371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963613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65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36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24251</TotalTime>
  <Words>9494</Words>
  <Application>Microsoft Office PowerPoint</Application>
  <PresentationFormat>Произвольный</PresentationFormat>
  <Paragraphs>2136</Paragraphs>
  <Slides>142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4" baseType="lpstr">
      <vt:lpstr>Тема Office</vt:lpstr>
      <vt:lpstr>Лист</vt:lpstr>
      <vt:lpstr>Презентация PowerPoint</vt:lpstr>
      <vt:lpstr>Основные вопросы</vt:lpstr>
      <vt:lpstr>Презентация PowerPoint</vt:lpstr>
      <vt:lpstr>Формирование входящих остатков по счетам главной книги казенными учреждениями на 01.01.2016</vt:lpstr>
      <vt:lpstr>Формирование входящих остатков по счетам главной книги казенными учреждениями на 01.01.2016</vt:lpstr>
      <vt:lpstr>Включение кодов бюджетной классификации в номер счета бюджетного учета:  Инструкция 157н, Инструкция 162н(в ред пр.209н), Указания 65н,  ПИСЬМО МФ РФ от 14 марта 2016 г. N 02-07-07/14989  О ФОРМИРОВАНИИ ВХОДЯЩИХ ОСТАТКОВ ПО СЧЕТАМ БЮДЖЕТНОГО (БУХГАЛТЕРСКОГО) УЧЕТА ПО СОСТОЯНИЮ НА 01.01.2016 по отдельным счетам  </vt:lpstr>
      <vt:lpstr>Включение кодов бюджетной классификации в номер счет бюджетного учета  по источникам финансирования дефицита</vt:lpstr>
      <vt:lpstr>Включение кодов бюджетной классификации в номер счета бюджетного учета по иным счетам</vt:lpstr>
      <vt:lpstr>Формирование входящих остатков по счетам главной книги бюджетными и автономными учреждениями на 01.01.2016</vt:lpstr>
      <vt:lpstr>Формирование входящих остатков по счетам главной книги учреждениями на 01.01.2016</vt:lpstr>
      <vt:lpstr>Формирование входящих остатков по счетам главной книги учреждениями на 01.01.2016</vt:lpstr>
      <vt:lpstr>Изменение в 65н, 157н, 162н счет 140110174 «Выпадающие доходы» </vt:lpstr>
      <vt:lpstr>Изменение в 157н, 162н Дополнительные забалансовые счета</vt:lpstr>
      <vt:lpstr>Изменение в 157н, 162н Уточнение забалансовых счетов</vt:lpstr>
      <vt:lpstr>Изменение в 157н, 162н Дополнительные счета для органов Федерального казначейства</vt:lpstr>
      <vt:lpstr>Учет расчетов  между учреждением и учредителем</vt:lpstr>
      <vt:lpstr>Учет финансового результата</vt:lpstr>
      <vt:lpstr>Учет остатков  субсидий  </vt:lpstr>
      <vt:lpstr>Начисление учреждением  доходов  по субсидии на выполнение  государственного (муниципального) задания  1 вариант:  через доходы будущих периодов</vt:lpstr>
      <vt:lpstr>Начисление учреждением  доходов по субсидии на выполнение  государственного (муниципального) задания  2 вариант: в виде доходов текущего года</vt:lpstr>
      <vt:lpstr>Начисление учредителем  расходов  по предоставлению субсидии  на выполнение  государственного (муниципального) задания  1 способ: в виде расходов текущего года</vt:lpstr>
      <vt:lpstr>Начисление учреждением сумм возврата субсидий на выполнение  государственного (муниципального) задания</vt:lpstr>
      <vt:lpstr>Начисление  учредителем сумм возврата субсидий на выполнение  государственного (муниципального) задания</vt:lpstr>
      <vt:lpstr>Расчеты по субсидии на иные цели</vt:lpstr>
      <vt:lpstr>Начисление сумм возврата  неиспользованных остатков целевых субсидий </vt:lpstr>
      <vt:lpstr>Отражение подтверждения  потребности в целевых субсидиях в случае, если остаток средств не перечислялся в бюджет</vt:lpstr>
      <vt:lpstr>Отражение в бухгалтерском учете подтверждения потребности в целевых субсидиях при его перечислении в бюджет (из бюджета)</vt:lpstr>
      <vt:lpstr>Начисление сумм возврата целевых субсидий  в случае выявления нарушений порядка использования  (их нецелевого использования) </vt:lpstr>
      <vt:lpstr>Возврат остатка при отсутствии остатка по КФО 4 и 5?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отчетности</vt:lpstr>
      <vt:lpstr>Отчет об исполнении бюджета главного распорядителя,  распорядителя …. (ф. 0503127)</vt:lpstr>
      <vt:lpstr>Сведения об исполнении бюджета (ф. 0503164) </vt:lpstr>
      <vt:lpstr>Справка по консолидируемым расчетам (ф. 0503125) </vt:lpstr>
      <vt:lpstr>Сведения об остатках денежных средств на  счетах получателя бюджетных средств (ф. 0503178)   </vt:lpstr>
      <vt:lpstr>  Отчет о движении денежных средств (ф. 0503123)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Бюджетная отчетность в 2016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о бюджетных обязательствах (ф. 0503128)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использовании информационно - коммуникационных технологий (ф. 0503177)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Бухгалтерская отчетность – Инструкция № 33н (199н)</vt:lpstr>
      <vt:lpstr>Бухгалтерская отчетность – Инструкция № 33н (199н)</vt:lpstr>
      <vt:lpstr>Бухгалтерская отчетность – Инструкция № 33н (199н)</vt:lpstr>
      <vt:lpstr>Бухгалтерская отчетность – Инструкция № 33н (199н)</vt:lpstr>
      <vt:lpstr>Отчет о движении денежных средств учреждения (ф. 0503723)</vt:lpstr>
      <vt:lpstr>Отчет о движении денежных средств учреждения (ф. 0503723)</vt:lpstr>
      <vt:lpstr>Отчет о движении денежных средств учреждения (ф. 0503723)</vt:lpstr>
      <vt:lpstr>Бухгалтерская отчетность – Инструкция № 33н (199н)</vt:lpstr>
      <vt:lpstr>Бухгалтерская отчетность – Инструкция № 33н (199н)</vt:lpstr>
      <vt:lpstr>Бухгалтерская отчетность – Инструкция № 33н (199н)</vt:lpstr>
      <vt:lpstr>Бухгалтерская отчетность – Инструкция № 33н (199н)</vt:lpstr>
      <vt:lpstr>Бухгалтерская отчетность – Инструкция № 33н (199н)</vt:lpstr>
      <vt:lpstr>Бухгалтерская отчетность – Инструкция № 33н (199н)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Отражение в отчетности операций с остатками</vt:lpstr>
      <vt:lpstr>Презентация PowerPoint</vt:lpstr>
      <vt:lpstr>Сравнение Баланса и Отчета о финансовых результатах</vt:lpstr>
      <vt:lpstr>                            Сравнение отчетных форм  Отчет ф. 0503721         Баланс ф. 0503730</vt:lpstr>
      <vt:lpstr>Сравнение Баланса и Отчета о финансовых результатах – изменение типа с КУ на БУ в течение года</vt:lpstr>
      <vt:lpstr>Сравнение отчетных форм  Отчет ф. 0503721         Баланс ф. 0503730</vt:lpstr>
      <vt:lpstr>Баланс государственного (муниципального) учреждения (ф. 0503730)</vt:lpstr>
      <vt:lpstr>Отражение операций по счету 109 в Отчете ф. 0503721 и Справке ф. 0503710</vt:lpstr>
      <vt:lpstr>Заполнение Отчета ф. 0503721</vt:lpstr>
      <vt:lpstr>Отчет ф. 0503738</vt:lpstr>
      <vt:lpstr> СВЕДЕНИЯ о результатах учреждения по исполнению                государственного (муниципального) задания (ф. 0503762)</vt:lpstr>
      <vt:lpstr> Сведения об исполнении мероприятий в рамках субсидий на иные цели и на цели осуществления капитальных вложений (ф. 0503766)</vt:lpstr>
      <vt:lpstr>Презентация PowerPoint</vt:lpstr>
      <vt:lpstr>Презентация PowerPoint</vt:lpstr>
      <vt:lpstr>  Формирование отдельных форм отчетности в связи с изменениями КБК</vt:lpstr>
      <vt:lpstr>Детализация возвратов остатков МБТ и возвратов  в объеме потребности</vt:lpstr>
      <vt:lpstr>Отчет о бюджетных и денежных обязательствах получателей средств федерального бюджета и администраторов источников финансирования дефицита федерального бюджета</vt:lpstr>
      <vt:lpstr>Презентация PowerPoint</vt:lpstr>
      <vt:lpstr>Нормативное правовое регулирование создания и функционирования подсистемы «Учет и отчетность» </vt:lpstr>
      <vt:lpstr>Нормативное правовое регулирование создания и функционирования подсистемы «Учет и отчетность» </vt:lpstr>
      <vt:lpstr>Модель сбора, проверки, свода и консолидации бюджетной отчетности (на примере ФБ) </vt:lpstr>
      <vt:lpstr>Модель сбора, проверки, свода и консолидации бюджетной отчетности (на примере ФБ) </vt:lpstr>
      <vt:lpstr>Этапы внедрения подсистемы «Учет и отчетность»  (в части формирования отчетности)</vt:lpstr>
      <vt:lpstr>Организация взаимодействия субъектов отчетности  и оператора подсистемы</vt:lpstr>
      <vt:lpstr>Основные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ЦБ ДДУ</cp:lastModifiedBy>
  <cp:revision>854</cp:revision>
  <cp:lastPrinted>2016-10-12T18:59:59Z</cp:lastPrinted>
  <dcterms:created xsi:type="dcterms:W3CDTF">2015-03-03T16:27:21Z</dcterms:created>
  <dcterms:modified xsi:type="dcterms:W3CDTF">2016-12-12T07:56:30Z</dcterms:modified>
</cp:coreProperties>
</file>