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75" r:id="rId3"/>
    <p:sldId id="260" r:id="rId4"/>
    <p:sldId id="264" r:id="rId5"/>
    <p:sldId id="265" r:id="rId6"/>
    <p:sldId id="262" r:id="rId7"/>
    <p:sldId id="266" r:id="rId8"/>
    <p:sldId id="267" r:id="rId9"/>
    <p:sldId id="268" r:id="rId10"/>
    <p:sldId id="276" r:id="rId11"/>
    <p:sldId id="277" r:id="rId12"/>
    <p:sldId id="278" r:id="rId13"/>
    <p:sldId id="279" r:id="rId14"/>
    <p:sldId id="270" r:id="rId15"/>
    <p:sldId id="271" r:id="rId16"/>
    <p:sldId id="274" r:id="rId17"/>
    <p:sldId id="272" r:id="rId18"/>
    <p:sldId id="273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275FB-FB71-4451-8FCE-6EFD77D8B81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B30A8-DEC2-4A23-A057-ED80E9E6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618AE-6DF9-4CD6-A044-F6E591C3794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618AE-6DF9-4CD6-A044-F6E591C3794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618AE-6DF9-4CD6-A044-F6E591C3794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55471"/>
            <a:ext cx="9144000" cy="1761842"/>
          </a:xfrm>
        </p:spPr>
        <p:txBody>
          <a:bodyPr>
            <a:noAutofit/>
          </a:bodyPr>
          <a:lstStyle/>
          <a:p>
            <a:r>
              <a:rPr lang="sah-RU" sz="3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sah-R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sah-RU" sz="3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sah-R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sah-RU" sz="3200" b="1" dirty="0" smtClean="0">
                <a:solidFill>
                  <a:schemeClr val="tx2">
                    <a:lumMod val="50000"/>
                  </a:schemeClr>
                </a:solidFill>
              </a:rPr>
              <a:t>К</a:t>
            </a:r>
            <a:r>
              <a:rPr lang="ru-RU" sz="3200" b="1" dirty="0" err="1" smtClean="0">
                <a:solidFill>
                  <a:schemeClr val="tx2">
                    <a:lumMod val="50000"/>
                  </a:schemeClr>
                </a:solidFill>
              </a:rPr>
              <a:t>онкурс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на присуждение премий лучшим учителям за достижения в педагогической деятельности в 20</a:t>
            </a:r>
            <a:r>
              <a:rPr lang="sah-RU" sz="3200" b="1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1 году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sah-RU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ah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3180" y="5529777"/>
            <a:ext cx="3065929" cy="48587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333399"/>
                </a:solidFill>
              </a:rPr>
              <a:t>20 апреля 2021г.</a:t>
            </a:r>
            <a:endParaRPr lang="ru-RU" sz="2400" dirty="0">
              <a:solidFill>
                <a:srgbClr val="333399"/>
              </a:solidFill>
            </a:endParaRPr>
          </a:p>
        </p:txBody>
      </p:sp>
      <p:pic>
        <p:nvPicPr>
          <p:cNvPr id="5" name="Picture 2" descr="F:\ЯНЦ\эмблемы\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35" t="4650" r="7059" b="7664"/>
          <a:stretch/>
        </p:blipFill>
        <p:spPr bwMode="auto">
          <a:xfrm>
            <a:off x="6724514" y="378556"/>
            <a:ext cx="1585543" cy="148575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55471"/>
            <a:ext cx="9144000" cy="1761842"/>
          </a:xfrm>
        </p:spPr>
        <p:txBody>
          <a:bodyPr>
            <a:noAutofit/>
          </a:bodyPr>
          <a:lstStyle/>
          <a:p>
            <a:r>
              <a:rPr lang="sah-RU" sz="3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sah-R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sah-RU" sz="3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sah-R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sah-RU" sz="3200" b="1" dirty="0" smtClean="0">
                <a:solidFill>
                  <a:schemeClr val="tx2">
                    <a:lumMod val="50000"/>
                  </a:schemeClr>
                </a:solidFill>
              </a:rPr>
              <a:t>Раздел 2. Рекомендации по информационно-методическому  сопровождению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sah-RU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ah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5" name="Picture 2" descr="F:\ЯНЦ\эмблемы\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35" t="4650" r="7059" b="7664"/>
          <a:stretch/>
        </p:blipFill>
        <p:spPr bwMode="auto">
          <a:xfrm>
            <a:off x="6724514" y="378556"/>
            <a:ext cx="1585543" cy="148575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1.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Муниципальным органам управления образованием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/>
          <a:srcRect l="15959" t="9961" r="78001" b="79297"/>
          <a:stretch>
            <a:fillRect/>
          </a:stretch>
        </p:blipFill>
        <p:spPr bwMode="auto">
          <a:xfrm>
            <a:off x="0" y="-71454"/>
            <a:ext cx="1285852" cy="1285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1435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Проведение конкурсных мероприятий согласно приказу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МОиН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РС(Я), приведенному в соответствие с федеральными нормативно-правовыми актами;</a:t>
            </a:r>
          </a:p>
          <a:p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соблюдение всех условий участия учителя в конкурсе;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</a:t>
            </a: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трогое соблюдение правил участия в конкурсе, касающихся норматива по стажу (не менее 3 лет);</a:t>
            </a:r>
          </a:p>
          <a:p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соблюдение условия участия </a:t>
            </a:r>
            <a:r>
              <a:rPr lang="sah-RU" u="sng" dirty="0" smtClean="0">
                <a:solidFill>
                  <a:schemeClr val="tx2">
                    <a:lumMod val="50000"/>
                  </a:schemeClr>
                </a:solidFill>
              </a:rPr>
              <a:t>учителей</a:t>
            </a: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 (не совместители, не администраторы);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</a:t>
            </a: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облюдение правил повторного участия в конкурсе по истечении 5-летнего срока, исчисление которого начинается с 1 января года, следующего за годом участия учителя в конкурсе;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</a:t>
            </a: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облюдение п.7 выдвижения участника с его согласия коллегиальным органом МОУО (районные комитеты ПС работников образования и науки РФ, общественных советов );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</a:t>
            </a: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редставление пакета документов  муниципального уровня (приказ МКУ УО о проведении конкурса с составом комиссии, об утверждении решения комиссии с датой, подписями, протокол комиссии с сводными результатами с датой, с подписями)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2. Участник конкурса – учитель,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согласившийся с решениями коллегиальных органов  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МОУО, ОО и профессионального сообщества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/>
          <a:srcRect l="15959" t="9961" r="78001" b="79297"/>
          <a:stretch>
            <a:fillRect/>
          </a:stretch>
        </p:blipFill>
        <p:spPr bwMode="auto">
          <a:xfrm>
            <a:off x="357182" y="0"/>
            <a:ext cx="128586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1435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Ф</a:t>
            </a: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ормирует материалы для участия в конкурсе в </a:t>
            </a:r>
            <a:r>
              <a:rPr lang="sah-RU" u="sng" dirty="0" smtClean="0">
                <a:solidFill>
                  <a:schemeClr val="tx2">
                    <a:lumMod val="50000"/>
                  </a:schemeClr>
                </a:solidFill>
              </a:rPr>
              <a:t>одну папку </a:t>
            </a: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первый лист которой – титульная страница с визитными данными: </a:t>
            </a:r>
          </a:p>
          <a:p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ФИО,</a:t>
            </a:r>
          </a:p>
          <a:p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 д.р., </a:t>
            </a:r>
          </a:p>
          <a:p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должность, </a:t>
            </a:r>
          </a:p>
          <a:p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место работы, </a:t>
            </a:r>
          </a:p>
          <a:p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образование, </a:t>
            </a:r>
          </a:p>
          <a:p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педстаж/стаж в данном ОУ,</a:t>
            </a:r>
          </a:p>
          <a:p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 категория,</a:t>
            </a:r>
          </a:p>
          <a:p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 к/данные: электронная почта, м/телефон </a:t>
            </a:r>
          </a:p>
          <a:p>
            <a:pPr>
              <a:buNone/>
            </a:pP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Далее по распорядку п.8: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2. Участник конкурса – учитель,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согласившийся с решениями коллегиальных органов  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МОУО, ОО и профессионального сообщества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/>
          <a:srcRect l="15959" t="9961" r="78001" b="79297"/>
          <a:stretch>
            <a:fillRect/>
          </a:stretch>
        </p:blipFill>
        <p:spPr bwMode="auto">
          <a:xfrm>
            <a:off x="357182" y="0"/>
            <a:ext cx="128586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1435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Далее по распорядку п.8: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</a:t>
            </a: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опия решения (выписка из решения) коллегиального органа управления ОО о выдвижении учителя на участие в конкурсе обязательно с ходатайством (приложение №3 с заполнением всех данных);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К</a:t>
            </a:r>
            <a:r>
              <a:rPr lang="sah-RU" dirty="0" smtClean="0">
                <a:solidFill>
                  <a:srgbClr val="C00000"/>
                </a:solidFill>
              </a:rPr>
              <a:t>опия документа об образовании учителя;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К</a:t>
            </a:r>
            <a:r>
              <a:rPr lang="sah-RU" dirty="0" smtClean="0">
                <a:solidFill>
                  <a:srgbClr val="C00000"/>
                </a:solidFill>
              </a:rPr>
              <a:t>опия трудовой книжки;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</a:t>
            </a:r>
            <a:r>
              <a:rPr lang="sah-RU" dirty="0" smtClean="0">
                <a:solidFill>
                  <a:srgbClr val="C00000"/>
                </a:solidFill>
              </a:rPr>
              <a:t>правка, содержащая информацию о профессиональных достижениях учителя;</a:t>
            </a:r>
          </a:p>
          <a:p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Информация о публичной презентации общественности и профессиональному сообществу результатов педагогической деятельности учителя. Заполняется на официальном бланке ОО. 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7572396" y="3500438"/>
            <a:ext cx="500066" cy="15001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Справка, содержащая информацию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о профессиональных достижениях учителя, 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соответствующих </a:t>
            </a:r>
            <a:r>
              <a:rPr lang="ru-RU" sz="2800" b="1" u="sng" dirty="0" smtClean="0">
                <a:solidFill>
                  <a:schemeClr val="tx2">
                    <a:lumMod val="50000"/>
                  </a:schemeClr>
                </a:solidFill>
              </a:rPr>
              <a:t>условиям участия в конкурсе. 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/>
          <a:srcRect l="15959" t="9961" r="78001" b="79297"/>
          <a:stretch>
            <a:fillRect/>
          </a:stretch>
        </p:blipFill>
        <p:spPr bwMode="auto">
          <a:xfrm>
            <a:off x="357182" y="0"/>
            <a:ext cx="1428736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1435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 условие (критерий):наличие у учителя собственной методической разработки по преподаваемому предмету, имеющей положительное заключение по итогам апробации в профессиональном сообществе.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</a:t>
            </a: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аличие рецензии (-й);</a:t>
            </a:r>
          </a:p>
          <a:p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Опубликована;</a:t>
            </a:r>
          </a:p>
          <a:p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Проведены мероприятия по теме методической разработки;</a:t>
            </a:r>
          </a:p>
          <a:p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Использована последователями, членами профессионального сообщества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Справка, содержащая информацию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о профессиональных достижениях учителя, 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соответствующих </a:t>
            </a:r>
            <a:r>
              <a:rPr lang="ru-RU" sz="2800" b="1" u="sng" dirty="0" smtClean="0">
                <a:solidFill>
                  <a:schemeClr val="tx2">
                    <a:lumMod val="50000"/>
                  </a:schemeClr>
                </a:solidFill>
              </a:rPr>
              <a:t>условиям участия в конкурсе. 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/>
          <a:srcRect l="15959" t="9961" r="78001" b="79297"/>
          <a:stretch>
            <a:fillRect/>
          </a:stretch>
        </p:blipFill>
        <p:spPr bwMode="auto">
          <a:xfrm>
            <a:off x="357182" y="0"/>
            <a:ext cx="1428736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1435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 условие (критерий): высокие (с позитивной динамикой за последние 3 года) результаты учебных достижений обучающихся, которые обучаются у учителя;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Я</a:t>
            </a: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вно прослеживается позитивная динамика учебной и творческой деятельности обучающихся;</a:t>
            </a:r>
          </a:p>
          <a:p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Растет количество обуч-ся, испытывающих интерес к предмету;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Ф</a:t>
            </a: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ормирование метапредметных результатов проводится, приводится их мониторинг </a:t>
            </a: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Справка, содержащая информацию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о профессиональных достижениях учителя, 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соответствующих </a:t>
            </a:r>
            <a:r>
              <a:rPr lang="ru-RU" sz="2800" b="1" u="sng" dirty="0" smtClean="0">
                <a:solidFill>
                  <a:schemeClr val="tx2">
                    <a:lumMod val="50000"/>
                  </a:schemeClr>
                </a:solidFill>
              </a:rPr>
              <a:t>условиям участия в конкурсе. 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/>
          <a:srcRect l="15959" t="9961" r="78001" b="79297"/>
          <a:stretch>
            <a:fillRect/>
          </a:stretch>
        </p:blipFill>
        <p:spPr bwMode="auto">
          <a:xfrm>
            <a:off x="357182" y="0"/>
            <a:ext cx="1428736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1435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 условие (критерий):  высокие результаты внеурочной деятельности обучающихся по учебному предмету, который преподает учитель;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</a:t>
            </a: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неурочная деятельность (научно-исследовательская, проектная) по предмету проводится;</a:t>
            </a:r>
          </a:p>
          <a:p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Позитивная динамика наблюдается (результаты конкурсов, олимпиад)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Справка, содержащая информацию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о профессиональных достижениях учителя, 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соответствующих </a:t>
            </a:r>
            <a:r>
              <a:rPr lang="ru-RU" sz="2800" b="1" u="sng" dirty="0" smtClean="0">
                <a:solidFill>
                  <a:schemeClr val="tx2">
                    <a:lumMod val="50000"/>
                  </a:schemeClr>
                </a:solidFill>
              </a:rPr>
              <a:t>условиям участия в конкурсе.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/>
          <a:srcRect l="15959" t="9961" r="78001" b="79297"/>
          <a:stretch>
            <a:fillRect/>
          </a:stretch>
        </p:blipFill>
        <p:spPr bwMode="auto">
          <a:xfrm>
            <a:off x="357182" y="0"/>
            <a:ext cx="1428736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1435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4 условие (критерий): создание учителем условий для адресной работы с различными категориями обучающихся (одаренные дети, дети из социально неблагополучных семей, дети, попавшие в трудные жизненные ситуации, дети из семей мигрантов, дети-сироты и дети, оставшиеся без попечения родителей, дети-инвалиды и дети с ограниченными возможностями здоровья, дети с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девиантным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(общественно опасным) поведением)</a:t>
            </a:r>
          </a:p>
          <a:p>
            <a:pPr marL="514350" indent="-514350"/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Системная диагностика на выявление потребностей для адресной работы;</a:t>
            </a:r>
          </a:p>
          <a:p>
            <a:pPr marL="514350" indent="-51435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</a:t>
            </a: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аличие программ для адресной работы;</a:t>
            </a:r>
          </a:p>
          <a:p>
            <a:pPr marL="514350" indent="-51435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</a:t>
            </a: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езультаты адресной работы;</a:t>
            </a:r>
          </a:p>
          <a:p>
            <a:pPr marL="514350" indent="-514350"/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Включенность родителей в адресной работе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Справка, содержащая информацию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о профессиональных достижениях учителя, 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соответствующих </a:t>
            </a:r>
            <a:r>
              <a:rPr lang="ru-RU" sz="2800" b="1" u="sng" dirty="0" smtClean="0">
                <a:solidFill>
                  <a:schemeClr val="tx2">
                    <a:lumMod val="50000"/>
                  </a:schemeClr>
                </a:solidFill>
              </a:rPr>
              <a:t>условиям участия в конкурсе. 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/>
          <a:srcRect l="15959" t="9961" r="78001" b="79297"/>
          <a:stretch>
            <a:fillRect/>
          </a:stretch>
        </p:blipFill>
        <p:spPr bwMode="auto">
          <a:xfrm>
            <a:off x="357182" y="0"/>
            <a:ext cx="1428736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1435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5 условие (критерий) обеспечение высокого качества организации образовательного процесса на основе эффективного использования учителем различных образовательных технологий, в том числе дистанционных образовательных технологий или электронного обучения;</a:t>
            </a:r>
          </a:p>
          <a:p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Применение технологий, в т.ч. дистанционных или электронного обучения;</a:t>
            </a:r>
          </a:p>
          <a:p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Использование технологий оценивания учебных и внеучебных достижений обучающихся;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</a:t>
            </a: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езультаты внедрения различных технологий</a:t>
            </a: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Справка, содержащая информацию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о профессиональных достижениях учителя, 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соответствующих </a:t>
            </a:r>
            <a:r>
              <a:rPr lang="ru-RU" sz="2800" b="1" u="sng" dirty="0" smtClean="0">
                <a:solidFill>
                  <a:schemeClr val="tx2">
                    <a:lumMod val="50000"/>
                  </a:schemeClr>
                </a:solidFill>
              </a:rPr>
              <a:t>условиям участия в конкурсе. 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/>
          <a:srcRect l="15959" t="9961" r="78001" b="79297"/>
          <a:stretch>
            <a:fillRect/>
          </a:stretch>
        </p:blipFill>
        <p:spPr bwMode="auto">
          <a:xfrm>
            <a:off x="357182" y="0"/>
            <a:ext cx="1428736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1435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6 условие (критерий): непрерывность профессионального развития учителя.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</a:t>
            </a: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ранслирование лучшего педагогического опыта;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</a:t>
            </a: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частие в профессиональных конкурсах;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</a:t>
            </a: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частие в экспертно-аналитической деятельности;</a:t>
            </a:r>
          </a:p>
          <a:p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Наличие программы профессионального роста 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55471"/>
            <a:ext cx="9144000" cy="1761842"/>
          </a:xfrm>
        </p:spPr>
        <p:txBody>
          <a:bodyPr>
            <a:noAutofit/>
          </a:bodyPr>
          <a:lstStyle/>
          <a:p>
            <a:r>
              <a:rPr lang="sah-RU" sz="3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sah-R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sah-RU" sz="3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sah-R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sah-RU" sz="3200" b="1" dirty="0" smtClean="0">
                <a:solidFill>
                  <a:schemeClr val="tx2">
                    <a:lumMod val="50000"/>
                  </a:schemeClr>
                </a:solidFill>
              </a:rPr>
              <a:t>Раздел 1. Нормативно-правовое регулирование: федеральное и региональное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sah-RU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ah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5" name="Picture 2" descr="F:\ЯНЦ\эмблемы\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35" t="4650" r="7059" b="7664"/>
          <a:stretch/>
        </p:blipFill>
        <p:spPr bwMode="auto">
          <a:xfrm>
            <a:off x="6724514" y="378556"/>
            <a:ext cx="1585543" cy="148575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3174" y="1571612"/>
            <a:ext cx="6143667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333399"/>
                </a:solidFill>
              </a:rPr>
              <a:t>  </a:t>
            </a:r>
            <a:r>
              <a:rPr lang="sah-RU" sz="1800" b="1" dirty="0" smtClean="0">
                <a:solidFill>
                  <a:schemeClr val="tx2">
                    <a:lumMod val="50000"/>
                  </a:schemeClr>
                </a:solidFill>
              </a:rPr>
              <a:t>-Указ Президента Российской Федерации от 28.11.2018 г.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№ 679 «О премиях лучшим учителям за достижения в педагогической деятельности»;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--Постановление Правительства Российской Федерации от 29.12.2018 г. № 1739 «О мерах по реализации Указа Президента Российской Федерации от 28 ноября 2018 года №679 «О премиях лучшим учителям за достижения в педагогической деятельности» и признании утратившими силу постановления Правительства Российской Федерации от 20 мая 2017 года №606»;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--Постановление Правительства Российской Федерации от 14 февраля 2020 г. №143 «О внесении изменений в Правила проведения конкурса на присуждение премий лучшим учителям за достижения в педагогической деятельности, включающие в том числе условия участия в нем»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3999" cy="128586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80161" y="196447"/>
            <a:ext cx="6965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ah-RU" sz="3200" b="1" dirty="0" smtClean="0">
                <a:solidFill>
                  <a:schemeClr val="bg1"/>
                </a:solidFill>
              </a:rPr>
              <a:t>(РФ) Нормативные основания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257" t="20732" r="4592" b="9274"/>
          <a:stretch/>
        </p:blipFill>
        <p:spPr>
          <a:xfrm>
            <a:off x="571448" y="214290"/>
            <a:ext cx="922631" cy="9226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212121"/>
              </a:clrFrom>
              <a:clrTo>
                <a:srgbClr val="21212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822"/>
          <a:stretch/>
        </p:blipFill>
        <p:spPr>
          <a:xfrm>
            <a:off x="0" y="2025784"/>
            <a:ext cx="2811294" cy="483221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262460" y="3244334"/>
            <a:ext cx="619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ah-RU" b="1" dirty="0" smtClean="0">
                <a:solidFill>
                  <a:schemeClr val="bg1"/>
                </a:solidFill>
              </a:rPr>
              <a:t>(РФ)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836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3174" y="1571612"/>
            <a:ext cx="6143667" cy="4857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1. Настоящие Правила определяют порядок проведения конкурса на присуждение премий лучшим учителям за достижения в педагогической деятельности, включающие в том числе условия участия в нем (далее соответственно - премии, конкурс).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22. Конкурс проводится органом государственной власти субъекта РФ, осуществляющим государственное управление в сфере образования.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  3. Основными принципами проведения конкурса являются гласность, открытость, прозрачность процедур и обеспечение равных возможностей для участия в нем учителей.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  4. На участие в конкурсе имеют право учителя со стажем педагогической деятельности не менее 3 лет, основным местом работы которых является образовательная организация, реализующая образовательные программы начального общего, основного общего и среднего общего образования (далее - образовательная организация).</a:t>
            </a:r>
          </a:p>
          <a:p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Лица, осуществляющие в образовательных организациях административные или организационные функции, права на участие в конкурсе не имеют.</a:t>
            </a:r>
          </a:p>
          <a:p>
            <a:pPr>
              <a:buNone/>
            </a:pPr>
            <a:endParaRPr lang="ru-RU" sz="18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3999" cy="128586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/>
              <a:t>ПРАВИЛА ПРОВЕДЕНИЯ КОНКУРСА НА ПРИСУЖДЕНИЕ </a:t>
            </a:r>
          </a:p>
          <a:p>
            <a:pPr algn="r"/>
            <a:r>
              <a:rPr lang="ru-RU" b="1" dirty="0" smtClean="0"/>
              <a:t>ПРЕМИЙ ЛУЧШИМ УЧИТЕЛЯМ</a:t>
            </a:r>
          </a:p>
          <a:p>
            <a:pPr algn="r"/>
            <a:r>
              <a:rPr lang="ru-RU" b="1" dirty="0" smtClean="0"/>
              <a:t>ЗА ДОСТИЖЕНИЯ В ПЕДАГОГИЧЕСКОЙ ДЕЯТЕЛЬНОСТИ, </a:t>
            </a:r>
          </a:p>
          <a:p>
            <a:pPr algn="r"/>
            <a:r>
              <a:rPr lang="ru-RU" b="1" dirty="0" smtClean="0"/>
              <a:t>ВКЛЮЧАЮЩИЕ В ТОМ ЧИСЛЕ УСЛОВИЯ УЧАСТИЯ В НЕМ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257" t="20732" r="4592" b="9274"/>
          <a:stretch/>
        </p:blipFill>
        <p:spPr>
          <a:xfrm>
            <a:off x="571448" y="214290"/>
            <a:ext cx="922631" cy="9226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212121"/>
              </a:clrFrom>
              <a:clrTo>
                <a:srgbClr val="21212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822"/>
          <a:stretch/>
        </p:blipFill>
        <p:spPr>
          <a:xfrm>
            <a:off x="0" y="2025784"/>
            <a:ext cx="2811294" cy="483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836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3174" y="1571612"/>
            <a:ext cx="6143667" cy="48577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dirty="0" smtClean="0"/>
              <a:t>5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. Для проведения конкурса орган государственной власти субъекта Российской Федерации, осуществляющий государственное управление в сфере образования, создает конкурсную комиссию. В состав конкурсной комиссии входят руководители образовательных организаций в количестве не более одной четвертой общего числа членов конкурсной комиссии, представители профессиональных объединений работодателей в количестве не более одной четвертой общего числа членов конкурсной комиссии, представители общественных объединений, осуществляющих свою деятельность в сфере образования, в количестве не более одной четвертой общего числа членов конкурсной комиссии и родители (законные представители) обучающихся образовательных организаций в количестве не более одной четвертой общего числа членов конкурсной комиссии.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  6. Выдвижение учителей на получение премии производится с их письменного согласия коллегиальным органом управления образовательной организации.</a:t>
            </a:r>
          </a:p>
          <a:p>
            <a:pPr>
              <a:buNone/>
            </a:pPr>
            <a:endParaRPr lang="ru-RU" sz="18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3999" cy="128586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/>
              <a:t>ПРАВИЛА ПРОВЕДЕНИЯ КОНКУРСА НА ПРИСУЖДЕНИЕ </a:t>
            </a:r>
          </a:p>
          <a:p>
            <a:pPr algn="r"/>
            <a:r>
              <a:rPr lang="ru-RU" b="1" dirty="0" smtClean="0"/>
              <a:t>ПРЕМИЙ ЛУЧШИМ УЧИТЕЛЯМ</a:t>
            </a:r>
          </a:p>
          <a:p>
            <a:pPr algn="r"/>
            <a:r>
              <a:rPr lang="ru-RU" b="1" dirty="0" smtClean="0"/>
              <a:t>ЗА ДОСТИЖЕНИЯ В ПЕДАГОГИЧЕСКОЙ ДЕЯТЕЛЬНОСТИ, </a:t>
            </a:r>
          </a:p>
          <a:p>
            <a:pPr algn="r"/>
            <a:r>
              <a:rPr lang="ru-RU" b="1" dirty="0" smtClean="0"/>
              <a:t>ВКЛЮЧАЮЩИЕ В ТОМ ЧИСЛЕ УСЛОВИЯ УЧАСТИЯ В НЕМ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257" t="20732" r="4592" b="9274"/>
          <a:stretch/>
        </p:blipFill>
        <p:spPr>
          <a:xfrm>
            <a:off x="571448" y="214290"/>
            <a:ext cx="922631" cy="9226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212121"/>
              </a:clrFrom>
              <a:clrTo>
                <a:srgbClr val="21212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822"/>
          <a:stretch/>
        </p:blipFill>
        <p:spPr>
          <a:xfrm>
            <a:off x="0" y="2025784"/>
            <a:ext cx="2811294" cy="483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836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РС(Я) Нормативные основания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/>
          <a:srcRect l="15959" t="9961" r="78001" b="79297"/>
          <a:stretch>
            <a:fillRect/>
          </a:stretch>
        </p:blipFill>
        <p:spPr bwMode="auto">
          <a:xfrm>
            <a:off x="357182" y="0"/>
            <a:ext cx="1428736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1435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Приказ Министерства образования и науки Республики Саха (Якутия) от 12 апреля 2021 г. №01-03/552 «О проведении конкурсных процедур на присуждение Премии лучшим учителям за достижения в педагогической деятельности в 2021 году  в Республике Саха (Якутия). 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Приказ </a:t>
            </a:r>
            <a:r>
              <a:rPr lang="ru-RU" sz="3200" b="1" dirty="0" err="1" smtClean="0">
                <a:solidFill>
                  <a:schemeClr val="tx2">
                    <a:lumMod val="50000"/>
                  </a:schemeClr>
                </a:solidFill>
              </a:rPr>
              <a:t>МОиН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РС(Я) 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/>
          <a:srcRect l="15959" t="9961" r="78001" b="79297"/>
          <a:stretch>
            <a:fillRect/>
          </a:stretch>
        </p:blipFill>
        <p:spPr bwMode="auto">
          <a:xfrm>
            <a:off x="357182" y="0"/>
            <a:ext cx="1428736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1435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-Устанавливает оператора конкурса;</a:t>
            </a:r>
          </a:p>
          <a:p>
            <a:pPr>
              <a:buNone/>
            </a:pP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-Устанавливает процедуру рассмотрения конкурсных документов;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-Устанавливает персональный состав конкурсной, экспертной комиссии;</a:t>
            </a:r>
          </a:p>
          <a:p>
            <a:pPr>
              <a:buNone/>
            </a:pP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-Устанавливает план-график проведения конкурса;</a:t>
            </a:r>
          </a:p>
          <a:p>
            <a:pPr>
              <a:buNone/>
            </a:pP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-Устанавливает шаблоны документов, используемых в конкурсе;</a:t>
            </a:r>
          </a:p>
          <a:p>
            <a:pPr>
              <a:buNone/>
            </a:pPr>
            <a:r>
              <a:rPr lang="sah-RU" dirty="0" smtClean="0">
                <a:solidFill>
                  <a:schemeClr val="tx2">
                    <a:lumMod val="50000"/>
                  </a:schemeClr>
                </a:solidFill>
              </a:rPr>
              <a:t>-Разрабатывает методические рекомендации</a:t>
            </a:r>
          </a:p>
          <a:p>
            <a:pPr>
              <a:buFontTx/>
              <a:buChar char="-"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Документы для представления в конкурсную комиссию </a:t>
            </a:r>
            <a:r>
              <a:rPr lang="ru-RU" sz="3200" b="1" dirty="0" err="1" smtClean="0">
                <a:solidFill>
                  <a:schemeClr val="tx2">
                    <a:lumMod val="50000"/>
                  </a:schemeClr>
                </a:solidFill>
              </a:rPr>
              <a:t>МОиН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РС(Я) 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1435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а) </a:t>
            </a:r>
            <a:r>
              <a:rPr lang="ru-RU" dirty="0" smtClean="0">
                <a:solidFill>
                  <a:srgbClr val="C00000"/>
                </a:solidFill>
              </a:rPr>
              <a:t>копия решения (выписка из решения) коллегиального органа управления образовательной организации о выдвижении учителя на участие в конкурсе; 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ПРИМЕЧАНИЕ: Обратить внимание на </a:t>
            </a:r>
            <a:r>
              <a:rPr lang="sah-RU" i="1" dirty="0" smtClean="0">
                <a:solidFill>
                  <a:srgbClr val="C00000"/>
                </a:solidFill>
              </a:rPr>
              <a:t> п.7 приказа МОиН РС (Я). Выдвижение...производится коллегиальным органом МОУО.</a:t>
            </a:r>
            <a:endParaRPr lang="ru-RU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б) копия документа (документов) об образовании учителя, заверенная руководителем образовательной организации в установленном законодательством Российской Федерации порядке;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в) заверенная руководителем образовательной организации копия трудовой книжки учителя;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г) заверенная руководителем образовательной организации справка, содержащая информацию о профессиональных достижениях учителя, соответствующих условиям участия в конкурсе, предусмотренным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hlinkClick r:id="" action="ppaction://hlinkfile" tooltip="8. Конкурсная комиссия проводит конкурс, условиями участия в котором являются:"/>
              </a:rPr>
              <a:t>пунктом 8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настоящих Правил, на бумажном и (или) электронном носителях;</a:t>
            </a:r>
          </a:p>
          <a:p>
            <a:pPr>
              <a:buNone/>
            </a:pP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) информация о публичной презентации общественности и профессиональному сообществу результатов педагогической деятельности учителя.</a:t>
            </a:r>
          </a:p>
          <a:p>
            <a:pPr>
              <a:buNone/>
            </a:pPr>
            <a:endParaRPr lang="sah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Справка, содержащая информацию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о профессиональных достижениях учителя, 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соответствующих </a:t>
            </a:r>
            <a:r>
              <a:rPr lang="ru-RU" sz="2800" b="1" u="sng" dirty="0" smtClean="0">
                <a:solidFill>
                  <a:schemeClr val="tx2">
                    <a:lumMod val="50000"/>
                  </a:schemeClr>
                </a:solidFill>
              </a:rPr>
              <a:t>условиям участия в конкурсе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/>
          <a:srcRect l="15959" t="9961" r="78001" b="79297"/>
          <a:stretch>
            <a:fillRect/>
          </a:stretch>
        </p:blipFill>
        <p:spPr bwMode="auto">
          <a:xfrm>
            <a:off x="357182" y="0"/>
            <a:ext cx="1428736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1435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а) наличие у учителя собственной методической разработки по преподаваемому предмету, имеющей положительное заключение по итогам апробации в профессиональном сообществе;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б) высокие (с позитивной динамикой за последние 3 года) результаты учебных достижений обучающихся, которые обучаются у учителя;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в) высокие результаты внеурочной деятельности обучающихся по учебному предмету, который преподает учитель;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г) создание учителем условий для адресной работы с различными категориями обучающихся (одаренные дети, дети из социально неблагополучных семей, дети, попавшие в трудные жизненные ситуации, дети из семей мигрантов, дети-сироты и дети, оставшиеся без попечения родителей, дети-инвалиды и дети с ограниченными возможностями здоровья, дети с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девиантным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(общественно опасным) поведением);</a:t>
            </a:r>
          </a:p>
          <a:p>
            <a:pPr>
              <a:buNone/>
            </a:pP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) обеспечение высокого качества организации образовательного процесса на основе эффективного использования учителем различных образовательных технологий, в том числе дистанционных образовательных технологий или электронного обучения;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е) непрерывность профессионального развития учителя.</a:t>
            </a:r>
          </a:p>
          <a:p>
            <a:pPr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1454</Words>
  <Application>Microsoft Office PowerPoint</Application>
  <PresentationFormat>Экран (4:3)</PresentationFormat>
  <Paragraphs>113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Конкурс на присуждение премий лучшим учителям за достижения в педагогической деятельности в 2021 году  </vt:lpstr>
      <vt:lpstr>  Раздел 1. Нормативно-правовое регулирование: федеральное и региональное   </vt:lpstr>
      <vt:lpstr>Слайд 3</vt:lpstr>
      <vt:lpstr>Слайд 4</vt:lpstr>
      <vt:lpstr>Слайд 5</vt:lpstr>
      <vt:lpstr>РС(Я) Нормативные основания  </vt:lpstr>
      <vt:lpstr>Приказ МОиН РС(Я)   </vt:lpstr>
      <vt:lpstr>Документы для представления в конкурсную комиссию МОиН РС(Я)   </vt:lpstr>
      <vt:lpstr>Справка, содержащая информацию  о профессиональных достижениях учителя,  соответствующих условиям участия в конкурсе  </vt:lpstr>
      <vt:lpstr>  Раздел 2. Рекомендации по информационно-методическому  сопровождению  </vt:lpstr>
      <vt:lpstr>1. Муниципальным органам управления образованием </vt:lpstr>
      <vt:lpstr>2. Участник конкурса – учитель,  согласившийся с решениями коллегиальных органов   МОУО, ОО и профессионального сообщества   </vt:lpstr>
      <vt:lpstr>2. Участник конкурса – учитель,  согласившийся с решениями коллегиальных органов   МОУО, ОО и профессионального сообщества   </vt:lpstr>
      <vt:lpstr>Справка, содержащая информацию  о профессиональных достижениях учителя,  соответствующих условиям участия в конкурсе.   </vt:lpstr>
      <vt:lpstr>Справка, содержащая информацию  о профессиональных достижениях учителя,  соответствующих условиям участия в конкурсе.   </vt:lpstr>
      <vt:lpstr>Справка, содержащая информацию  о профессиональных достижениях учителя,  соответствующих условиям участия в конкурсе.   </vt:lpstr>
      <vt:lpstr>Справка, содержащая информацию  о профессиональных достижениях учителя,  соответствующих условиям участия в конкурсе.  </vt:lpstr>
      <vt:lpstr>Справка, содержащая информацию  о профессиональных достижениях учителя,  соответствующих условиям участия в конкурсе.   </vt:lpstr>
      <vt:lpstr>Справка, содержащая информацию  о профессиональных достижениях учителя,  соответствующих условиям участия в конкурсе.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ETN</dc:creator>
  <cp:lastModifiedBy>Ульяна</cp:lastModifiedBy>
  <cp:revision>28</cp:revision>
  <dcterms:created xsi:type="dcterms:W3CDTF">2021-04-19T03:59:16Z</dcterms:created>
  <dcterms:modified xsi:type="dcterms:W3CDTF">2021-04-22T07:45:00Z</dcterms:modified>
</cp:coreProperties>
</file>