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9" r:id="rId3"/>
    <p:sldId id="265" r:id="rId4"/>
    <p:sldId id="266" r:id="rId5"/>
    <p:sldId id="272" r:id="rId6"/>
    <p:sldId id="268" r:id="rId7"/>
    <p:sldId id="269" r:id="rId8"/>
    <p:sldId id="281" r:id="rId9"/>
    <p:sldId id="282" r:id="rId10"/>
    <p:sldId id="271" r:id="rId11"/>
    <p:sldId id="280" r:id="rId12"/>
    <p:sldId id="273" r:id="rId13"/>
    <p:sldId id="274" r:id="rId14"/>
    <p:sldId id="275" r:id="rId15"/>
    <p:sldId id="277" r:id="rId16"/>
    <p:sldId id="278" r:id="rId17"/>
    <p:sldId id="290" r:id="rId18"/>
    <p:sldId id="292" r:id="rId19"/>
    <p:sldId id="283" r:id="rId20"/>
    <p:sldId id="285" r:id="rId21"/>
    <p:sldId id="293" r:id="rId22"/>
    <p:sldId id="301" r:id="rId23"/>
    <p:sldId id="302" r:id="rId24"/>
    <p:sldId id="303" r:id="rId25"/>
    <p:sldId id="305" r:id="rId26"/>
    <p:sldId id="297" r:id="rId27"/>
    <p:sldId id="295" r:id="rId28"/>
    <p:sldId id="312" r:id="rId29"/>
    <p:sldId id="314" r:id="rId30"/>
    <p:sldId id="315" r:id="rId31"/>
    <p:sldId id="316" r:id="rId32"/>
    <p:sldId id="317" r:id="rId33"/>
    <p:sldId id="318" r:id="rId34"/>
    <p:sldId id="320" r:id="rId35"/>
    <p:sldId id="319" r:id="rId36"/>
    <p:sldId id="321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8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5501" autoAdjust="0"/>
  </p:normalViewPr>
  <p:slideViewPr>
    <p:cSldViewPr>
      <p:cViewPr varScale="1">
        <p:scale>
          <a:sx n="84" d="100"/>
          <a:sy n="84" d="100"/>
        </p:scale>
        <p:origin x="14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76;&#1080;&#1092;&#1092;%20&#1087;&#1088;&#1077;&#1079;\&#1044;&#1048;&#1060;%20&#1058;&#1044;+&#1091;&#1088;&#1086;&#1074;&#1085;&#1080;%20+&#1055;&#104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61%202015\&#1055;&#1057;%20&#1074;%20&#1084;&#1072;&#1090;&#1088;%204\&#1051;&#1080;&#1089;&#1090;%20Microsoft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932852143482"/>
          <c:y val="3.0272718977612498E-2"/>
          <c:w val="0.86351159230096197"/>
          <c:h val="0.6285287345216820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'Лист1 (2)'!$N$13</c:f>
              <c:strCache>
                <c:ptCount val="1"/>
                <c:pt idx="0">
                  <c:v>УРОВЕНЬ 1</c:v>
                </c:pt>
              </c:strCache>
            </c:strRef>
          </c:tx>
          <c:invertIfNegative val="0"/>
          <c:cat>
            <c:strRef>
              <c:f>'Лист1 (2)'!$O$12:$T$12</c:f>
              <c:strCache>
                <c:ptCount val="6"/>
                <c:pt idx="0">
                  <c:v>ТФ1</c:v>
                </c:pt>
                <c:pt idx="1">
                  <c:v>ТФ2</c:v>
                </c:pt>
                <c:pt idx="2">
                  <c:v>ТФ3</c:v>
                </c:pt>
                <c:pt idx="3">
                  <c:v>ТФ4</c:v>
                </c:pt>
                <c:pt idx="4">
                  <c:v>ТФ5</c:v>
                </c:pt>
                <c:pt idx="5">
                  <c:v>ТФ6</c:v>
                </c:pt>
              </c:strCache>
            </c:strRef>
          </c:cat>
          <c:val>
            <c:numRef>
              <c:f>'Лист1 (2)'!$O$13:$T$13</c:f>
              <c:numCache>
                <c:formatCode>0.00</c:formatCode>
                <c:ptCount val="6"/>
                <c:pt idx="0">
                  <c:v>80</c:v>
                </c:pt>
                <c:pt idx="1">
                  <c:v>75</c:v>
                </c:pt>
                <c:pt idx="2">
                  <c:v>27.272727272727259</c:v>
                </c:pt>
                <c:pt idx="3">
                  <c:v>53.846153846153861</c:v>
                </c:pt>
                <c:pt idx="4">
                  <c:v>57.142857142857153</c:v>
                </c:pt>
                <c:pt idx="5">
                  <c:v>57.142857142857153</c:v>
                </c:pt>
              </c:numCache>
            </c:numRef>
          </c:val>
        </c:ser>
        <c:ser>
          <c:idx val="1"/>
          <c:order val="1"/>
          <c:tx>
            <c:strRef>
              <c:f>'Лист1 (2)'!$N$14</c:f>
              <c:strCache>
                <c:ptCount val="1"/>
                <c:pt idx="0">
                  <c:v>УРОВЕНЬ 2</c:v>
                </c:pt>
              </c:strCache>
            </c:strRef>
          </c:tx>
          <c:invertIfNegative val="0"/>
          <c:cat>
            <c:strRef>
              <c:f>'Лист1 (2)'!$O$12:$T$12</c:f>
              <c:strCache>
                <c:ptCount val="6"/>
                <c:pt idx="0">
                  <c:v>ТФ1</c:v>
                </c:pt>
                <c:pt idx="1">
                  <c:v>ТФ2</c:v>
                </c:pt>
                <c:pt idx="2">
                  <c:v>ТФ3</c:v>
                </c:pt>
                <c:pt idx="3">
                  <c:v>ТФ4</c:v>
                </c:pt>
                <c:pt idx="4">
                  <c:v>ТФ5</c:v>
                </c:pt>
                <c:pt idx="5">
                  <c:v>ТФ6</c:v>
                </c:pt>
              </c:strCache>
            </c:strRef>
          </c:cat>
          <c:val>
            <c:numRef>
              <c:f>'Лист1 (2)'!$O$14:$T$14</c:f>
              <c:numCache>
                <c:formatCode>0.00</c:formatCode>
                <c:ptCount val="6"/>
                <c:pt idx="0">
                  <c:v>0</c:v>
                </c:pt>
                <c:pt idx="1">
                  <c:v>16.666666666666671</c:v>
                </c:pt>
                <c:pt idx="2">
                  <c:v>45.454545454545439</c:v>
                </c:pt>
                <c:pt idx="3">
                  <c:v>46.153846153846132</c:v>
                </c:pt>
                <c:pt idx="4">
                  <c:v>42.857142857142847</c:v>
                </c:pt>
                <c:pt idx="5">
                  <c:v>42.857142857142847</c:v>
                </c:pt>
              </c:numCache>
            </c:numRef>
          </c:val>
        </c:ser>
        <c:ser>
          <c:idx val="2"/>
          <c:order val="2"/>
          <c:tx>
            <c:strRef>
              <c:f>'Лист1 (2)'!$N$15</c:f>
              <c:strCache>
                <c:ptCount val="1"/>
                <c:pt idx="0">
                  <c:v>УРОВЕНЬ 3</c:v>
                </c:pt>
              </c:strCache>
            </c:strRef>
          </c:tx>
          <c:invertIfNegative val="0"/>
          <c:cat>
            <c:strRef>
              <c:f>'Лист1 (2)'!$O$12:$T$12</c:f>
              <c:strCache>
                <c:ptCount val="6"/>
                <c:pt idx="0">
                  <c:v>ТФ1</c:v>
                </c:pt>
                <c:pt idx="1">
                  <c:v>ТФ2</c:v>
                </c:pt>
                <c:pt idx="2">
                  <c:v>ТФ3</c:v>
                </c:pt>
                <c:pt idx="3">
                  <c:v>ТФ4</c:v>
                </c:pt>
                <c:pt idx="4">
                  <c:v>ТФ5</c:v>
                </c:pt>
                <c:pt idx="5">
                  <c:v>ТФ6</c:v>
                </c:pt>
              </c:strCache>
            </c:strRef>
          </c:cat>
          <c:val>
            <c:numRef>
              <c:f>'Лист1 (2)'!$O$15:$T$15</c:f>
              <c:numCache>
                <c:formatCode>0.00</c:formatCode>
                <c:ptCount val="6"/>
                <c:pt idx="0">
                  <c:v>20</c:v>
                </c:pt>
                <c:pt idx="1">
                  <c:v>8.3333333333333357</c:v>
                </c:pt>
                <c:pt idx="2">
                  <c:v>27.272727272727259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'Лист1 (2)'!$N$16</c:f>
              <c:strCache>
                <c:ptCount val="1"/>
                <c:pt idx="0">
                  <c:v>УРОВЕНЬ 4</c:v>
                </c:pt>
              </c:strCache>
            </c:strRef>
          </c:tx>
          <c:invertIfNegative val="0"/>
          <c:cat>
            <c:strRef>
              <c:f>'Лист1 (2)'!$O$12:$T$12</c:f>
              <c:strCache>
                <c:ptCount val="6"/>
                <c:pt idx="0">
                  <c:v>ТФ1</c:v>
                </c:pt>
                <c:pt idx="1">
                  <c:v>ТФ2</c:v>
                </c:pt>
                <c:pt idx="2">
                  <c:v>ТФ3</c:v>
                </c:pt>
                <c:pt idx="3">
                  <c:v>ТФ4</c:v>
                </c:pt>
                <c:pt idx="4">
                  <c:v>ТФ5</c:v>
                </c:pt>
                <c:pt idx="5">
                  <c:v>ТФ6</c:v>
                </c:pt>
              </c:strCache>
            </c:strRef>
          </c:cat>
          <c:val>
            <c:numRef>
              <c:f>'Лист1 (2)'!$O$16:$T$16</c:f>
              <c:numCache>
                <c:formatCode>0.00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8320480"/>
        <c:axId val="558316952"/>
      </c:barChart>
      <c:catAx>
        <c:axId val="5583204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58316952"/>
        <c:crosses val="autoZero"/>
        <c:auto val="1"/>
        <c:lblAlgn val="ctr"/>
        <c:lblOffset val="100"/>
        <c:noMultiLvlLbl val="0"/>
      </c:catAx>
      <c:valAx>
        <c:axId val="5583169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5583204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6147856517935198E-2"/>
          <c:y val="0.75307816584276599"/>
          <c:w val="0.81881539807524073"/>
          <c:h val="0.1842088143889988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18674261462"/>
          <c:y val="4.0063213740180403E-2"/>
          <c:w val="0.86060758362651502"/>
          <c:h val="0.6419050157295610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Лист1!$I$9</c:f>
              <c:strCache>
                <c:ptCount val="1"/>
                <c:pt idx="0">
                  <c:v>УРОВЕНЬ 1</c:v>
                </c:pt>
              </c:strCache>
            </c:strRef>
          </c:tx>
          <c:invertIfNegative val="0"/>
          <c:cat>
            <c:strRef>
              <c:f>Лист1!$J$8:$O$8</c:f>
              <c:strCache>
                <c:ptCount val="6"/>
                <c:pt idx="0">
                  <c:v>ТФ1</c:v>
                </c:pt>
                <c:pt idx="1">
                  <c:v>ТФ2</c:v>
                </c:pt>
                <c:pt idx="2">
                  <c:v>ТФ3</c:v>
                </c:pt>
                <c:pt idx="3">
                  <c:v>ТФ4</c:v>
                </c:pt>
                <c:pt idx="4">
                  <c:v>ТФ5</c:v>
                </c:pt>
                <c:pt idx="5">
                  <c:v>ТФ6</c:v>
                </c:pt>
              </c:strCache>
            </c:strRef>
          </c:cat>
          <c:val>
            <c:numRef>
              <c:f>Лист1!$J$9:$O$9</c:f>
              <c:numCache>
                <c:formatCode>0.00</c:formatCode>
                <c:ptCount val="6"/>
                <c:pt idx="0">
                  <c:v>20.512820512820511</c:v>
                </c:pt>
                <c:pt idx="1">
                  <c:v>17.741935483870972</c:v>
                </c:pt>
                <c:pt idx="2">
                  <c:v>18.181818181818201</c:v>
                </c:pt>
                <c:pt idx="3">
                  <c:v>32.142857142857153</c:v>
                </c:pt>
                <c:pt idx="4">
                  <c:v>22.222222222222211</c:v>
                </c:pt>
                <c:pt idx="5">
                  <c:v>14.28571428571429</c:v>
                </c:pt>
              </c:numCache>
            </c:numRef>
          </c:val>
        </c:ser>
        <c:ser>
          <c:idx val="1"/>
          <c:order val="1"/>
          <c:tx>
            <c:strRef>
              <c:f>Лист1!$I$10</c:f>
              <c:strCache>
                <c:ptCount val="1"/>
                <c:pt idx="0">
                  <c:v>УРОВЕНЬ 2</c:v>
                </c:pt>
              </c:strCache>
            </c:strRef>
          </c:tx>
          <c:invertIfNegative val="0"/>
          <c:cat>
            <c:strRef>
              <c:f>Лист1!$J$8:$O$8</c:f>
              <c:strCache>
                <c:ptCount val="6"/>
                <c:pt idx="0">
                  <c:v>ТФ1</c:v>
                </c:pt>
                <c:pt idx="1">
                  <c:v>ТФ2</c:v>
                </c:pt>
                <c:pt idx="2">
                  <c:v>ТФ3</c:v>
                </c:pt>
                <c:pt idx="3">
                  <c:v>ТФ4</c:v>
                </c:pt>
                <c:pt idx="4">
                  <c:v>ТФ5</c:v>
                </c:pt>
                <c:pt idx="5">
                  <c:v>ТФ6</c:v>
                </c:pt>
              </c:strCache>
            </c:strRef>
          </c:cat>
          <c:val>
            <c:numRef>
              <c:f>Лист1!$J$10:$O$10</c:f>
              <c:numCache>
                <c:formatCode>0.00</c:formatCode>
                <c:ptCount val="6"/>
                <c:pt idx="0">
                  <c:v>7.6923076923076916</c:v>
                </c:pt>
                <c:pt idx="1">
                  <c:v>19.35483870967742</c:v>
                </c:pt>
                <c:pt idx="2">
                  <c:v>21.2121212121212</c:v>
                </c:pt>
                <c:pt idx="3">
                  <c:v>17.857142857142851</c:v>
                </c:pt>
                <c:pt idx="4">
                  <c:v>11.111111111111111</c:v>
                </c:pt>
                <c:pt idx="5">
                  <c:v>33.333333333333343</c:v>
                </c:pt>
              </c:numCache>
            </c:numRef>
          </c:val>
        </c:ser>
        <c:ser>
          <c:idx val="2"/>
          <c:order val="2"/>
          <c:tx>
            <c:strRef>
              <c:f>Лист1!$I$11</c:f>
              <c:strCache>
                <c:ptCount val="1"/>
                <c:pt idx="0">
                  <c:v>УРОВЕНЬ 3</c:v>
                </c:pt>
              </c:strCache>
            </c:strRef>
          </c:tx>
          <c:invertIfNegative val="0"/>
          <c:cat>
            <c:strRef>
              <c:f>Лист1!$J$8:$O$8</c:f>
              <c:strCache>
                <c:ptCount val="6"/>
                <c:pt idx="0">
                  <c:v>ТФ1</c:v>
                </c:pt>
                <c:pt idx="1">
                  <c:v>ТФ2</c:v>
                </c:pt>
                <c:pt idx="2">
                  <c:v>ТФ3</c:v>
                </c:pt>
                <c:pt idx="3">
                  <c:v>ТФ4</c:v>
                </c:pt>
                <c:pt idx="4">
                  <c:v>ТФ5</c:v>
                </c:pt>
                <c:pt idx="5">
                  <c:v>ТФ6</c:v>
                </c:pt>
              </c:strCache>
            </c:strRef>
          </c:cat>
          <c:val>
            <c:numRef>
              <c:f>Лист1!$J$11:$O$11</c:f>
              <c:numCache>
                <c:formatCode>0.00</c:formatCode>
                <c:ptCount val="6"/>
                <c:pt idx="0">
                  <c:v>43.589743589743577</c:v>
                </c:pt>
                <c:pt idx="1">
                  <c:v>33.870967741935473</c:v>
                </c:pt>
                <c:pt idx="2">
                  <c:v>33.333333333333343</c:v>
                </c:pt>
                <c:pt idx="3">
                  <c:v>28.571428571428569</c:v>
                </c:pt>
                <c:pt idx="4">
                  <c:v>50</c:v>
                </c:pt>
                <c:pt idx="5">
                  <c:v>28.571428571428569</c:v>
                </c:pt>
              </c:numCache>
            </c:numRef>
          </c:val>
        </c:ser>
        <c:ser>
          <c:idx val="3"/>
          <c:order val="3"/>
          <c:tx>
            <c:strRef>
              <c:f>Лист1!$I$12</c:f>
              <c:strCache>
                <c:ptCount val="1"/>
                <c:pt idx="0">
                  <c:v>УРОВЕНЬ 4</c:v>
                </c:pt>
              </c:strCache>
            </c:strRef>
          </c:tx>
          <c:invertIfNegative val="0"/>
          <c:cat>
            <c:strRef>
              <c:f>Лист1!$J$8:$O$8</c:f>
              <c:strCache>
                <c:ptCount val="6"/>
                <c:pt idx="0">
                  <c:v>ТФ1</c:v>
                </c:pt>
                <c:pt idx="1">
                  <c:v>ТФ2</c:v>
                </c:pt>
                <c:pt idx="2">
                  <c:v>ТФ3</c:v>
                </c:pt>
                <c:pt idx="3">
                  <c:v>ТФ4</c:v>
                </c:pt>
                <c:pt idx="4">
                  <c:v>ТФ5</c:v>
                </c:pt>
                <c:pt idx="5">
                  <c:v>ТФ6</c:v>
                </c:pt>
              </c:strCache>
            </c:strRef>
          </c:cat>
          <c:val>
            <c:numRef>
              <c:f>Лист1!$J$12:$O$12</c:f>
              <c:numCache>
                <c:formatCode>0.00</c:formatCode>
                <c:ptCount val="6"/>
                <c:pt idx="0">
                  <c:v>28.205128205128201</c:v>
                </c:pt>
                <c:pt idx="1">
                  <c:v>29.032258064516132</c:v>
                </c:pt>
                <c:pt idx="2">
                  <c:v>27.272727272727259</c:v>
                </c:pt>
                <c:pt idx="3">
                  <c:v>21.428571428571431</c:v>
                </c:pt>
                <c:pt idx="4">
                  <c:v>16.666666666666671</c:v>
                </c:pt>
                <c:pt idx="5">
                  <c:v>23.8095238095238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8319304"/>
        <c:axId val="558326360"/>
      </c:barChart>
      <c:catAx>
        <c:axId val="558319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58326360"/>
        <c:crosses val="autoZero"/>
        <c:auto val="1"/>
        <c:lblAlgn val="ctr"/>
        <c:lblOffset val="100"/>
        <c:noMultiLvlLbl val="0"/>
      </c:catAx>
      <c:valAx>
        <c:axId val="5583263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5583193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9813576371726322E-2"/>
          <c:y val="0.82874211893122984"/>
          <c:w val="0.89382349393037708"/>
          <c:h val="0.171257881068770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C2E9AD-E814-4ED6-9D42-82F11BB21206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9A7357-B1DA-427F-8FCD-A5AAE46B4085}">
      <dgm:prSet phldrT="[Текст]" custT="1"/>
      <dgm:spPr/>
      <dgm:t>
        <a:bodyPr/>
        <a:lstStyle/>
        <a:p>
          <a:r>
            <a:rPr lang="ru-RU" sz="1400" dirty="0" smtClean="0"/>
            <a:t>Первый уровень – </a:t>
          </a:r>
          <a:r>
            <a:rPr lang="ru-RU" sz="1400" dirty="0" smtClean="0">
              <a:solidFill>
                <a:srgbClr val="FFFF00"/>
              </a:solidFill>
            </a:rPr>
            <a:t>уровень начинающего педагога</a:t>
          </a:r>
          <a:r>
            <a:rPr lang="ru-RU" sz="1400" dirty="0" smtClean="0"/>
            <a:t>. Имеет право осуществлять педагогическую деятельность по результатам успешного прохождения квалификационного экзамена. Владеет компетенциями на начальном уровне, может осуществлять педагогическую деятельность на предписанном уровне. </a:t>
          </a:r>
        </a:p>
      </dgm:t>
    </dgm:pt>
    <dgm:pt modelId="{318693E2-53FA-4A76-8850-BEF834949C87}" type="parTrans" cxnId="{3A3BC83F-452A-4462-8818-8CAFCD2BDAF7}">
      <dgm:prSet/>
      <dgm:spPr/>
      <dgm:t>
        <a:bodyPr/>
        <a:lstStyle/>
        <a:p>
          <a:endParaRPr lang="ru-RU" sz="1400"/>
        </a:p>
      </dgm:t>
    </dgm:pt>
    <dgm:pt modelId="{70C73DC7-F696-4593-8D9A-44537DAAA782}" type="sibTrans" cxnId="{3A3BC83F-452A-4462-8818-8CAFCD2BDAF7}">
      <dgm:prSet/>
      <dgm:spPr/>
      <dgm:t>
        <a:bodyPr/>
        <a:lstStyle/>
        <a:p>
          <a:endParaRPr lang="ru-RU" sz="1400"/>
        </a:p>
      </dgm:t>
    </dgm:pt>
    <dgm:pt modelId="{06F0DAF1-685C-425F-8848-F5A43FDC7CE3}">
      <dgm:prSet phldrT="[Текст]" custT="1"/>
      <dgm:spPr/>
      <dgm:t>
        <a:bodyPr/>
        <a:lstStyle/>
        <a:p>
          <a:r>
            <a:rPr lang="ru-RU" sz="1400" dirty="0" smtClean="0"/>
            <a:t>Третий уровень – </a:t>
          </a:r>
          <a:r>
            <a:rPr lang="ru-RU" sz="1400" dirty="0" smtClean="0">
              <a:solidFill>
                <a:srgbClr val="FFFF00"/>
              </a:solidFill>
            </a:rPr>
            <a:t>уровень педагога-методиста, </a:t>
          </a:r>
          <a:r>
            <a:rPr lang="ru-RU" sz="1400" dirty="0" smtClean="0"/>
            <a:t>владеющего методами и технологиями обучения и воспитания на уровне, позволяющем транслировать их другим педагогам. </a:t>
          </a:r>
          <a:endParaRPr lang="ru-RU" sz="1400" dirty="0"/>
        </a:p>
      </dgm:t>
    </dgm:pt>
    <dgm:pt modelId="{EFD0E987-FED3-4F11-9119-F94FB7F827A4}" type="parTrans" cxnId="{F68D0D73-C3C3-4CC9-A5A1-5FDFAD8F92D2}">
      <dgm:prSet/>
      <dgm:spPr/>
      <dgm:t>
        <a:bodyPr/>
        <a:lstStyle/>
        <a:p>
          <a:endParaRPr lang="ru-RU" sz="1400"/>
        </a:p>
      </dgm:t>
    </dgm:pt>
    <dgm:pt modelId="{091E0F5D-4393-44D1-B5FE-3C8F6EA9DDA8}" type="sibTrans" cxnId="{F68D0D73-C3C3-4CC9-A5A1-5FDFAD8F92D2}">
      <dgm:prSet/>
      <dgm:spPr/>
      <dgm:t>
        <a:bodyPr/>
        <a:lstStyle/>
        <a:p>
          <a:endParaRPr lang="ru-RU" sz="1400"/>
        </a:p>
      </dgm:t>
    </dgm:pt>
    <dgm:pt modelId="{CA7AB483-9FE4-4759-9BDB-699DBFA7E4BA}">
      <dgm:prSet phldrT="[Текст]" custT="1"/>
      <dgm:spPr/>
      <dgm:t>
        <a:bodyPr/>
        <a:lstStyle/>
        <a:p>
          <a:r>
            <a:rPr lang="ru-RU" sz="1400" dirty="0" smtClean="0"/>
            <a:t>Четвертый уровень – </a:t>
          </a:r>
          <a:r>
            <a:rPr lang="ru-RU" sz="1400" dirty="0" smtClean="0">
              <a:solidFill>
                <a:srgbClr val="FFFF00"/>
              </a:solidFill>
            </a:rPr>
            <a:t>педагог-исследователь, </a:t>
          </a:r>
          <a:r>
            <a:rPr lang="ru-RU" sz="1400" dirty="0" smtClean="0"/>
            <a:t>обобщающий опыт профессиональной деятельности с целью разработки новых образовательных технологий, способный осуществлять апробацию и внедрение инновационных технологий в образовании.</a:t>
          </a:r>
          <a:endParaRPr lang="ru-RU" sz="1400" dirty="0"/>
        </a:p>
      </dgm:t>
    </dgm:pt>
    <dgm:pt modelId="{56EE996C-EB36-452E-A747-11407DCD0E6C}" type="parTrans" cxnId="{BDED33D6-30D7-4324-8D62-B40FCDD12A18}">
      <dgm:prSet/>
      <dgm:spPr/>
      <dgm:t>
        <a:bodyPr/>
        <a:lstStyle/>
        <a:p>
          <a:endParaRPr lang="ru-RU" sz="1400"/>
        </a:p>
      </dgm:t>
    </dgm:pt>
    <dgm:pt modelId="{BA530750-ECCB-4675-87B5-FE751C9DCC51}" type="sibTrans" cxnId="{BDED33D6-30D7-4324-8D62-B40FCDD12A18}">
      <dgm:prSet/>
      <dgm:spPr/>
      <dgm:t>
        <a:bodyPr/>
        <a:lstStyle/>
        <a:p>
          <a:endParaRPr lang="ru-RU" sz="1400"/>
        </a:p>
      </dgm:t>
    </dgm:pt>
    <dgm:pt modelId="{7311859E-F349-43BE-9935-F812480D5461}">
      <dgm:prSet custT="1"/>
      <dgm:spPr/>
      <dgm:t>
        <a:bodyPr/>
        <a:lstStyle/>
        <a:p>
          <a:r>
            <a:rPr lang="ru-RU" sz="1400" dirty="0" smtClean="0"/>
            <a:t>Второй уровень – </a:t>
          </a:r>
          <a:r>
            <a:rPr lang="ru-RU" sz="1400" dirty="0" smtClean="0">
              <a:solidFill>
                <a:srgbClr val="FFFF00"/>
              </a:solidFill>
            </a:rPr>
            <a:t>уровень продвинутого педагога, </a:t>
          </a:r>
          <a:r>
            <a:rPr lang="ru-RU" sz="1400" dirty="0" smtClean="0"/>
            <a:t>деятельность которого характеризуется освоением различных компетенций, которые могут быть связаны с работой с особым контингентом детей или с выполнением дополнительных функций по организации образовательного процесса и создания условий обучения. </a:t>
          </a:r>
        </a:p>
      </dgm:t>
    </dgm:pt>
    <dgm:pt modelId="{CCC6C1F2-6CB9-4900-A65E-224E32E7A72B}" type="parTrans" cxnId="{30A0F96C-A17F-4D66-8986-9C697E8F6011}">
      <dgm:prSet/>
      <dgm:spPr/>
      <dgm:t>
        <a:bodyPr/>
        <a:lstStyle/>
        <a:p>
          <a:endParaRPr lang="ru-RU" sz="1400"/>
        </a:p>
      </dgm:t>
    </dgm:pt>
    <dgm:pt modelId="{907233FE-2CC2-410A-BD73-CAE75DF0C836}" type="sibTrans" cxnId="{30A0F96C-A17F-4D66-8986-9C697E8F6011}">
      <dgm:prSet/>
      <dgm:spPr/>
      <dgm:t>
        <a:bodyPr/>
        <a:lstStyle/>
        <a:p>
          <a:endParaRPr lang="ru-RU" sz="1400"/>
        </a:p>
      </dgm:t>
    </dgm:pt>
    <dgm:pt modelId="{1E53FF52-2F8B-4441-A746-A2E07BB1F015}" type="pres">
      <dgm:prSet presAssocID="{FDC2E9AD-E814-4ED6-9D42-82F11BB21206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4DFC64A-426B-4C1C-AFDE-D3A3C13884F4}" type="pres">
      <dgm:prSet presAssocID="{819A7357-B1DA-427F-8FCD-A5AAE46B4085}" presName="composite" presStyleCnt="0"/>
      <dgm:spPr/>
    </dgm:pt>
    <dgm:pt modelId="{F5995353-C70C-4664-9DA5-D16EDA2A7D90}" type="pres">
      <dgm:prSet presAssocID="{819A7357-B1DA-427F-8FCD-A5AAE46B4085}" presName="LShape" presStyleLbl="alignNode1" presStyleIdx="0" presStyleCnt="7"/>
      <dgm:spPr/>
    </dgm:pt>
    <dgm:pt modelId="{11C2EA06-6E56-41C0-AF0E-C6A2E49D34EA}" type="pres">
      <dgm:prSet presAssocID="{819A7357-B1DA-427F-8FCD-A5AAE46B4085}" presName="ParentText" presStyleLbl="revTx" presStyleIdx="0" presStyleCnt="4" custScaleX="112640" custLinFactNeighborX="7853" custLinFactNeighborY="-27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FBA31D-E5BC-4E78-A33B-8546FDE27872}" type="pres">
      <dgm:prSet presAssocID="{819A7357-B1DA-427F-8FCD-A5AAE46B4085}" presName="Triangle" presStyleLbl="alignNode1" presStyleIdx="1" presStyleCnt="7"/>
      <dgm:spPr/>
    </dgm:pt>
    <dgm:pt modelId="{1B62602A-531C-4E99-B0B2-5FBC074D64D8}" type="pres">
      <dgm:prSet presAssocID="{70C73DC7-F696-4593-8D9A-44537DAAA782}" presName="sibTrans" presStyleCnt="0"/>
      <dgm:spPr/>
    </dgm:pt>
    <dgm:pt modelId="{388A0269-A79D-4E04-AC12-472305FEC92E}" type="pres">
      <dgm:prSet presAssocID="{70C73DC7-F696-4593-8D9A-44537DAAA782}" presName="space" presStyleCnt="0"/>
      <dgm:spPr/>
    </dgm:pt>
    <dgm:pt modelId="{C472E431-2E0D-40C1-8DAB-56EB1589A22A}" type="pres">
      <dgm:prSet presAssocID="{7311859E-F349-43BE-9935-F812480D5461}" presName="composite" presStyleCnt="0"/>
      <dgm:spPr/>
    </dgm:pt>
    <dgm:pt modelId="{97B79E4A-F6DD-4FD4-855A-C66BE6B04395}" type="pres">
      <dgm:prSet presAssocID="{7311859E-F349-43BE-9935-F812480D5461}" presName="LShape" presStyleLbl="alignNode1" presStyleIdx="2" presStyleCnt="7"/>
      <dgm:spPr/>
    </dgm:pt>
    <dgm:pt modelId="{332669B3-8991-4773-A3BC-086D3AAC2426}" type="pres">
      <dgm:prSet presAssocID="{7311859E-F349-43BE-9935-F812480D5461}" presName="ParentText" presStyleLbl="revTx" presStyleIdx="1" presStyleCnt="4" custScaleX="107836" custScaleY="107323" custLinFactNeighborX="9919" custLinFactNeighborY="6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DEB67A-2227-41E0-BBD8-33EBC195408D}" type="pres">
      <dgm:prSet presAssocID="{7311859E-F349-43BE-9935-F812480D5461}" presName="Triangle" presStyleLbl="alignNode1" presStyleIdx="3" presStyleCnt="7"/>
      <dgm:spPr/>
    </dgm:pt>
    <dgm:pt modelId="{F8F0EA2D-CCCA-49A8-8D32-D96B28830322}" type="pres">
      <dgm:prSet presAssocID="{907233FE-2CC2-410A-BD73-CAE75DF0C836}" presName="sibTrans" presStyleCnt="0"/>
      <dgm:spPr/>
    </dgm:pt>
    <dgm:pt modelId="{D91A8189-C9CC-4417-B244-4D3AEA900EAE}" type="pres">
      <dgm:prSet presAssocID="{907233FE-2CC2-410A-BD73-CAE75DF0C836}" presName="space" presStyleCnt="0"/>
      <dgm:spPr/>
    </dgm:pt>
    <dgm:pt modelId="{84B90785-C844-49AE-89C8-21B3EE30ADA3}" type="pres">
      <dgm:prSet presAssocID="{06F0DAF1-685C-425F-8848-F5A43FDC7CE3}" presName="composite" presStyleCnt="0"/>
      <dgm:spPr/>
    </dgm:pt>
    <dgm:pt modelId="{E2863049-F902-443E-87EF-CB2A66A27B34}" type="pres">
      <dgm:prSet presAssocID="{06F0DAF1-685C-425F-8848-F5A43FDC7CE3}" presName="LShape" presStyleLbl="alignNode1" presStyleIdx="4" presStyleCnt="7"/>
      <dgm:spPr/>
    </dgm:pt>
    <dgm:pt modelId="{18004E42-FBD3-4848-B5C0-1EBD51CA5B18}" type="pres">
      <dgm:prSet presAssocID="{06F0DAF1-685C-425F-8848-F5A43FDC7CE3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803E41-96EA-4FDC-9DEE-20C05728A453}" type="pres">
      <dgm:prSet presAssocID="{06F0DAF1-685C-425F-8848-F5A43FDC7CE3}" presName="Triangle" presStyleLbl="alignNode1" presStyleIdx="5" presStyleCnt="7"/>
      <dgm:spPr/>
    </dgm:pt>
    <dgm:pt modelId="{F6CB237D-4E1E-4ABD-B38D-A6AA0CD11F72}" type="pres">
      <dgm:prSet presAssocID="{091E0F5D-4393-44D1-B5FE-3C8F6EA9DDA8}" presName="sibTrans" presStyleCnt="0"/>
      <dgm:spPr/>
    </dgm:pt>
    <dgm:pt modelId="{35CB6A4C-78D5-4BA0-BC0D-94C9A57EAE70}" type="pres">
      <dgm:prSet presAssocID="{091E0F5D-4393-44D1-B5FE-3C8F6EA9DDA8}" presName="space" presStyleCnt="0"/>
      <dgm:spPr/>
    </dgm:pt>
    <dgm:pt modelId="{1C787BFE-BB16-4D5B-9426-840CD43ECF56}" type="pres">
      <dgm:prSet presAssocID="{CA7AB483-9FE4-4759-9BDB-699DBFA7E4BA}" presName="composite" presStyleCnt="0"/>
      <dgm:spPr/>
    </dgm:pt>
    <dgm:pt modelId="{DB5E651C-9BF7-4CBA-A037-47281182D5E7}" type="pres">
      <dgm:prSet presAssocID="{CA7AB483-9FE4-4759-9BDB-699DBFA7E4BA}" presName="LShape" presStyleLbl="alignNode1" presStyleIdx="6" presStyleCnt="7"/>
      <dgm:spPr/>
    </dgm:pt>
    <dgm:pt modelId="{A6372A7E-4730-4F61-9455-D9800CA00D68}" type="pres">
      <dgm:prSet presAssocID="{CA7AB483-9FE4-4759-9BDB-699DBFA7E4BA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EBA723-D2FE-47B8-9228-31D6048F7E47}" type="presOf" srcId="{7311859E-F349-43BE-9935-F812480D5461}" destId="{332669B3-8991-4773-A3BC-086D3AAC2426}" srcOrd="0" destOrd="0" presId="urn:microsoft.com/office/officeart/2009/3/layout/StepUpProcess"/>
    <dgm:cxn modelId="{C0DDF14C-A773-43B6-A55C-621115368002}" type="presOf" srcId="{06F0DAF1-685C-425F-8848-F5A43FDC7CE3}" destId="{18004E42-FBD3-4848-B5C0-1EBD51CA5B18}" srcOrd="0" destOrd="0" presId="urn:microsoft.com/office/officeart/2009/3/layout/StepUpProcess"/>
    <dgm:cxn modelId="{7CEAEB9C-62A5-4A8C-B6C3-096849DC0EC3}" type="presOf" srcId="{CA7AB483-9FE4-4759-9BDB-699DBFA7E4BA}" destId="{A6372A7E-4730-4F61-9455-D9800CA00D68}" srcOrd="0" destOrd="0" presId="urn:microsoft.com/office/officeart/2009/3/layout/StepUpProcess"/>
    <dgm:cxn modelId="{F68D0D73-C3C3-4CC9-A5A1-5FDFAD8F92D2}" srcId="{FDC2E9AD-E814-4ED6-9D42-82F11BB21206}" destId="{06F0DAF1-685C-425F-8848-F5A43FDC7CE3}" srcOrd="2" destOrd="0" parTransId="{EFD0E987-FED3-4F11-9119-F94FB7F827A4}" sibTransId="{091E0F5D-4393-44D1-B5FE-3C8F6EA9DDA8}"/>
    <dgm:cxn modelId="{BDED33D6-30D7-4324-8D62-B40FCDD12A18}" srcId="{FDC2E9AD-E814-4ED6-9D42-82F11BB21206}" destId="{CA7AB483-9FE4-4759-9BDB-699DBFA7E4BA}" srcOrd="3" destOrd="0" parTransId="{56EE996C-EB36-452E-A747-11407DCD0E6C}" sibTransId="{BA530750-ECCB-4675-87B5-FE751C9DCC51}"/>
    <dgm:cxn modelId="{847274DC-A6E7-42C3-BD8D-C4FA648DEB72}" type="presOf" srcId="{819A7357-B1DA-427F-8FCD-A5AAE46B4085}" destId="{11C2EA06-6E56-41C0-AF0E-C6A2E49D34EA}" srcOrd="0" destOrd="0" presId="urn:microsoft.com/office/officeart/2009/3/layout/StepUpProcess"/>
    <dgm:cxn modelId="{3A3BC83F-452A-4462-8818-8CAFCD2BDAF7}" srcId="{FDC2E9AD-E814-4ED6-9D42-82F11BB21206}" destId="{819A7357-B1DA-427F-8FCD-A5AAE46B4085}" srcOrd="0" destOrd="0" parTransId="{318693E2-53FA-4A76-8850-BEF834949C87}" sibTransId="{70C73DC7-F696-4593-8D9A-44537DAAA782}"/>
    <dgm:cxn modelId="{30A0F96C-A17F-4D66-8986-9C697E8F6011}" srcId="{FDC2E9AD-E814-4ED6-9D42-82F11BB21206}" destId="{7311859E-F349-43BE-9935-F812480D5461}" srcOrd="1" destOrd="0" parTransId="{CCC6C1F2-6CB9-4900-A65E-224E32E7A72B}" sibTransId="{907233FE-2CC2-410A-BD73-CAE75DF0C836}"/>
    <dgm:cxn modelId="{3B58D113-05E1-4E26-B3C7-73558F8FB347}" type="presOf" srcId="{FDC2E9AD-E814-4ED6-9D42-82F11BB21206}" destId="{1E53FF52-2F8B-4441-A746-A2E07BB1F015}" srcOrd="0" destOrd="0" presId="urn:microsoft.com/office/officeart/2009/3/layout/StepUpProcess"/>
    <dgm:cxn modelId="{4378BBD0-2743-4A21-85C2-CEBF54CE2804}" type="presParOf" srcId="{1E53FF52-2F8B-4441-A746-A2E07BB1F015}" destId="{04DFC64A-426B-4C1C-AFDE-D3A3C13884F4}" srcOrd="0" destOrd="0" presId="urn:microsoft.com/office/officeart/2009/3/layout/StepUpProcess"/>
    <dgm:cxn modelId="{0CEA52D2-4656-4CA1-A3C3-17E63A5D7182}" type="presParOf" srcId="{04DFC64A-426B-4C1C-AFDE-D3A3C13884F4}" destId="{F5995353-C70C-4664-9DA5-D16EDA2A7D90}" srcOrd="0" destOrd="0" presId="urn:microsoft.com/office/officeart/2009/3/layout/StepUpProcess"/>
    <dgm:cxn modelId="{A4A88BC2-B492-4BB1-BA9B-8228606FF203}" type="presParOf" srcId="{04DFC64A-426B-4C1C-AFDE-D3A3C13884F4}" destId="{11C2EA06-6E56-41C0-AF0E-C6A2E49D34EA}" srcOrd="1" destOrd="0" presId="urn:microsoft.com/office/officeart/2009/3/layout/StepUpProcess"/>
    <dgm:cxn modelId="{E0EF5AA8-4556-4C42-8905-E55B9E03FEBE}" type="presParOf" srcId="{04DFC64A-426B-4C1C-AFDE-D3A3C13884F4}" destId="{7AFBA31D-E5BC-4E78-A33B-8546FDE27872}" srcOrd="2" destOrd="0" presId="urn:microsoft.com/office/officeart/2009/3/layout/StepUpProcess"/>
    <dgm:cxn modelId="{CA238883-3752-4BFA-B48D-72A07B6F5AC1}" type="presParOf" srcId="{1E53FF52-2F8B-4441-A746-A2E07BB1F015}" destId="{1B62602A-531C-4E99-B0B2-5FBC074D64D8}" srcOrd="1" destOrd="0" presId="urn:microsoft.com/office/officeart/2009/3/layout/StepUpProcess"/>
    <dgm:cxn modelId="{AEAE25E0-782C-4DC6-8A9F-BE920363A905}" type="presParOf" srcId="{1B62602A-531C-4E99-B0B2-5FBC074D64D8}" destId="{388A0269-A79D-4E04-AC12-472305FEC92E}" srcOrd="0" destOrd="0" presId="urn:microsoft.com/office/officeart/2009/3/layout/StepUpProcess"/>
    <dgm:cxn modelId="{A6AB3A48-57AE-4AB9-A376-D74822B3E20D}" type="presParOf" srcId="{1E53FF52-2F8B-4441-A746-A2E07BB1F015}" destId="{C472E431-2E0D-40C1-8DAB-56EB1589A22A}" srcOrd="2" destOrd="0" presId="urn:microsoft.com/office/officeart/2009/3/layout/StepUpProcess"/>
    <dgm:cxn modelId="{5F35D3CE-ABC4-487C-A1BB-10FC3C9C5ABC}" type="presParOf" srcId="{C472E431-2E0D-40C1-8DAB-56EB1589A22A}" destId="{97B79E4A-F6DD-4FD4-855A-C66BE6B04395}" srcOrd="0" destOrd="0" presId="urn:microsoft.com/office/officeart/2009/3/layout/StepUpProcess"/>
    <dgm:cxn modelId="{B3188355-CABE-4F07-97A4-7E5352007F30}" type="presParOf" srcId="{C472E431-2E0D-40C1-8DAB-56EB1589A22A}" destId="{332669B3-8991-4773-A3BC-086D3AAC2426}" srcOrd="1" destOrd="0" presId="urn:microsoft.com/office/officeart/2009/3/layout/StepUpProcess"/>
    <dgm:cxn modelId="{AA34EB09-02DA-4920-A6EE-9609373290BF}" type="presParOf" srcId="{C472E431-2E0D-40C1-8DAB-56EB1589A22A}" destId="{F8DEB67A-2227-41E0-BBD8-33EBC195408D}" srcOrd="2" destOrd="0" presId="urn:microsoft.com/office/officeart/2009/3/layout/StepUpProcess"/>
    <dgm:cxn modelId="{9D77689A-52EE-46EA-AD0D-7377DB233447}" type="presParOf" srcId="{1E53FF52-2F8B-4441-A746-A2E07BB1F015}" destId="{F8F0EA2D-CCCA-49A8-8D32-D96B28830322}" srcOrd="3" destOrd="0" presId="urn:microsoft.com/office/officeart/2009/3/layout/StepUpProcess"/>
    <dgm:cxn modelId="{1954E956-BA05-4353-839E-1A6568C4BD0B}" type="presParOf" srcId="{F8F0EA2D-CCCA-49A8-8D32-D96B28830322}" destId="{D91A8189-C9CC-4417-B244-4D3AEA900EAE}" srcOrd="0" destOrd="0" presId="urn:microsoft.com/office/officeart/2009/3/layout/StepUpProcess"/>
    <dgm:cxn modelId="{F5E10D05-DE64-4E76-8090-6156FE5211F6}" type="presParOf" srcId="{1E53FF52-2F8B-4441-A746-A2E07BB1F015}" destId="{84B90785-C844-49AE-89C8-21B3EE30ADA3}" srcOrd="4" destOrd="0" presId="urn:microsoft.com/office/officeart/2009/3/layout/StepUpProcess"/>
    <dgm:cxn modelId="{9319E0AD-C94E-44E4-A74A-E88075E659D2}" type="presParOf" srcId="{84B90785-C844-49AE-89C8-21B3EE30ADA3}" destId="{E2863049-F902-443E-87EF-CB2A66A27B34}" srcOrd="0" destOrd="0" presId="urn:microsoft.com/office/officeart/2009/3/layout/StepUpProcess"/>
    <dgm:cxn modelId="{2485D2A0-1306-4C12-911E-5A01793803A8}" type="presParOf" srcId="{84B90785-C844-49AE-89C8-21B3EE30ADA3}" destId="{18004E42-FBD3-4848-B5C0-1EBD51CA5B18}" srcOrd="1" destOrd="0" presId="urn:microsoft.com/office/officeart/2009/3/layout/StepUpProcess"/>
    <dgm:cxn modelId="{CC2B6F77-35FE-425D-BA9E-DEA7327D5606}" type="presParOf" srcId="{84B90785-C844-49AE-89C8-21B3EE30ADA3}" destId="{27803E41-96EA-4FDC-9DEE-20C05728A453}" srcOrd="2" destOrd="0" presId="urn:microsoft.com/office/officeart/2009/3/layout/StepUpProcess"/>
    <dgm:cxn modelId="{B8F0850A-D199-4FCD-9699-319BF94F943F}" type="presParOf" srcId="{1E53FF52-2F8B-4441-A746-A2E07BB1F015}" destId="{F6CB237D-4E1E-4ABD-B38D-A6AA0CD11F72}" srcOrd="5" destOrd="0" presId="urn:microsoft.com/office/officeart/2009/3/layout/StepUpProcess"/>
    <dgm:cxn modelId="{FF45CB9B-1F05-4DC3-AD24-4A612A78089B}" type="presParOf" srcId="{F6CB237D-4E1E-4ABD-B38D-A6AA0CD11F72}" destId="{35CB6A4C-78D5-4BA0-BC0D-94C9A57EAE70}" srcOrd="0" destOrd="0" presId="urn:microsoft.com/office/officeart/2009/3/layout/StepUpProcess"/>
    <dgm:cxn modelId="{7660B84F-31DD-43EE-940D-5DC39151EBE5}" type="presParOf" srcId="{1E53FF52-2F8B-4441-A746-A2E07BB1F015}" destId="{1C787BFE-BB16-4D5B-9426-840CD43ECF56}" srcOrd="6" destOrd="0" presId="urn:microsoft.com/office/officeart/2009/3/layout/StepUpProcess"/>
    <dgm:cxn modelId="{6C0995A5-7F99-4334-A415-30D0E4282FC3}" type="presParOf" srcId="{1C787BFE-BB16-4D5B-9426-840CD43ECF56}" destId="{DB5E651C-9BF7-4CBA-A037-47281182D5E7}" srcOrd="0" destOrd="0" presId="urn:microsoft.com/office/officeart/2009/3/layout/StepUpProcess"/>
    <dgm:cxn modelId="{76FE11BC-EBDD-4123-9686-83A439B83D2F}" type="presParOf" srcId="{1C787BFE-BB16-4D5B-9426-840CD43ECF56}" destId="{A6372A7E-4730-4F61-9455-D9800CA00D68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995353-C70C-4664-9DA5-D16EDA2A7D90}">
      <dsp:nvSpPr>
        <dsp:cNvPr id="0" name=""/>
        <dsp:cNvSpPr/>
      </dsp:nvSpPr>
      <dsp:spPr>
        <a:xfrm rot="5400000">
          <a:off x="379629" y="1851803"/>
          <a:ext cx="1137009" cy="189195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C2EA06-6E56-41C0-AF0E-C6A2E49D34EA}">
      <dsp:nvSpPr>
        <dsp:cNvPr id="0" name=""/>
        <dsp:cNvSpPr/>
      </dsp:nvSpPr>
      <dsp:spPr>
        <a:xfrm>
          <a:off x="216019" y="2376262"/>
          <a:ext cx="1923970" cy="14972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Первый уровень – </a:t>
          </a:r>
          <a:r>
            <a:rPr lang="ru-RU" sz="1400" kern="1200" dirty="0" smtClean="0">
              <a:solidFill>
                <a:srgbClr val="FFFF00"/>
              </a:solidFill>
            </a:rPr>
            <a:t>уровень начинающего педагога</a:t>
          </a:r>
          <a:r>
            <a:rPr lang="ru-RU" sz="1400" kern="1200" dirty="0" smtClean="0"/>
            <a:t>. Имеет право осуществлять педагогическую деятельность по результатам успешного прохождения квалификационного экзамена. Владеет компетенциями на начальном уровне, может осуществлять педагогическую деятельность на предписанном уровне. </a:t>
          </a:r>
        </a:p>
      </dsp:txBody>
      <dsp:txXfrm>
        <a:off x="216019" y="2376262"/>
        <a:ext cx="1923970" cy="1497223"/>
      </dsp:txXfrm>
    </dsp:sp>
    <dsp:sp modelId="{7AFBA31D-E5BC-4E78-A33B-8546FDE27872}">
      <dsp:nvSpPr>
        <dsp:cNvPr id="0" name=""/>
        <dsp:cNvSpPr/>
      </dsp:nvSpPr>
      <dsp:spPr>
        <a:xfrm>
          <a:off x="1575627" y="1712515"/>
          <a:ext cx="322277" cy="32227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B79E4A-F6DD-4FD4-855A-C66BE6B04395}">
      <dsp:nvSpPr>
        <dsp:cNvPr id="0" name=""/>
        <dsp:cNvSpPr/>
      </dsp:nvSpPr>
      <dsp:spPr>
        <a:xfrm rot="5400000">
          <a:off x="2578590" y="1279560"/>
          <a:ext cx="1137009" cy="189195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2669B3-8991-4773-A3BC-086D3AAC2426}">
      <dsp:nvSpPr>
        <dsp:cNvPr id="0" name=""/>
        <dsp:cNvSpPr/>
      </dsp:nvSpPr>
      <dsp:spPr>
        <a:xfrm>
          <a:off x="2491297" y="1799938"/>
          <a:ext cx="1841914" cy="1606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Второй уровень – </a:t>
          </a:r>
          <a:r>
            <a:rPr lang="ru-RU" sz="1400" kern="1200" dirty="0" smtClean="0">
              <a:solidFill>
                <a:srgbClr val="FFFF00"/>
              </a:solidFill>
            </a:rPr>
            <a:t>уровень продвинутого педагога, </a:t>
          </a:r>
          <a:r>
            <a:rPr lang="ru-RU" sz="1400" kern="1200" dirty="0" smtClean="0"/>
            <a:t>деятельность которого характеризуется освоением различных компетенций, которые могут быть связаны с работой с особым контингентом детей или с выполнением дополнительных функций по организации образовательного процесса и создания условий обучения. </a:t>
          </a:r>
        </a:p>
      </dsp:txBody>
      <dsp:txXfrm>
        <a:off x="2491297" y="1799938"/>
        <a:ext cx="1841914" cy="1606865"/>
      </dsp:txXfrm>
    </dsp:sp>
    <dsp:sp modelId="{F8DEB67A-2227-41E0-BBD8-33EBC195408D}">
      <dsp:nvSpPr>
        <dsp:cNvPr id="0" name=""/>
        <dsp:cNvSpPr/>
      </dsp:nvSpPr>
      <dsp:spPr>
        <a:xfrm>
          <a:off x="3774588" y="1140272"/>
          <a:ext cx="322277" cy="32227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863049-F902-443E-87EF-CB2A66A27B34}">
      <dsp:nvSpPr>
        <dsp:cNvPr id="0" name=""/>
        <dsp:cNvSpPr/>
      </dsp:nvSpPr>
      <dsp:spPr>
        <a:xfrm rot="5400000">
          <a:off x="4777552" y="762137"/>
          <a:ext cx="1137009" cy="189195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004E42-FBD3-4848-B5C0-1EBD51CA5B18}">
      <dsp:nvSpPr>
        <dsp:cNvPr id="0" name=""/>
        <dsp:cNvSpPr/>
      </dsp:nvSpPr>
      <dsp:spPr>
        <a:xfrm>
          <a:off x="4587757" y="1327425"/>
          <a:ext cx="1708070" cy="14972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Третий уровень – </a:t>
          </a:r>
          <a:r>
            <a:rPr lang="ru-RU" sz="1400" kern="1200" dirty="0" smtClean="0">
              <a:solidFill>
                <a:srgbClr val="FFFF00"/>
              </a:solidFill>
            </a:rPr>
            <a:t>уровень педагога-методиста, </a:t>
          </a:r>
          <a:r>
            <a:rPr lang="ru-RU" sz="1400" kern="1200" dirty="0" smtClean="0"/>
            <a:t>владеющего методами и технологиями обучения и воспитания на уровне, позволяющем транслировать их другим педагогам. </a:t>
          </a:r>
          <a:endParaRPr lang="ru-RU" sz="1400" kern="1200" dirty="0"/>
        </a:p>
      </dsp:txBody>
      <dsp:txXfrm>
        <a:off x="4587757" y="1327425"/>
        <a:ext cx="1708070" cy="1497223"/>
      </dsp:txXfrm>
    </dsp:sp>
    <dsp:sp modelId="{27803E41-96EA-4FDC-9DEE-20C05728A453}">
      <dsp:nvSpPr>
        <dsp:cNvPr id="0" name=""/>
        <dsp:cNvSpPr/>
      </dsp:nvSpPr>
      <dsp:spPr>
        <a:xfrm>
          <a:off x="5973549" y="622849"/>
          <a:ext cx="322277" cy="32227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5E651C-9BF7-4CBA-A037-47281182D5E7}">
      <dsp:nvSpPr>
        <dsp:cNvPr id="0" name=""/>
        <dsp:cNvSpPr/>
      </dsp:nvSpPr>
      <dsp:spPr>
        <a:xfrm rot="5400000">
          <a:off x="6976513" y="244714"/>
          <a:ext cx="1137009" cy="189195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372A7E-4730-4F61-9455-D9800CA00D68}">
      <dsp:nvSpPr>
        <dsp:cNvPr id="0" name=""/>
        <dsp:cNvSpPr/>
      </dsp:nvSpPr>
      <dsp:spPr>
        <a:xfrm>
          <a:off x="6786718" y="810002"/>
          <a:ext cx="1708070" cy="14972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Четвертый уровень – </a:t>
          </a:r>
          <a:r>
            <a:rPr lang="ru-RU" sz="1400" kern="1200" dirty="0" smtClean="0">
              <a:solidFill>
                <a:srgbClr val="FFFF00"/>
              </a:solidFill>
            </a:rPr>
            <a:t>педагог-исследователь, </a:t>
          </a:r>
          <a:r>
            <a:rPr lang="ru-RU" sz="1400" kern="1200" dirty="0" smtClean="0"/>
            <a:t>обобщающий опыт профессиональной деятельности с целью разработки новых образовательных технологий, способный осуществлять апробацию и внедрение инновационных технологий в образовании.</a:t>
          </a:r>
          <a:endParaRPr lang="ru-RU" sz="1400" kern="1200" dirty="0"/>
        </a:p>
      </dsp:txBody>
      <dsp:txXfrm>
        <a:off x="6786718" y="810002"/>
        <a:ext cx="1708070" cy="14972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2924944"/>
            <a:ext cx="7854696" cy="204234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Профессиональный стандарт педагога: замысел и перспективы внедрения</a:t>
            </a:r>
          </a:p>
          <a:p>
            <a:endParaRPr lang="ru-RU" dirty="0"/>
          </a:p>
          <a:p>
            <a:endParaRPr lang="ru-RU" dirty="0" smtClean="0"/>
          </a:p>
          <a:p>
            <a:pPr>
              <a:spcBef>
                <a:spcPts val="0"/>
              </a:spcBef>
            </a:pPr>
            <a:r>
              <a:rPr lang="ru-RU" sz="2400" i="1" dirty="0" smtClean="0"/>
              <a:t>Попова Т.Н., </a:t>
            </a:r>
          </a:p>
          <a:p>
            <a:pPr>
              <a:spcBef>
                <a:spcPts val="0"/>
              </a:spcBef>
            </a:pPr>
            <a:r>
              <a:rPr lang="ru-RU" sz="2400" i="1" dirty="0" smtClean="0"/>
              <a:t>заместитель начальника </a:t>
            </a:r>
          </a:p>
          <a:p>
            <a:pPr>
              <a:spcBef>
                <a:spcPts val="0"/>
              </a:spcBef>
            </a:pPr>
            <a:r>
              <a:rPr lang="ru-RU" sz="2400" i="1" dirty="0" smtClean="0"/>
              <a:t>Управления образования </a:t>
            </a:r>
            <a:r>
              <a:rPr lang="ru-RU" sz="2400" i="1" dirty="0" err="1" smtClean="0"/>
              <a:t>г.Якутска</a:t>
            </a:r>
            <a:endParaRPr lang="ru-RU" sz="2400" i="1" dirty="0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20688"/>
            <a:ext cx="2448781" cy="19149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38912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dirty="0">
                <a:solidFill>
                  <a:srgbClr val="FFFF00"/>
                </a:solidFill>
              </a:rPr>
              <a:t>Мероприятия Программы и комплексные проекты,  обеспечивающие реализацию задач Программы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6790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611731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000" b="1" dirty="0" smtClean="0">
                <a:solidFill>
                  <a:srgbClr val="FFFF00"/>
                </a:solidFill>
              </a:rPr>
              <a:t>2016-2017т.г.:  </a:t>
            </a:r>
            <a:r>
              <a:rPr lang="ru-RU" sz="2200" b="1" dirty="0" smtClean="0">
                <a:solidFill>
                  <a:srgbClr val="FFFF00"/>
                </a:solidFill>
              </a:rPr>
              <a:t>Г</a:t>
            </a:r>
            <a:r>
              <a:rPr lang="ru-RU" sz="2200" dirty="0" smtClean="0"/>
              <a:t>ибкое </a:t>
            </a:r>
            <a:r>
              <a:rPr lang="ru-RU" sz="2200" dirty="0"/>
              <a:t>и эффективное обновление и корректировка внедряемых моделей и проводимых мероприятий с учетом произошедших изменений нормативно-правовых оснований и складывающейся правоприменительной </a:t>
            </a:r>
            <a:r>
              <a:rPr lang="ru-RU" sz="2200" dirty="0" smtClean="0"/>
              <a:t>практики </a:t>
            </a:r>
            <a:r>
              <a:rPr lang="ru-RU" sz="2200" dirty="0" smtClean="0">
                <a:solidFill>
                  <a:srgbClr val="FFFF00"/>
                </a:solidFill>
              </a:rPr>
              <a:t>(завершение ранее начатых проектов)</a:t>
            </a:r>
          </a:p>
          <a:p>
            <a:pPr marL="0" indent="0" algn="just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b="1" dirty="0" smtClean="0">
                <a:solidFill>
                  <a:srgbClr val="FFFF00"/>
                </a:solidFill>
              </a:rPr>
              <a:t>2018-2020 </a:t>
            </a:r>
            <a:r>
              <a:rPr lang="ru-RU" sz="2000" b="1" dirty="0" err="1" smtClean="0">
                <a:solidFill>
                  <a:srgbClr val="FFFF00"/>
                </a:solidFill>
              </a:rPr>
              <a:t>г.г</a:t>
            </a:r>
            <a:r>
              <a:rPr lang="ru-RU" sz="2000" b="1" dirty="0" smtClean="0">
                <a:solidFill>
                  <a:srgbClr val="FFFF00"/>
                </a:solidFill>
              </a:rPr>
              <a:t>.:</a:t>
            </a:r>
            <a:endParaRPr lang="ru-RU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/>
              <a:t>Будет </a:t>
            </a:r>
            <a:r>
              <a:rPr lang="ru-RU" sz="2000" dirty="0"/>
              <a:t>обеспечено распространение и практическое внедрение новых содержания и технологий общего (включая дошкольное) и дополнительного образования, реализованы эффективные механизмы вовлечения учащихся и студентов в социальную </a:t>
            </a:r>
            <a:r>
              <a:rPr lang="ru-RU" sz="2000" dirty="0" smtClean="0"/>
              <a:t>практику;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/>
              <a:t>Будет </a:t>
            </a:r>
            <a:r>
              <a:rPr lang="ru-RU" sz="2000" dirty="0"/>
              <a:t>эффективно функционировать общероссийская независимая система оценки качества образования и образовательных результатов, основанная на принципах профессионально-общественного </a:t>
            </a:r>
            <a:r>
              <a:rPr lang="ru-RU" sz="2000" dirty="0" smtClean="0"/>
              <a:t>участия;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/>
              <a:t>Будет </a:t>
            </a:r>
            <a:r>
              <a:rPr lang="ru-RU" sz="2000" dirty="0"/>
              <a:t>обеспечено эффективное управление системой образования </a:t>
            </a:r>
            <a:r>
              <a:rPr lang="ru-RU" sz="2000" b="1" dirty="0">
                <a:solidFill>
                  <a:srgbClr val="FFFF00"/>
                </a:solidFill>
              </a:rPr>
              <a:t>в ее новых качественных параметрах</a:t>
            </a:r>
            <a:r>
              <a:rPr lang="ru-RU" sz="2000" dirty="0"/>
              <a:t>, достигнутых в ходе реализации мероприятий </a:t>
            </a:r>
            <a:r>
              <a:rPr lang="ru-RU" sz="2000" dirty="0" smtClean="0"/>
              <a:t>Программы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50042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6640016"/>
          </a:xfrm>
        </p:spPr>
        <p:txBody>
          <a:bodyPr>
            <a:normAutofit/>
          </a:bodyPr>
          <a:lstStyle/>
          <a:p>
            <a:r>
              <a:rPr lang="ru-RU" sz="2000" dirty="0"/>
              <a:t>В рамках комплексного проекта </a:t>
            </a:r>
            <a:r>
              <a:rPr lang="ru-RU" sz="2000" dirty="0">
                <a:solidFill>
                  <a:srgbClr val="FFFF00"/>
                </a:solidFill>
              </a:rPr>
              <a:t>"Модернизация педагогического образования"</a:t>
            </a:r>
            <a:r>
              <a:rPr lang="ru-RU" sz="2000" dirty="0"/>
              <a:t> будут реализованы мероприятия </a:t>
            </a:r>
            <a:r>
              <a:rPr lang="ru-RU" sz="2000" dirty="0" smtClean="0"/>
              <a:t>по: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внедрению </a:t>
            </a:r>
            <a:r>
              <a:rPr lang="ru-RU" sz="2000" dirty="0" err="1"/>
              <a:t>практикоориентированного</a:t>
            </a:r>
            <a:r>
              <a:rPr lang="ru-RU" sz="2000" dirty="0"/>
              <a:t> педагогического образования на уровне </a:t>
            </a:r>
            <a:r>
              <a:rPr lang="ru-RU" sz="2000" dirty="0" err="1"/>
              <a:t>бакалавриата</a:t>
            </a:r>
            <a:r>
              <a:rPr lang="ru-RU" sz="2000" dirty="0"/>
              <a:t> и магистратуры, </a:t>
            </a:r>
            <a:endParaRPr lang="ru-RU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разработаны </a:t>
            </a:r>
            <a:r>
              <a:rPr lang="ru-RU" sz="2000" dirty="0"/>
              <a:t>и реализованы программы магистерской подготовки учителей-методистов и руководителей системы образования. </a:t>
            </a:r>
            <a:endParaRPr lang="ru-RU" sz="2000" dirty="0" smtClean="0"/>
          </a:p>
          <a:p>
            <a:pPr marL="0" indent="0" algn="r">
              <a:buNone/>
            </a:pPr>
            <a:r>
              <a:rPr lang="ru-RU" sz="2000" dirty="0" smtClean="0">
                <a:solidFill>
                  <a:srgbClr val="FFFF00"/>
                </a:solidFill>
              </a:rPr>
              <a:t>(проект «100 магистрантов»)</a:t>
            </a:r>
            <a:endParaRPr lang="ru-RU" sz="2000" dirty="0">
              <a:solidFill>
                <a:srgbClr val="FFFF00"/>
              </a:solidFill>
            </a:endParaRPr>
          </a:p>
          <a:p>
            <a:r>
              <a:rPr lang="ru-RU" sz="2000" dirty="0"/>
              <a:t>В рамках комплексного проекта "Внедрение технологической магистратуры" на конкурсной основе будут поддержаны разработка и внедрение нового типа программ магистратуры в области инженерного дела и технических наук - программ технологической магистратуры, направленных на подготовку технической элиты, способной создавать сложные инженерные проекты и управлять </a:t>
            </a:r>
            <a:r>
              <a:rPr lang="ru-RU" sz="2000" dirty="0" smtClean="0"/>
              <a:t>ими</a:t>
            </a:r>
          </a:p>
          <a:p>
            <a:pPr marL="0" indent="0" algn="r">
              <a:buNone/>
            </a:pPr>
            <a:r>
              <a:rPr lang="ru-RU" sz="2000" dirty="0" smtClean="0">
                <a:solidFill>
                  <a:srgbClr val="FFFF00"/>
                </a:solidFill>
              </a:rPr>
              <a:t>(создание условий для ранней подготовка талантливых детей)</a:t>
            </a:r>
            <a:endParaRPr lang="ru-RU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942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19936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Мероприятие 2.3 предусматривает реализацию комплексного проекта "Создание национального инкубатора образовательных инноваций в системе общего образования".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/>
              <a:t>В ходе реализации указанного проекта будут организованы ежегодные масштабные конкурсы инноваций в образовании. Победителям конкурса будет оказана поддержка, в том числе экспертная, консультационная, </a:t>
            </a:r>
            <a:r>
              <a:rPr lang="ru-RU" sz="2000" dirty="0" smtClean="0"/>
              <a:t>информационная</a:t>
            </a:r>
            <a:endParaRPr lang="ru-RU" sz="2000" dirty="0"/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FFFF00"/>
                </a:solidFill>
              </a:rPr>
              <a:t>(???)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/>
              <a:t>будут </a:t>
            </a:r>
            <a:r>
              <a:rPr lang="ru-RU" sz="2000" dirty="0"/>
              <a:t>проводиться тренинги проектных команд, будет осуществляться </a:t>
            </a:r>
            <a:r>
              <a:rPr lang="ru-RU" sz="2000" dirty="0" err="1"/>
              <a:t>софинансирование</a:t>
            </a:r>
            <a:r>
              <a:rPr lang="ru-RU" sz="2000" dirty="0"/>
              <a:t> проектов. Также будет обеспечен комплексный мониторинг результативности поддержанных проектов (размера привлеченных инвестиций, количества продаж (для коммерческих продуктов) или использований  </a:t>
            </a:r>
            <a:r>
              <a:rPr lang="ru-RU" sz="2000" dirty="0" smtClean="0"/>
              <a:t>(</a:t>
            </a:r>
            <a:r>
              <a:rPr lang="ru-RU" sz="2000" dirty="0"/>
              <a:t>для некоммерческих проектов</a:t>
            </a:r>
            <a:r>
              <a:rPr lang="ru-RU" sz="2000" dirty="0" smtClean="0"/>
              <a:t>)</a:t>
            </a:r>
          </a:p>
          <a:p>
            <a:pPr marL="0" indent="0" algn="r">
              <a:buNone/>
            </a:pPr>
            <a:r>
              <a:rPr lang="ru-RU" sz="2000" dirty="0" smtClean="0">
                <a:solidFill>
                  <a:srgbClr val="FFFF00"/>
                </a:solidFill>
              </a:rPr>
              <a:t>(«Народный бюджет» - раздел «Образование»?)</a:t>
            </a:r>
            <a:endParaRPr lang="ru-RU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997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04088"/>
            <a:ext cx="8229600" cy="5620512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В рамках мероприятия 2.5: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будет реализована комплексная программа повышения профессионального уровня педагогических работников общеобразовательных </a:t>
            </a:r>
            <a:r>
              <a:rPr lang="ru-RU" dirty="0" smtClean="0"/>
              <a:t>организаций</a:t>
            </a:r>
            <a:r>
              <a:rPr lang="ru-RU" dirty="0"/>
              <a:t> </a:t>
            </a:r>
            <a:r>
              <a:rPr lang="ru-RU" dirty="0" smtClean="0">
                <a:solidFill>
                  <a:srgbClr val="FFFF00"/>
                </a:solidFill>
              </a:rPr>
              <a:t>(региональный, муниципальный, уровень образовательной организации)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FFFF00"/>
                </a:solidFill>
              </a:rPr>
              <a:t>будет </a:t>
            </a:r>
            <a:r>
              <a:rPr lang="ru-RU" dirty="0">
                <a:solidFill>
                  <a:srgbClr val="FFFF00"/>
                </a:solidFill>
              </a:rPr>
              <a:t>реализован новый профессиональный стандарт </a:t>
            </a:r>
            <a:r>
              <a:rPr lang="ru-RU" dirty="0" smtClean="0">
                <a:solidFill>
                  <a:srgbClr val="FFFF00"/>
                </a:solidFill>
              </a:rPr>
              <a:t>педагога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(!!!)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будут </a:t>
            </a:r>
            <a:r>
              <a:rPr lang="ru-RU" dirty="0"/>
              <a:t>разработаны, апробированы и внедрены профессиональные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FF00"/>
                </a:solidFill>
              </a:rPr>
              <a:t>стандарты </a:t>
            </a:r>
            <a:r>
              <a:rPr lang="ru-RU" dirty="0">
                <a:solidFill>
                  <a:srgbClr val="FFFF00"/>
                </a:solidFill>
              </a:rPr>
              <a:t>педагога-психолога, учителя-дефектолога</a:t>
            </a:r>
            <a:r>
              <a:rPr lang="ru-RU" dirty="0"/>
              <a:t>; 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будет </a:t>
            </a:r>
            <a:r>
              <a:rPr lang="ru-RU" dirty="0"/>
              <a:t>на основе исследований управленческого корпуса системы общего образования разработан, апробирован и внедрен </a:t>
            </a:r>
            <a:r>
              <a:rPr lang="ru-RU" dirty="0">
                <a:solidFill>
                  <a:srgbClr val="FFFF00"/>
                </a:solidFill>
              </a:rPr>
              <a:t>профессиональный стандарт руководителя дошкольной и (или) общеобразовательной организации;</a:t>
            </a:r>
            <a:r>
              <a:rPr lang="ru-RU" dirty="0"/>
              <a:t> 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будут </a:t>
            </a:r>
            <a:r>
              <a:rPr lang="ru-RU" dirty="0"/>
              <a:t>усовершенствованы</a:t>
            </a:r>
            <a:r>
              <a:rPr lang="ru-RU" dirty="0">
                <a:solidFill>
                  <a:srgbClr val="FFFF00"/>
                </a:solidFill>
              </a:rPr>
              <a:t> профессиональные конкурсы </a:t>
            </a:r>
            <a:r>
              <a:rPr lang="ru-RU" dirty="0"/>
              <a:t>для педагогических и руководящих работников общеобразовательных организаций, в том числе обновлены всероссийские конкурсы "Учитель года", "Воспитатель года", "Директор школы", "Заведующий детским </a:t>
            </a:r>
            <a:r>
              <a:rPr lang="ru-RU" dirty="0" smtClean="0"/>
              <a:t>садом« (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будет </a:t>
            </a:r>
            <a:r>
              <a:rPr lang="ru-RU" dirty="0"/>
              <a:t>обеспечена подготовка управленческих кадров к внедрению </a:t>
            </a:r>
            <a:r>
              <a:rPr lang="ru-RU" dirty="0" smtClean="0"/>
              <a:t>моделей </a:t>
            </a:r>
            <a:r>
              <a:rPr lang="ru-RU" dirty="0" err="1"/>
              <a:t>внутришкольных</a:t>
            </a:r>
            <a:r>
              <a:rPr lang="ru-RU" dirty="0"/>
              <a:t> систем оценки качества </a:t>
            </a:r>
            <a:r>
              <a:rPr lang="ru-RU" dirty="0" smtClean="0"/>
              <a:t>образования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2332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9199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/>
              <a:t>В рамках комплексного проекта "Развитие системы контроля качества общего образования на основе развития контрольно-надзорных механизмов": </a:t>
            </a:r>
            <a:endParaRPr lang="ru-RU" sz="20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/>
              <a:t>будет </a:t>
            </a:r>
            <a:r>
              <a:rPr lang="ru-RU" sz="2000" dirty="0"/>
              <a:t>обеспечено функционирование системы мониторинга оценки качества общего образования на федеральном, региональном и муниципальном уровнях;  </a:t>
            </a:r>
            <a:endParaRPr lang="ru-RU" sz="20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/>
              <a:t>будут </a:t>
            </a:r>
            <a:r>
              <a:rPr lang="ru-RU" sz="2000" dirty="0"/>
              <a:t>сформированы механизмы привлечения общественности к </a:t>
            </a:r>
            <a:r>
              <a:rPr lang="ru-RU" sz="2000" dirty="0" smtClean="0"/>
              <a:t>оценке </a:t>
            </a:r>
            <a:r>
              <a:rPr lang="ru-RU" sz="2000" dirty="0"/>
              <a:t>качества общего образования на всех его </a:t>
            </a:r>
            <a:r>
              <a:rPr lang="ru-RU" sz="2000" dirty="0" smtClean="0"/>
              <a:t>уровнях;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/>
              <a:t> будет 	обеспечена 	подготовка 	</a:t>
            </a:r>
            <a:r>
              <a:rPr lang="ru-RU" sz="2000" dirty="0" smtClean="0"/>
              <a:t>экспертов, общественных наблюдателей</a:t>
            </a:r>
            <a:r>
              <a:rPr lang="ru-RU" sz="2000" dirty="0"/>
              <a:t>, привлекаемых к контрольно-надзорным процедурам;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/>
              <a:t>будет усовершенствована модель проведения контрольно-надзорных </a:t>
            </a:r>
            <a:r>
              <a:rPr lang="ru-RU" sz="2000" dirty="0" smtClean="0"/>
              <a:t>мероприятий </a:t>
            </a:r>
            <a:r>
              <a:rPr lang="ru-RU" sz="2000" dirty="0"/>
              <a:t>в системе общего образования.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/>
              <a:t> создана </a:t>
            </a:r>
            <a:r>
              <a:rPr lang="ru-RU" sz="2000" dirty="0"/>
              <a:t>система национального мониторинга образовательных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/>
              <a:t>достижений, позволяющая оценивать качество образования в регионах и  в национальном масштабе по основным дисциплинам не менее чем  </a:t>
            </a:r>
            <a:r>
              <a:rPr lang="ru-RU" sz="2000" dirty="0" smtClean="0"/>
              <a:t>в </a:t>
            </a:r>
            <a:r>
              <a:rPr lang="ru-RU" sz="2000" dirty="0"/>
              <a:t>3 периодах обучения;  </a:t>
            </a:r>
            <a:r>
              <a:rPr lang="ru-RU" sz="2000" dirty="0" smtClean="0"/>
              <a:t> </a:t>
            </a:r>
            <a:endParaRPr lang="ru-RU" sz="2000" dirty="0"/>
          </a:p>
          <a:p>
            <a:pPr algn="just"/>
            <a:endParaRPr lang="ru-RU" sz="2000" dirty="0"/>
          </a:p>
          <a:p>
            <a:pPr marL="0" indent="0" algn="just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3970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chemeClr val="tx2"/>
                </a:solidFill>
              </a:rPr>
              <a:t>Профессиональный стандарт педагога как системообразующий механизм повышения профессионального уровня педагогических </a:t>
            </a:r>
            <a:r>
              <a:rPr lang="ru-RU" sz="3200" b="1" dirty="0" smtClean="0">
                <a:solidFill>
                  <a:schemeClr val="tx2"/>
                </a:solidFill>
              </a:rPr>
              <a:t>работников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76573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/>
          </a:bodyPr>
          <a:lstStyle/>
          <a:p>
            <a:r>
              <a:rPr lang="ru-RU" altLang="ru-RU" sz="2800" dirty="0"/>
              <a:t>Об утверждении профессионального стандарта "Педагог (педагогическая деятельность в сфере дошкольного, начального общего, основного общего, среднего общего образования) (воспитатель, учитель): приказ Минтруда России N 544н от 18.10.2013 </a:t>
            </a:r>
            <a:endParaRPr lang="ru-RU" altLang="ru-RU" sz="2800" dirty="0" smtClean="0"/>
          </a:p>
          <a:p>
            <a:pPr marL="0" indent="0">
              <a:buNone/>
            </a:pPr>
            <a:endParaRPr lang="ru-RU" altLang="ru-RU" sz="2800" dirty="0"/>
          </a:p>
          <a:p>
            <a:r>
              <a:rPr lang="ru-RU" altLang="ru-RU" sz="2800" dirty="0"/>
              <a:t>Комплексная программа повышения профессионального уровня педагогических работников общеобразовательных организаций (утверждена зам. Председателя Правительства РФ"28 "мая 2014 г. № З241п-П8)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0580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Autofit/>
          </a:bodyPr>
          <a:lstStyle/>
          <a:p>
            <a:r>
              <a:rPr lang="ru-RU" sz="2000" dirty="0" smtClean="0"/>
              <a:t> Основные проблемы повышения уровня </a:t>
            </a:r>
            <a:r>
              <a:rPr lang="ru-RU" sz="2000" dirty="0"/>
              <a:t>профессиональной деятельности педагогических работников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63367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несоответствие </a:t>
            </a:r>
            <a:r>
              <a:rPr lang="ru-RU" sz="2000" dirty="0"/>
              <a:t>требований профессионального стандарта текущей профессиональной деятельности значительного числа </a:t>
            </a:r>
            <a:r>
              <a:rPr lang="ru-RU" sz="2000" dirty="0" smtClean="0"/>
              <a:t>педагогов, которые </a:t>
            </a:r>
            <a:r>
              <a:rPr lang="ru-RU" sz="2000" dirty="0"/>
              <a:t>не имеют необходимых знаний и квалификации </a:t>
            </a:r>
            <a:r>
              <a:rPr lang="ru-RU" sz="2000" dirty="0" smtClean="0"/>
              <a:t>для осуществления профессиональных действий, направленных  на </a:t>
            </a:r>
            <a:r>
              <a:rPr lang="ru-RU" sz="2000" dirty="0"/>
              <a:t>индивидуализацию своей профессиональной деятельности с учетом специальных образовательных потребностей учащихся, в том числе учащихся с ограниченными возможностями здоровья</a:t>
            </a:r>
            <a:r>
              <a:rPr lang="ru-RU" sz="2000" dirty="0" smtClean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/>
              <a:t> безадресный и </a:t>
            </a:r>
            <a:r>
              <a:rPr lang="ru-RU" sz="2000" dirty="0" err="1"/>
              <a:t>неперсонифицированный</a:t>
            </a:r>
            <a:r>
              <a:rPr lang="ru-RU" sz="2000" dirty="0"/>
              <a:t> характер определенной части программ повышения квалификации</a:t>
            </a:r>
            <a:r>
              <a:rPr lang="ru-RU" sz="2000" dirty="0" smtClean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/>
              <a:t>отсутствие </a:t>
            </a:r>
            <a:r>
              <a:rPr lang="ru-RU" sz="1800" dirty="0"/>
              <a:t>в профессиональной деятельности педагогических работников четких принципов построения карьеры, включая ее основные ступени, связи между занятием соответствующей должности и требуемой для этого квалификацией (с точки зрения профессионального стандарта);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/>
              <a:t>отсутствие четкой и объективной взаимосвязи между квалификацией (профессиональным уровнем, уровнем владения компетенциями) педагогического работника, качеством и результатами его профессиональной деятельности и оплатой труда.</a:t>
            </a:r>
          </a:p>
          <a:p>
            <a:pPr marL="0" indent="0">
              <a:buNone/>
            </a:pPr>
            <a:endParaRPr lang="ru-RU" sz="2000" dirty="0"/>
          </a:p>
          <a:p>
            <a:pPr>
              <a:buFont typeface="Wingdings" panose="05000000000000000000" pitchFamily="2" charset="2"/>
              <a:buChar char="Ø"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/>
              <a:t>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7143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1200"/>
            <a:ext cx="8229600" cy="84559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повышения профессионального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педагогических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2400" b="1" dirty="0">
                <a:solidFill>
                  <a:srgbClr val="FFFF00"/>
                </a:solidFill>
              </a:rPr>
              <a:t>Внедрение профессионального стандарта педагога;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2400" b="1" dirty="0"/>
              <a:t>Модернизация педагогического образования;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2400" b="1" dirty="0"/>
              <a:t>Обеспечение перехода к системе эффективного контракта педагогических работников;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2400" b="1" dirty="0"/>
              <a:t>Повышение социального статуса и престижа профессии педагога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53164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/>
              <a:t> </a:t>
            </a:r>
            <a:r>
              <a:rPr lang="ru-RU" sz="2400" dirty="0" smtClean="0"/>
              <a:t>Федеральная целевая программа </a:t>
            </a:r>
            <a:r>
              <a:rPr lang="ru-RU" sz="2400" dirty="0"/>
              <a:t>развития образования на 2016 - 2020 </a:t>
            </a:r>
            <a:r>
              <a:rPr lang="ru-RU" sz="2400" dirty="0" smtClean="0"/>
              <a:t>годы;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 Профессиональный стандарт педагога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Рекомендации участников </a:t>
            </a:r>
            <a:r>
              <a:rPr lang="ru-RU" sz="2400" dirty="0"/>
              <a:t>Всероссийского съезда  по обсуждению итогов апробации и поэтапного внедрения стандарта профессиональной деятельности педагога </a:t>
            </a:r>
            <a:r>
              <a:rPr lang="ru-RU" sz="2400" dirty="0" smtClean="0"/>
              <a:t> по </a:t>
            </a:r>
            <a:r>
              <a:rPr lang="ru-RU" sz="2400" dirty="0"/>
              <a:t>применению и распространению профессионального стандарта в регионах РФ</a:t>
            </a:r>
          </a:p>
          <a:p>
            <a:pPr marL="0" indent="0" algn="just">
              <a:buNone/>
            </a:pPr>
            <a:r>
              <a:rPr lang="ru-RU" sz="2400" dirty="0" smtClean="0"/>
              <a:t>    (</a:t>
            </a:r>
            <a:r>
              <a:rPr lang="ru-RU" sz="2400" dirty="0"/>
              <a:t>10 – 13 ноября 2015 г.)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 Материалы </a:t>
            </a:r>
            <a:r>
              <a:rPr lang="ru-RU" sz="2400" dirty="0" err="1" smtClean="0"/>
              <a:t>стажировочных</a:t>
            </a:r>
            <a:r>
              <a:rPr lang="ru-RU" sz="2400" dirty="0" smtClean="0"/>
              <a:t> площадок в 21 регионе РФ по апробации ПСП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717803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2900" dirty="0"/>
              <a:t>Утвержденный профессиональный стандарт педагога - сложный регулятор большого числа вопросов педагогической работы: трудоустройства педагога, определения его должностных обязанностей, аттестации, оценки труда, оплаты </a:t>
            </a:r>
            <a:r>
              <a:rPr lang="ru-RU" sz="2900" dirty="0" smtClean="0"/>
              <a:t>труда</a:t>
            </a:r>
          </a:p>
          <a:p>
            <a:pPr algn="just"/>
            <a:r>
              <a:rPr lang="ru-RU" sz="2900" dirty="0" smtClean="0"/>
              <a:t>ПСП должен </a:t>
            </a:r>
            <a:r>
              <a:rPr lang="ru-RU" sz="2900" dirty="0"/>
              <a:t>стать системообразующим механизмом, который повысит качество работы педагогов в соответствии с </a:t>
            </a:r>
            <a:r>
              <a:rPr lang="ru-RU" sz="2900" dirty="0" smtClean="0"/>
              <a:t>требованиями ФГОС, </a:t>
            </a:r>
            <a:r>
              <a:rPr lang="ru-RU" sz="2900" dirty="0"/>
              <a:t>создаст объективные требования к трудовым действиям, знаниям и умениям, </a:t>
            </a:r>
            <a:r>
              <a:rPr lang="ru-RU" sz="2900" dirty="0">
                <a:solidFill>
                  <a:srgbClr val="FFFF00"/>
                </a:solidFill>
              </a:rPr>
              <a:t>необходимому уровню профессионального образования</a:t>
            </a:r>
            <a:r>
              <a:rPr lang="ru-RU" sz="2900" dirty="0"/>
              <a:t>. </a:t>
            </a:r>
            <a:endParaRPr lang="ru-RU" sz="2900" dirty="0" smtClean="0"/>
          </a:p>
          <a:p>
            <a:pPr algn="just"/>
            <a:r>
              <a:rPr lang="ru-RU" sz="2900" dirty="0" smtClean="0"/>
              <a:t>ПСП определит </a:t>
            </a:r>
            <a:r>
              <a:rPr lang="ru-RU" sz="2900" dirty="0"/>
              <a:t>объем и направление подготовки, переподготовки или повышения квалификации, позволит объективно связать уровень профессионализма педагога, его должностные обязанности и условия оплаты труда с результатами профессиональной деятельности </a:t>
            </a:r>
            <a:r>
              <a:rPr lang="ru-RU" sz="2900" dirty="0">
                <a:solidFill>
                  <a:srgbClr val="FFFF00"/>
                </a:solidFill>
              </a:rPr>
              <a:t>(эффективный контракт).</a:t>
            </a:r>
          </a:p>
          <a:p>
            <a:pPr algn="just"/>
            <a:r>
              <a:rPr lang="ru-RU" sz="2900" dirty="0"/>
              <a:t>При этом профессиональный стандарт должен выступить в качестве базы для оценки квалификаций и труда педагога, а эффективный контракт - в качестве инструмента соединения интересов педагогического работника и руководителя для </a:t>
            </a:r>
            <a:r>
              <a:rPr lang="ru-RU" sz="2900" dirty="0">
                <a:solidFill>
                  <a:srgbClr val="FFFF00"/>
                </a:solidFill>
              </a:rPr>
              <a:t>решения задач конкретной общеобразовательной организации</a:t>
            </a:r>
            <a:r>
              <a:rPr lang="ru-RU" sz="2900" dirty="0"/>
              <a:t>. </a:t>
            </a:r>
            <a:endParaRPr lang="ru-RU" sz="2900" dirty="0" smtClean="0"/>
          </a:p>
          <a:p>
            <a:pPr algn="just"/>
            <a:r>
              <a:rPr lang="ru-RU" sz="2900" dirty="0" smtClean="0">
                <a:solidFill>
                  <a:srgbClr val="FFFF00"/>
                </a:solidFill>
              </a:rPr>
              <a:t>!!! </a:t>
            </a:r>
            <a:r>
              <a:rPr lang="ru-RU" sz="2900" dirty="0" smtClean="0"/>
              <a:t>Вместе </a:t>
            </a:r>
            <a:r>
              <a:rPr lang="ru-RU" sz="2900" dirty="0"/>
              <a:t>с тем общая рамка оценки качества и результатов на основании профессионального стандарта педагога должна быть создана с участием всех уровней и институтов системы общего образования.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25035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96" y="188640"/>
            <a:ext cx="82296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Апробация ПСП: 21 региональная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стажировочная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площадка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96" y="836712"/>
            <a:ext cx="8568952" cy="580526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Задачи экспертной </a:t>
            </a:r>
            <a:r>
              <a:rPr lang="ru-RU" b="1" dirty="0" smtClean="0"/>
              <a:t>группы</a:t>
            </a:r>
            <a:r>
              <a:rPr lang="ru-RU" b="1" dirty="0"/>
              <a:t> </a:t>
            </a:r>
            <a:r>
              <a:rPr lang="ru-RU" b="1" dirty="0" smtClean="0"/>
              <a:t>(куратор – МПГГУ)</a:t>
            </a:r>
            <a:endParaRPr lang="ru-RU" dirty="0"/>
          </a:p>
          <a:p>
            <a:pPr lvl="0" fontAlgn="base">
              <a:buFont typeface="Wingdings" panose="05000000000000000000" pitchFamily="2" charset="2"/>
              <a:buChar char="Ø"/>
            </a:pPr>
            <a:r>
              <a:rPr lang="ru-RU" dirty="0"/>
              <a:t>разработка </a:t>
            </a:r>
            <a:r>
              <a:rPr lang="ru-RU" b="1" dirty="0">
                <a:solidFill>
                  <a:srgbClr val="FFFF00"/>
                </a:solidFill>
              </a:rPr>
              <a:t>рамки дифференциации уровней профессионального развития педагога</a:t>
            </a:r>
            <a:r>
              <a:rPr lang="ru-RU" dirty="0"/>
              <a:t> и требований к компетенциям разных уровней профессионального развития </a:t>
            </a:r>
            <a:r>
              <a:rPr lang="ru-RU" dirty="0" smtClean="0"/>
              <a:t>педагога</a:t>
            </a:r>
            <a:r>
              <a:rPr lang="ru-RU" dirty="0"/>
              <a:t>;  </a:t>
            </a:r>
          </a:p>
          <a:p>
            <a:pPr lvl="0" fontAlgn="base">
              <a:buFont typeface="Wingdings" panose="05000000000000000000" pitchFamily="2" charset="2"/>
              <a:buChar char="Ø"/>
            </a:pPr>
            <a:r>
              <a:rPr lang="ru-RU" dirty="0"/>
              <a:t>определение </a:t>
            </a:r>
            <a:r>
              <a:rPr lang="ru-RU" b="1" dirty="0">
                <a:solidFill>
                  <a:srgbClr val="FFFF00"/>
                </a:solidFill>
              </a:rPr>
              <a:t>перечня нормативно-правовых документов, </a:t>
            </a:r>
            <a:r>
              <a:rPr lang="ru-RU" dirty="0"/>
              <a:t>необходимых для использования стандарта профессиональной деятельности педагога в деятельности образовательных организаций и подготовка проектов документов;  </a:t>
            </a:r>
          </a:p>
          <a:p>
            <a:pPr lvl="0" fontAlgn="base">
              <a:buFont typeface="Wingdings" panose="05000000000000000000" pitchFamily="2" charset="2"/>
              <a:buChar char="Ø"/>
            </a:pPr>
            <a:r>
              <a:rPr lang="ru-RU" dirty="0"/>
              <a:t>разработка </a:t>
            </a:r>
            <a:r>
              <a:rPr lang="ru-RU" dirty="0">
                <a:solidFill>
                  <a:srgbClr val="FFFF00"/>
                </a:solidFill>
              </a:rPr>
              <a:t>технологии и процедуры установления уровня соответствия компетенций работающего педагога уровням профессионального </a:t>
            </a:r>
            <a:r>
              <a:rPr lang="ru-RU" dirty="0" smtClean="0">
                <a:solidFill>
                  <a:srgbClr val="FFFF00"/>
                </a:solidFill>
              </a:rPr>
              <a:t>развития</a:t>
            </a:r>
            <a:r>
              <a:rPr lang="ru-RU" dirty="0"/>
              <a:t> </a:t>
            </a:r>
            <a:r>
              <a:rPr lang="ru-RU" b="1" dirty="0" smtClean="0">
                <a:solidFill>
                  <a:srgbClr val="FFFF00"/>
                </a:solidFill>
              </a:rPr>
              <a:t>(аттестация), </a:t>
            </a:r>
            <a:r>
              <a:rPr lang="ru-RU" dirty="0" smtClean="0"/>
              <a:t>разработка </a:t>
            </a:r>
            <a:r>
              <a:rPr lang="ru-RU" dirty="0"/>
              <a:t>требований к инструментарию установления уровня соответствия компетенций; </a:t>
            </a:r>
          </a:p>
          <a:p>
            <a:pPr lvl="0" fontAlgn="base">
              <a:buFont typeface="Wingdings" panose="05000000000000000000" pitchFamily="2" charset="2"/>
              <a:buChar char="Ø"/>
            </a:pPr>
            <a:r>
              <a:rPr lang="ru-RU" dirty="0" smtClean="0"/>
              <a:t>апробация </a:t>
            </a:r>
            <a:r>
              <a:rPr lang="ru-RU" dirty="0"/>
              <a:t>разработанного инструментария установления уровня соответствия компетенций работающего педагога уровням профессионального развития с последующим </a:t>
            </a:r>
            <a:r>
              <a:rPr lang="ru-RU" b="1" dirty="0">
                <a:solidFill>
                  <a:srgbClr val="FFFF00"/>
                </a:solidFill>
              </a:rPr>
              <a:t>построением персонифицированной модели профессионального развития педагогов;  </a:t>
            </a:r>
          </a:p>
          <a:p>
            <a:pPr lvl="0" fontAlgn="base">
              <a:buFont typeface="Wingdings" panose="05000000000000000000" pitchFamily="2" charset="2"/>
              <a:buChar char="Ø"/>
            </a:pPr>
            <a:r>
              <a:rPr lang="ru-RU" dirty="0"/>
              <a:t>разработка </a:t>
            </a:r>
            <a:r>
              <a:rPr lang="ru-RU" b="1" dirty="0">
                <a:solidFill>
                  <a:srgbClr val="FFFF00"/>
                </a:solidFill>
              </a:rPr>
              <a:t>программ повышения квалификации </a:t>
            </a:r>
            <a:r>
              <a:rPr lang="ru-RU" dirty="0"/>
              <a:t>и соответствующих им методических материалов для последующего проведения повышения квалификации работающих педагогов.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26514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3568" y="-7546"/>
            <a:ext cx="8229600" cy="70024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FFFF00"/>
                </a:solidFill>
              </a:rPr>
              <a:t>Задача: Рамки дифференциации уровней профессионального развития педагога и соответствие трудовых </a:t>
            </a:r>
            <a:r>
              <a:rPr lang="ru-RU" sz="2000" b="1" dirty="0" smtClean="0">
                <a:solidFill>
                  <a:srgbClr val="FFFF00"/>
                </a:solidFill>
              </a:rPr>
              <a:t>функций</a:t>
            </a:r>
            <a:endParaRPr lang="ru-RU" sz="2000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301215563"/>
              </p:ext>
            </p:extLst>
          </p:nvPr>
        </p:nvGraphicFramePr>
        <p:xfrm>
          <a:off x="430252" y="476672"/>
          <a:ext cx="849694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632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586" y="28677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b="1" dirty="0"/>
              <a:t>ВАРИАНТ А</a:t>
            </a:r>
            <a:br>
              <a:rPr lang="ru-RU" sz="2000" b="1" dirty="0"/>
            </a:br>
            <a:r>
              <a:rPr lang="ru-RU" sz="2000" b="1" dirty="0"/>
              <a:t>Закрепление за каждым трудовым действием квалификационной </a:t>
            </a:r>
            <a:r>
              <a:rPr lang="ru-RU" sz="2000" b="1" dirty="0" smtClean="0"/>
              <a:t>категории (60 трудовых функций)</a:t>
            </a:r>
            <a:endParaRPr lang="ru-RU" sz="2000" b="1" dirty="0"/>
          </a:p>
        </p:txBody>
      </p:sp>
      <p:grpSp>
        <p:nvGrpSpPr>
          <p:cNvPr id="24" name="Группа 23"/>
          <p:cNvGrpSpPr/>
          <p:nvPr/>
        </p:nvGrpSpPr>
        <p:grpSpPr>
          <a:xfrm>
            <a:off x="395536" y="1996674"/>
            <a:ext cx="3312368" cy="4600678"/>
            <a:chOff x="395536" y="1996674"/>
            <a:chExt cx="3312368" cy="4600678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1254278" y="2132856"/>
              <a:ext cx="2304256" cy="43204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ТФ1 Обучение </a:t>
              </a:r>
              <a:endParaRPr lang="ru-RU" dirty="0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1265932" y="2852936"/>
              <a:ext cx="2304256" cy="43204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ТФ2 Воспитание </a:t>
              </a:r>
              <a:endParaRPr lang="ru-RU" dirty="0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1254278" y="3529996"/>
              <a:ext cx="2304256" cy="43204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ТФ3 Развитие </a:t>
              </a:r>
              <a:endParaRPr lang="ru-RU" dirty="0"/>
            </a:p>
          </p:txBody>
        </p:sp>
        <p:grpSp>
          <p:nvGrpSpPr>
            <p:cNvPr id="23" name="Группа 22"/>
            <p:cNvGrpSpPr/>
            <p:nvPr/>
          </p:nvGrpSpPr>
          <p:grpSpPr>
            <a:xfrm>
              <a:off x="395536" y="1996674"/>
              <a:ext cx="3312368" cy="4600678"/>
              <a:chOff x="395536" y="1996674"/>
              <a:chExt cx="3312368" cy="4600678"/>
            </a:xfrm>
          </p:grpSpPr>
          <p:grpSp>
            <p:nvGrpSpPr>
              <p:cNvPr id="22" name="Группа 21"/>
              <p:cNvGrpSpPr/>
              <p:nvPr/>
            </p:nvGrpSpPr>
            <p:grpSpPr>
              <a:xfrm>
                <a:off x="395536" y="1996674"/>
                <a:ext cx="3312368" cy="2144572"/>
                <a:chOff x="395536" y="1996674"/>
                <a:chExt cx="3312368" cy="2144572"/>
              </a:xfrm>
            </p:grpSpPr>
            <p:sp>
              <p:nvSpPr>
                <p:cNvPr id="11" name="Скругленный прямоугольник 10"/>
                <p:cNvSpPr/>
                <p:nvPr/>
              </p:nvSpPr>
              <p:spPr>
                <a:xfrm>
                  <a:off x="395536" y="1996674"/>
                  <a:ext cx="3312368" cy="2144572"/>
                </a:xfrm>
                <a:prstGeom prst="roundRect">
                  <a:avLst>
                    <a:gd name="adj" fmla="val 8269"/>
                  </a:avLst>
                </a:prstGeom>
                <a:no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492634" y="1996674"/>
                  <a:ext cx="707886" cy="2144572"/>
                </a:xfrm>
                <a:prstGeom prst="rect">
                  <a:avLst/>
                </a:prstGeom>
                <a:noFill/>
              </p:spPr>
              <p:txBody>
                <a:bodyPr vert="vert270" wrap="square" rtlCol="0">
                  <a:spAutoFit/>
                </a:bodyPr>
                <a:lstStyle/>
                <a:p>
                  <a:r>
                    <a:rPr lang="ru-RU" sz="1700" dirty="0" smtClean="0"/>
                    <a:t>Обобщенная трудовая функция 1</a:t>
                  </a:r>
                  <a:endParaRPr lang="ru-RU" sz="1700" dirty="0"/>
                </a:p>
              </p:txBody>
            </p:sp>
          </p:grpSp>
          <p:grpSp>
            <p:nvGrpSpPr>
              <p:cNvPr id="21" name="Группа 20"/>
              <p:cNvGrpSpPr/>
              <p:nvPr/>
            </p:nvGrpSpPr>
            <p:grpSpPr>
              <a:xfrm>
                <a:off x="395536" y="4308764"/>
                <a:ext cx="3312368" cy="2288588"/>
                <a:chOff x="395536" y="4308764"/>
                <a:chExt cx="3312368" cy="2288588"/>
              </a:xfrm>
            </p:grpSpPr>
            <p:grpSp>
              <p:nvGrpSpPr>
                <p:cNvPr id="20" name="Группа 19"/>
                <p:cNvGrpSpPr/>
                <p:nvPr/>
              </p:nvGrpSpPr>
              <p:grpSpPr>
                <a:xfrm>
                  <a:off x="395536" y="4308764"/>
                  <a:ext cx="3312368" cy="2288588"/>
                  <a:chOff x="395536" y="4308764"/>
                  <a:chExt cx="3312368" cy="2288588"/>
                </a:xfrm>
              </p:grpSpPr>
              <p:sp>
                <p:nvSpPr>
                  <p:cNvPr id="3" name="Скругленный прямоугольник 2"/>
                  <p:cNvSpPr/>
                  <p:nvPr/>
                </p:nvSpPr>
                <p:spPr>
                  <a:xfrm>
                    <a:off x="1302265" y="4509120"/>
                    <a:ext cx="2304256" cy="576064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dirty="0" smtClean="0"/>
                      <a:t>ТФ4 Дошкольное образование</a:t>
                    </a:r>
                    <a:endParaRPr lang="ru-RU" dirty="0"/>
                  </a:p>
                </p:txBody>
              </p:sp>
              <p:sp>
                <p:nvSpPr>
                  <p:cNvPr id="4" name="Скругленный прямоугольник 3"/>
                  <p:cNvSpPr/>
                  <p:nvPr/>
                </p:nvSpPr>
                <p:spPr>
                  <a:xfrm>
                    <a:off x="1302265" y="5229200"/>
                    <a:ext cx="2304256" cy="504056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dirty="0" smtClean="0"/>
                      <a:t>ТФ5 Начальное образование </a:t>
                    </a:r>
                    <a:endParaRPr lang="ru-RU" dirty="0"/>
                  </a:p>
                </p:txBody>
              </p:sp>
              <p:sp>
                <p:nvSpPr>
                  <p:cNvPr id="5" name="Скругленный прямоугольник 4"/>
                  <p:cNvSpPr/>
                  <p:nvPr/>
                </p:nvSpPr>
                <p:spPr>
                  <a:xfrm>
                    <a:off x="1302265" y="5877272"/>
                    <a:ext cx="2304256" cy="576064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dirty="0" smtClean="0"/>
                      <a:t>ТФ6 </a:t>
                    </a:r>
                    <a:r>
                      <a:rPr lang="ru-RU" sz="1400" dirty="0" smtClean="0"/>
                      <a:t>Основное общее, среднее общее</a:t>
                    </a:r>
                    <a:endParaRPr lang="ru-RU" sz="1400" dirty="0"/>
                  </a:p>
                </p:txBody>
              </p:sp>
              <p:sp>
                <p:nvSpPr>
                  <p:cNvPr id="10" name="Скругленный прямоугольник 9"/>
                  <p:cNvSpPr/>
                  <p:nvPr/>
                </p:nvSpPr>
                <p:spPr>
                  <a:xfrm>
                    <a:off x="395536" y="4308764"/>
                    <a:ext cx="3312368" cy="2288588"/>
                  </a:xfrm>
                  <a:prstGeom prst="roundRect">
                    <a:avLst>
                      <a:gd name="adj" fmla="val 8269"/>
                    </a:avLst>
                  </a:prstGeom>
                  <a:noFill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sp>
              <p:nvSpPr>
                <p:cNvPr id="14" name="TextBox 13"/>
                <p:cNvSpPr txBox="1"/>
                <p:nvPr/>
              </p:nvSpPr>
              <p:spPr>
                <a:xfrm>
                  <a:off x="492634" y="4380772"/>
                  <a:ext cx="707886" cy="2144572"/>
                </a:xfrm>
                <a:prstGeom prst="rect">
                  <a:avLst/>
                </a:prstGeom>
                <a:noFill/>
              </p:spPr>
              <p:txBody>
                <a:bodyPr vert="vert270" wrap="square" rtlCol="0">
                  <a:spAutoFit/>
                </a:bodyPr>
                <a:lstStyle/>
                <a:p>
                  <a:r>
                    <a:rPr lang="ru-RU" sz="1700" dirty="0" smtClean="0"/>
                    <a:t>Обобщенная трудовая функция 2</a:t>
                  </a:r>
                  <a:endParaRPr lang="ru-RU" sz="1700" dirty="0"/>
                </a:p>
              </p:txBody>
            </p:sp>
          </p:grpSp>
        </p:grpSp>
      </p:grpSp>
      <p:graphicFrame>
        <p:nvGraphicFramePr>
          <p:cNvPr id="17" name="Диаграмма 16"/>
          <p:cNvGraphicFramePr>
            <a:graphicFrameLocks/>
          </p:cNvGraphicFramePr>
          <p:nvPr>
            <p:extLst/>
          </p:nvPr>
        </p:nvGraphicFramePr>
        <p:xfrm>
          <a:off x="4343966" y="1939627"/>
          <a:ext cx="4572000" cy="4657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130658" y="6319192"/>
            <a:ext cx="4986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FFFF00"/>
                </a:solidFill>
              </a:rPr>
              <a:t>Отсутствуют трудовые действия, отнесенные к 4 уровню </a:t>
            </a:r>
            <a:endParaRPr lang="ru-RU" sz="1400" b="1" i="1" dirty="0">
              <a:solidFill>
                <a:srgbClr val="FFFF00"/>
              </a:solidFill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3887924" y="3946926"/>
            <a:ext cx="5400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004048" y="1556792"/>
            <a:ext cx="3733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Примерная структура стандарта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83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686800" cy="1371600"/>
          </a:xfrm>
        </p:spPr>
        <p:txBody>
          <a:bodyPr>
            <a:noAutofit/>
          </a:bodyPr>
          <a:lstStyle/>
          <a:p>
            <a:r>
              <a:rPr lang="ru-RU" sz="2000" b="1" dirty="0"/>
              <a:t>ВАРИАНТ Б</a:t>
            </a:r>
            <a:br>
              <a:rPr lang="ru-RU" sz="2000" b="1" dirty="0"/>
            </a:br>
            <a:r>
              <a:rPr lang="ru-RU" sz="2000" b="1" dirty="0"/>
              <a:t>Формирование на основе каждого трудового действия утвержденного стандарта новых формулировок, вариативных для разных уровней </a:t>
            </a:r>
            <a:r>
              <a:rPr lang="ru-RU" sz="2000" b="1" dirty="0" smtClean="0"/>
              <a:t>(201 т/ф)</a:t>
            </a:r>
            <a:endParaRPr lang="ru-RU" sz="2000" b="1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/>
          </p:nvPr>
        </p:nvGraphicFramePr>
        <p:xfrm>
          <a:off x="4572000" y="1916832"/>
          <a:ext cx="426072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8" name="Группа 17"/>
          <p:cNvGrpSpPr/>
          <p:nvPr/>
        </p:nvGrpSpPr>
        <p:grpSpPr>
          <a:xfrm>
            <a:off x="395536" y="1996674"/>
            <a:ext cx="3312368" cy="4600678"/>
            <a:chOff x="395536" y="1996674"/>
            <a:chExt cx="3312368" cy="4600678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1254278" y="2132856"/>
              <a:ext cx="2304256" cy="43204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ТФ1 Обучение </a:t>
              </a:r>
              <a:endParaRPr lang="ru-RU" dirty="0"/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1265932" y="2852936"/>
              <a:ext cx="2304256" cy="43204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ТФ2 Воспитание </a:t>
              </a:r>
              <a:endParaRPr lang="ru-RU" dirty="0"/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1254278" y="3529996"/>
              <a:ext cx="2304256" cy="43204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ТФ3 Развитие </a:t>
              </a:r>
              <a:endParaRPr lang="ru-RU" dirty="0"/>
            </a:p>
          </p:txBody>
        </p:sp>
        <p:grpSp>
          <p:nvGrpSpPr>
            <p:cNvPr id="22" name="Группа 21"/>
            <p:cNvGrpSpPr/>
            <p:nvPr/>
          </p:nvGrpSpPr>
          <p:grpSpPr>
            <a:xfrm>
              <a:off x="395536" y="1996674"/>
              <a:ext cx="3312368" cy="4600678"/>
              <a:chOff x="395536" y="1996674"/>
              <a:chExt cx="3312368" cy="4600678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395536" y="1996674"/>
                <a:ext cx="3312368" cy="2144572"/>
                <a:chOff x="395536" y="1996674"/>
                <a:chExt cx="3312368" cy="2144572"/>
              </a:xfrm>
            </p:grpSpPr>
            <p:sp>
              <p:nvSpPr>
                <p:cNvPr id="31" name="Скругленный прямоугольник 30"/>
                <p:cNvSpPr/>
                <p:nvPr/>
              </p:nvSpPr>
              <p:spPr>
                <a:xfrm>
                  <a:off x="395536" y="1996674"/>
                  <a:ext cx="3312368" cy="2144572"/>
                </a:xfrm>
                <a:prstGeom prst="roundRect">
                  <a:avLst>
                    <a:gd name="adj" fmla="val 8269"/>
                  </a:avLst>
                </a:prstGeom>
                <a:no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492634" y="1996674"/>
                  <a:ext cx="707886" cy="2144572"/>
                </a:xfrm>
                <a:prstGeom prst="rect">
                  <a:avLst/>
                </a:prstGeom>
                <a:noFill/>
              </p:spPr>
              <p:txBody>
                <a:bodyPr vert="vert270" wrap="square" rtlCol="0">
                  <a:spAutoFit/>
                </a:bodyPr>
                <a:lstStyle/>
                <a:p>
                  <a:r>
                    <a:rPr lang="ru-RU" sz="1700" dirty="0" smtClean="0"/>
                    <a:t>Обобщенная трудовая функция 1</a:t>
                  </a:r>
                  <a:endParaRPr lang="ru-RU" sz="1700" dirty="0"/>
                </a:p>
              </p:txBody>
            </p:sp>
          </p:grpSp>
          <p:grpSp>
            <p:nvGrpSpPr>
              <p:cNvPr id="24" name="Группа 23"/>
              <p:cNvGrpSpPr/>
              <p:nvPr/>
            </p:nvGrpSpPr>
            <p:grpSpPr>
              <a:xfrm>
                <a:off x="395536" y="4308764"/>
                <a:ext cx="3312368" cy="2288588"/>
                <a:chOff x="395536" y="4308764"/>
                <a:chExt cx="3312368" cy="2288588"/>
              </a:xfrm>
            </p:grpSpPr>
            <p:grpSp>
              <p:nvGrpSpPr>
                <p:cNvPr id="25" name="Группа 24"/>
                <p:cNvGrpSpPr/>
                <p:nvPr/>
              </p:nvGrpSpPr>
              <p:grpSpPr>
                <a:xfrm>
                  <a:off x="395536" y="4308764"/>
                  <a:ext cx="3312368" cy="2288588"/>
                  <a:chOff x="395536" y="4308764"/>
                  <a:chExt cx="3312368" cy="2288588"/>
                </a:xfrm>
              </p:grpSpPr>
              <p:sp>
                <p:nvSpPr>
                  <p:cNvPr id="27" name="Скругленный прямоугольник 26"/>
                  <p:cNvSpPr/>
                  <p:nvPr/>
                </p:nvSpPr>
                <p:spPr>
                  <a:xfrm>
                    <a:off x="1302265" y="4509120"/>
                    <a:ext cx="2304256" cy="576064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dirty="0" smtClean="0"/>
                      <a:t>ТФ4 Дошкольное образование</a:t>
                    </a:r>
                    <a:endParaRPr lang="ru-RU" dirty="0"/>
                  </a:p>
                </p:txBody>
              </p:sp>
              <p:sp>
                <p:nvSpPr>
                  <p:cNvPr id="28" name="Скругленный прямоугольник 27"/>
                  <p:cNvSpPr/>
                  <p:nvPr/>
                </p:nvSpPr>
                <p:spPr>
                  <a:xfrm>
                    <a:off x="1302265" y="5229200"/>
                    <a:ext cx="2304256" cy="504056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dirty="0" smtClean="0"/>
                      <a:t>ТФ5 Начальное образование </a:t>
                    </a:r>
                    <a:endParaRPr lang="ru-RU" dirty="0"/>
                  </a:p>
                </p:txBody>
              </p:sp>
              <p:sp>
                <p:nvSpPr>
                  <p:cNvPr id="29" name="Скругленный прямоугольник 28"/>
                  <p:cNvSpPr/>
                  <p:nvPr/>
                </p:nvSpPr>
                <p:spPr>
                  <a:xfrm>
                    <a:off x="1302265" y="5877272"/>
                    <a:ext cx="2304256" cy="576064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dirty="0" smtClean="0"/>
                      <a:t>ТФ6 </a:t>
                    </a:r>
                    <a:r>
                      <a:rPr lang="ru-RU" sz="1400" dirty="0" smtClean="0"/>
                      <a:t>Основное общее, среднее общее</a:t>
                    </a:r>
                    <a:endParaRPr lang="ru-RU" sz="1400" dirty="0"/>
                  </a:p>
                </p:txBody>
              </p:sp>
              <p:sp>
                <p:nvSpPr>
                  <p:cNvPr id="30" name="Скругленный прямоугольник 29"/>
                  <p:cNvSpPr/>
                  <p:nvPr/>
                </p:nvSpPr>
                <p:spPr>
                  <a:xfrm>
                    <a:off x="395536" y="4308764"/>
                    <a:ext cx="3312368" cy="2288588"/>
                  </a:xfrm>
                  <a:prstGeom prst="roundRect">
                    <a:avLst>
                      <a:gd name="adj" fmla="val 8269"/>
                    </a:avLst>
                  </a:prstGeom>
                  <a:noFill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sp>
              <p:nvSpPr>
                <p:cNvPr id="26" name="TextBox 25"/>
                <p:cNvSpPr txBox="1"/>
                <p:nvPr/>
              </p:nvSpPr>
              <p:spPr>
                <a:xfrm>
                  <a:off x="492634" y="4380772"/>
                  <a:ext cx="707886" cy="2144572"/>
                </a:xfrm>
                <a:prstGeom prst="rect">
                  <a:avLst/>
                </a:prstGeom>
                <a:noFill/>
              </p:spPr>
              <p:txBody>
                <a:bodyPr vert="vert270" wrap="square" rtlCol="0">
                  <a:spAutoFit/>
                </a:bodyPr>
                <a:lstStyle/>
                <a:p>
                  <a:r>
                    <a:rPr lang="ru-RU" sz="1700" dirty="0" smtClean="0"/>
                    <a:t>Обобщенная трудовая функция 2</a:t>
                  </a:r>
                  <a:endParaRPr lang="ru-RU" sz="1700" dirty="0"/>
                </a:p>
              </p:txBody>
            </p:sp>
          </p:grpSp>
        </p:grpSp>
      </p:grpSp>
      <p:sp>
        <p:nvSpPr>
          <p:cNvPr id="33" name="Стрелка вправо 32"/>
          <p:cNvSpPr/>
          <p:nvPr/>
        </p:nvSpPr>
        <p:spPr>
          <a:xfrm>
            <a:off x="3887924" y="3946926"/>
            <a:ext cx="5400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89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>
            <a:noAutofit/>
          </a:bodyPr>
          <a:lstStyle/>
          <a:p>
            <a:r>
              <a:rPr lang="ru-RU" sz="2000" dirty="0"/>
              <a:t>Структура профстандарта педагога (Вариант </a:t>
            </a:r>
            <a:r>
              <a:rPr lang="ru-RU" sz="2000" dirty="0" smtClean="0"/>
              <a:t>2 </a:t>
            </a:r>
            <a:r>
              <a:rPr lang="ru-RU" sz="2000" dirty="0"/>
              <a:t>для профессионально-общественного обсуждения)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85328" y="116632"/>
            <a:ext cx="2376264" cy="1296144"/>
          </a:xfrm>
          <a:prstGeom prst="roundRect">
            <a:avLst>
              <a:gd name="adj" fmla="val 1192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/>
              <a:t>р</a:t>
            </a:r>
            <a:r>
              <a:rPr lang="ru-RU" sz="1200" dirty="0" smtClean="0"/>
              <a:t>еализация программ: </a:t>
            </a:r>
          </a:p>
          <a:p>
            <a:r>
              <a:rPr lang="ru-RU" sz="1200" dirty="0" smtClean="0"/>
              <a:t>– дошкольного образования</a:t>
            </a:r>
          </a:p>
          <a:p>
            <a:r>
              <a:rPr lang="ru-RU" sz="1200" dirty="0" smtClean="0"/>
              <a:t>– начального общего </a:t>
            </a:r>
          </a:p>
          <a:p>
            <a:r>
              <a:rPr lang="ru-RU" sz="1200" dirty="0" smtClean="0"/>
              <a:t>– основного и среднего общего образования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64339"/>
              </p:ext>
            </p:extLst>
          </p:nvPr>
        </p:nvGraphicFramePr>
        <p:xfrm>
          <a:off x="107504" y="1556793"/>
          <a:ext cx="9036496" cy="5364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344"/>
                <a:gridCol w="4824536"/>
                <a:gridCol w="1115616"/>
              </a:tblGrid>
              <a:tr h="4990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Обобщенная трудовая функция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FF00"/>
                          </a:solidFill>
                          <a:effectLst/>
                        </a:rPr>
                        <a:t>Трудовая функция</a:t>
                      </a:r>
                      <a:endParaRPr lang="ru-RU" sz="11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FF00"/>
                          </a:solidFill>
                          <a:effectLst/>
                        </a:rPr>
                        <a:t>Уровень квалификации</a:t>
                      </a:r>
                      <a:endParaRPr lang="ru-RU" sz="11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</a:tr>
              <a:tr h="332674"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Педагогическая деятельность по реализации образовательных программ дошкольного образования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Организация педагогической деятельности по реализации программ дошкольного образования 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</a:tr>
              <a:tr h="3326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Осуществление педагогической деятельности по реализации программ дошкольного образования 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</a:tr>
              <a:tr h="3326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Проектирование педагогической деятельности по реализации программ дошкольного образования 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</a:tr>
              <a:tr h="3326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Управление педагогической деятельностью по реализации программ дошкольного образования </a:t>
                      </a:r>
                      <a:endParaRPr lang="ru-RU" sz="110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</a:tr>
              <a:tr h="332674"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Педагогическая деятельность по реализации образовательных программ начального общего образования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Организация педагогической деятельности по реализации программ начального общего образования </a:t>
                      </a:r>
                      <a:endParaRPr lang="ru-RU" sz="110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</a:tr>
              <a:tr h="3326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Осуществление педагогической деятельности по реализации программ начального общего образования </a:t>
                      </a:r>
                      <a:endParaRPr lang="ru-RU" sz="110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</a:tr>
              <a:tr h="3326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Проектирование педагогической деятельности по реализации программ начального общего образования 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</a:tr>
              <a:tr h="3326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Управление педагогической деятельностью по реализации программ начального общего образования </a:t>
                      </a:r>
                      <a:endParaRPr lang="ru-RU" sz="110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</a:tr>
              <a:tr h="332674"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Педагогическая деятельность по реализации основных образовательных программ основного и среднего общего образования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Организация педагогической деятельности по реализации программ основного и среднего общего образования </a:t>
                      </a:r>
                      <a:endParaRPr lang="ru-RU" sz="110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</a:tr>
              <a:tr h="3326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Осуществление педагогической деятельности по реализации программ основного и среднего общего образования </a:t>
                      </a:r>
                      <a:endParaRPr lang="ru-RU" sz="110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</a:tr>
              <a:tr h="3326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Проектирование педагогической деятельности по реализации программ основного и среднего общего образования </a:t>
                      </a:r>
                      <a:endParaRPr lang="ru-RU" sz="110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</a:tr>
              <a:tr h="3326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Управление педагогической деятельностью по реализации программ основного и среднего общего образования </a:t>
                      </a:r>
                      <a:endParaRPr lang="ru-RU" sz="110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</a:tr>
              <a:tr h="332674"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Педагогическая деятельность по проектированию и реализации программ преподавания учебных предметов (дисциплин) основного и среднего общего образования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Организация профильного обучения, разработка и реализация программ профессиональной ориентации</a:t>
                      </a:r>
                      <a:endParaRPr lang="ru-RU" sz="110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</a:tr>
              <a:tr h="1663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Предметное обучение. Математика </a:t>
                      </a:r>
                      <a:endParaRPr lang="ru-RU" sz="110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</a:tr>
              <a:tr h="1663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Предметное обучение. Русский язык </a:t>
                      </a:r>
                      <a:endParaRPr lang="ru-RU" sz="110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99" marR="59799" marT="0" marB="0" anchor="ctr"/>
                </a:tc>
              </a:tr>
            </a:tbl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6906285" y="764703"/>
            <a:ext cx="1986195" cy="655129"/>
          </a:xfrm>
          <a:prstGeom prst="roundRect">
            <a:avLst>
              <a:gd name="adj" fmla="val 13113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/>
              <a:t>– обеспечение</a:t>
            </a:r>
          </a:p>
          <a:p>
            <a:r>
              <a:rPr lang="ru-RU" sz="1200" dirty="0" smtClean="0"/>
              <a:t>– осуществление</a:t>
            </a:r>
          </a:p>
          <a:p>
            <a:r>
              <a:rPr lang="ru-RU" sz="1200" dirty="0" smtClean="0"/>
              <a:t>– проектирование </a:t>
            </a:r>
          </a:p>
          <a:p>
            <a:r>
              <a:rPr lang="ru-RU" sz="1200" dirty="0" smtClean="0"/>
              <a:t>– управление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45805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9600" cy="43204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FFFF00"/>
                </a:solidFill>
              </a:rPr>
              <a:t>Задача 2: Определение перечня </a:t>
            </a:r>
            <a:r>
              <a:rPr lang="ru-RU" sz="1800" b="1" dirty="0">
                <a:solidFill>
                  <a:srgbClr val="FFFF00"/>
                </a:solidFill>
              </a:rPr>
              <a:t>нормативно-правовых </a:t>
            </a:r>
            <a:r>
              <a:rPr lang="ru-RU" sz="1800" b="1" dirty="0" smtClean="0">
                <a:solidFill>
                  <a:srgbClr val="FFFF00"/>
                </a:solidFill>
              </a:rPr>
              <a:t>документов</a:t>
            </a:r>
            <a:r>
              <a:rPr lang="ru-RU" sz="1800" b="1" dirty="0">
                <a:solidFill>
                  <a:srgbClr val="FFFF00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ОО  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Республика Мордовия: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/>
              <a:t>Разработаны проекты локальных нормативных актов, </a:t>
            </a:r>
            <a:r>
              <a:rPr lang="ru-RU" sz="2000" dirty="0">
                <a:solidFill>
                  <a:srgbClr val="FFFF00"/>
                </a:solidFill>
              </a:rPr>
              <a:t>закрепляющих требования к квалификации педагогов</a:t>
            </a:r>
            <a:r>
              <a:rPr lang="ru-RU" sz="2000" dirty="0"/>
              <a:t>, соответствующих задачам данной ОО и специфике ее деятельности</a:t>
            </a:r>
            <a:r>
              <a:rPr lang="ru-RU" sz="2000" dirty="0" smtClean="0"/>
              <a:t>;</a:t>
            </a:r>
          </a:p>
          <a:p>
            <a:pPr marL="0" indent="0" algn="just">
              <a:buNone/>
            </a:pPr>
            <a:r>
              <a:rPr lang="ru-RU" sz="2000" dirty="0" smtClean="0"/>
              <a:t>Санкт-Петербург: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/>
              <a:t> </a:t>
            </a:r>
            <a:r>
              <a:rPr lang="ru-RU" sz="2000" dirty="0" smtClean="0"/>
              <a:t>созданы </a:t>
            </a:r>
            <a:r>
              <a:rPr lang="ru-RU" sz="2000" dirty="0" smtClean="0">
                <a:solidFill>
                  <a:srgbClr val="FFFF00"/>
                </a:solidFill>
              </a:rPr>
              <a:t>новые модели государственно-об</a:t>
            </a:r>
            <a:r>
              <a:rPr lang="ru-RU" sz="2000" dirty="0" smtClean="0"/>
              <a:t>щественного </a:t>
            </a:r>
            <a:r>
              <a:rPr lang="ru-RU" sz="2000" dirty="0" smtClean="0">
                <a:solidFill>
                  <a:srgbClr val="FFFF00"/>
                </a:solidFill>
              </a:rPr>
              <a:t>управления</a:t>
            </a:r>
            <a:r>
              <a:rPr lang="ru-RU" sz="2000" dirty="0" smtClean="0"/>
              <a:t> образованием с участием педагогов в управлении образовательной организацией</a:t>
            </a:r>
          </a:p>
          <a:p>
            <a:pPr marL="0" indent="0" algn="just">
              <a:buNone/>
            </a:pPr>
            <a:r>
              <a:rPr lang="ru-RU" sz="2000" dirty="0" smtClean="0"/>
              <a:t>Иркутск: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/>
              <a:t> </a:t>
            </a:r>
            <a:r>
              <a:rPr lang="ru-RU" sz="2000" dirty="0" smtClean="0"/>
              <a:t>внедрена в организационную практику </a:t>
            </a:r>
            <a:r>
              <a:rPr lang="ru-RU" sz="2000" dirty="0" smtClean="0">
                <a:solidFill>
                  <a:srgbClr val="FFFF00"/>
                </a:solidFill>
              </a:rPr>
              <a:t>комплексная оценка персонала</a:t>
            </a:r>
          </a:p>
          <a:p>
            <a:pPr marL="0" indent="0" algn="just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59487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FFFF00"/>
                </a:solidFill>
              </a:rPr>
              <a:t>Задача: разработка технологии </a:t>
            </a:r>
            <a:r>
              <a:rPr lang="ru-RU" sz="2400" dirty="0">
                <a:solidFill>
                  <a:srgbClr val="FFFF00"/>
                </a:solidFill>
              </a:rPr>
              <a:t>и процедуры установления уровня соответствия компетенций работающего педагога уровням профессионального развития</a:t>
            </a:r>
            <a:r>
              <a:rPr lang="ru-RU" sz="2400" dirty="0"/>
              <a:t> </a:t>
            </a:r>
            <a:r>
              <a:rPr lang="ru-RU" sz="2400" b="1" dirty="0">
                <a:solidFill>
                  <a:srgbClr val="FFFF00"/>
                </a:solidFill>
              </a:rPr>
              <a:t>(аттестация),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 Мордовия: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независимой добровольной сертификации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Красноярск: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оформление перечня специализаций </a:t>
            </a:r>
            <a:r>
              <a:rPr lang="ru-RU" altLang="ru-RU" sz="2000" dirty="0" smtClean="0"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и </a:t>
            </a:r>
            <a:r>
              <a:rPr lang="ru-RU" altLang="ru-RU" sz="2000" dirty="0"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квалификаций педагогов, востребованных </a:t>
            </a:r>
            <a:r>
              <a:rPr lang="ru-RU" altLang="ru-RU" sz="2000" dirty="0" smtClean="0"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ФГОС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2000" dirty="0"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 </a:t>
            </a:r>
            <a:r>
              <a:rPr lang="ru-RU" altLang="ru-RU" sz="2000" dirty="0" smtClean="0"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региональный инвариант </a:t>
            </a:r>
            <a:r>
              <a:rPr lang="ru-RU" alt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трудовых действий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2000" dirty="0"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 включение в НСОТ показателей, стимулирующих </a:t>
            </a:r>
            <a:r>
              <a:rPr lang="ru-RU" altLang="ru-RU" sz="2000" dirty="0" smtClean="0"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освоение </a:t>
            </a:r>
            <a:r>
              <a:rPr lang="ru-RU" altLang="ru-RU" sz="2000" dirty="0"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педагогами новых учительских специализаций и компетентностей отраженных в </a:t>
            </a:r>
            <a:r>
              <a:rPr lang="ru-RU" altLang="ru-RU" sz="2000" dirty="0" err="1"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профстандарте</a:t>
            </a:r>
            <a:endParaRPr lang="ru-RU" altLang="ru-RU" sz="2000" dirty="0">
              <a:latin typeface="Times New Roman" panose="02020603050405020304" pitchFamily="18" charset="0"/>
              <a:ea typeface="PT Sans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ru-RU" sz="2000" dirty="0" smtClean="0"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Алтайский край: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2000" dirty="0"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 </a:t>
            </a:r>
            <a:r>
              <a:rPr lang="ru-RU" altLang="ru-RU" sz="2000" dirty="0" smtClean="0"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разработан Примерный порядок присвоения ОО Алтайского края </a:t>
            </a:r>
            <a:r>
              <a:rPr lang="ru-RU" alt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статусных званий </a:t>
            </a:r>
            <a:r>
              <a:rPr lang="ru-RU" altLang="ru-RU" sz="2000" dirty="0" smtClean="0">
                <a:latin typeface="Times New Roman" panose="02020603050405020304" pitchFamily="18" charset="0"/>
                <a:ea typeface="PT Sans"/>
                <a:cs typeface="Times New Roman" panose="02020603050405020304" pitchFamily="18" charset="0"/>
              </a:rPr>
              <a:t>на основе дифференцированной оценки их профессионального развития: педагог-наставник, педагог-мастер, педагог-методист, педагог-исследователь</a:t>
            </a:r>
            <a:endParaRPr lang="ru-RU" altLang="ru-RU" sz="2000" dirty="0">
              <a:latin typeface="Times New Roman" panose="02020603050405020304" pitchFamily="18" charset="0"/>
              <a:ea typeface="PT Sans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103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</a:rPr>
              <a:t>Итоги апробации и поэтапного внедрения ПСП в 21 стаж площадке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455968" cy="561662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Разработка пакета </a:t>
            </a:r>
            <a:r>
              <a:rPr lang="ru-RU" dirty="0"/>
              <a:t>нормативной и методической документации, регламентирующей применение </a:t>
            </a:r>
            <a:r>
              <a:rPr lang="ru-RU" dirty="0" err="1"/>
              <a:t>профстандарта</a:t>
            </a:r>
            <a:r>
              <a:rPr lang="ru-RU" dirty="0"/>
              <a:t> педагога </a:t>
            </a:r>
            <a:r>
              <a:rPr lang="ru-RU" dirty="0" smtClean="0"/>
              <a:t> </a:t>
            </a:r>
            <a:endParaRPr lang="ru-RU" dirty="0"/>
          </a:p>
          <a:p>
            <a:r>
              <a:rPr lang="ru-RU" dirty="0" smtClean="0"/>
              <a:t>Предложения </a:t>
            </a:r>
            <a:r>
              <a:rPr lang="ru-RU" dirty="0"/>
              <a:t>по введению дифференцированных уровней профессионального стандарта (уровней общего образования, уровней квалификации и подуровней, учитывающих квалификационную категорию работника - отраслевую рамку квалификаций). </a:t>
            </a:r>
          </a:p>
          <a:p>
            <a:r>
              <a:rPr lang="ru-RU" dirty="0" smtClean="0"/>
              <a:t>Требования </a:t>
            </a:r>
            <a:r>
              <a:rPr lang="ru-RU" dirty="0"/>
              <a:t>и рекомендации к формированию </a:t>
            </a:r>
            <a:r>
              <a:rPr lang="ru-RU" dirty="0" smtClean="0"/>
              <a:t> ФГОС ВО  по </a:t>
            </a:r>
            <a:r>
              <a:rPr lang="ru-RU" dirty="0"/>
              <a:t>укрупненной группе направлений подготовки и специальностей «Образование и педагогические науки» </a:t>
            </a:r>
            <a:r>
              <a:rPr lang="ru-RU" dirty="0" smtClean="0"/>
              <a:t> </a:t>
            </a:r>
            <a:endParaRPr lang="ru-RU" dirty="0"/>
          </a:p>
          <a:p>
            <a:r>
              <a:rPr lang="ru-RU" dirty="0" err="1" smtClean="0"/>
              <a:t>остные</a:t>
            </a:r>
            <a:r>
              <a:rPr lang="ru-RU" dirty="0" smtClean="0"/>
              <a:t> </a:t>
            </a:r>
            <a:r>
              <a:rPr lang="ru-RU" dirty="0"/>
              <a:t>инструкции, рекомендации руководителю по оплате труда).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729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36504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Рекомендации по оценке и самооценке уровня профессиональных квалификаций педагога (учитель, воспитатель) с учетом нового законопроекта "Об оценке профессиональной квалификации на соответствие профессиональным стандартам и внесении изменений в Трудовой кодекс Российской Федерации".</a:t>
            </a:r>
          </a:p>
          <a:p>
            <a:r>
              <a:rPr lang="ru-RU" dirty="0"/>
              <a:t>Рекомендуемая модель профессионального экзамена на определение уровня квалификации – квалификационной категории педагога.</a:t>
            </a:r>
          </a:p>
          <a:p>
            <a:r>
              <a:rPr lang="ru-RU" dirty="0"/>
              <a:t>Предложения по изменению порядка аттестации, основанные на </a:t>
            </a:r>
            <a:r>
              <a:rPr lang="ru-RU" dirty="0" err="1"/>
              <a:t>профстандарте</a:t>
            </a:r>
            <a:r>
              <a:rPr lang="ru-RU" dirty="0"/>
              <a:t> педагога.</a:t>
            </a:r>
          </a:p>
          <a:p>
            <a:r>
              <a:rPr lang="ru-RU" dirty="0"/>
              <a:t>Предложения к проекту новой номенклатуры должностей педагогических работников.	</a:t>
            </a:r>
          </a:p>
          <a:p>
            <a:r>
              <a:rPr lang="ru-RU" dirty="0"/>
              <a:t>Примерные документы для оформления трудовых отношений (примерный трудовой договор с педагогом, примерные </a:t>
            </a:r>
            <a:r>
              <a:rPr lang="ru-RU" dirty="0" err="1"/>
              <a:t>должн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</a:rPr>
              <a:t>Итоги апробации и поэтапного внедрения ПСП в 21 стаж площадке</a:t>
            </a:r>
            <a:endParaRPr lang="ru-RU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44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476672"/>
            <a:ext cx="6059016" cy="25202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ПРАВИТЕЛЬСТВО   РОССИЙСКОЙ   ФЕДЕРАЦИИ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П О С Т А Н О В Л Е Н И Е </a:t>
            </a:r>
            <a:br>
              <a:rPr lang="ru-RU" sz="2000" dirty="0"/>
            </a:br>
            <a:r>
              <a:rPr lang="ru-RU" sz="2000" dirty="0"/>
              <a:t>от 23 мая 2015 г.  №  497   </a:t>
            </a:r>
            <a:br>
              <a:rPr lang="ru-RU" sz="2000" dirty="0"/>
            </a:br>
            <a:r>
              <a:rPr lang="ru-RU" sz="2000" b="1" dirty="0"/>
              <a:t>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О Федеральной целевой программе развития образования на 2016 - 2020 годы 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4" name="Picture 7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5588" y="692696"/>
            <a:ext cx="1368152" cy="172819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39552" y="3284984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Цель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Программы: </a:t>
            </a:r>
            <a:r>
              <a:rPr lang="ru-RU" dirty="0" smtClean="0"/>
              <a:t>создание </a:t>
            </a:r>
            <a:r>
              <a:rPr lang="ru-RU" dirty="0"/>
              <a:t>условий для эффективного развития российского образования, направленного на обеспечение доступности качественного образования, отвечающего требованиям современного инновационного социально ориентированного развития Российской Федерации.  </a:t>
            </a:r>
          </a:p>
          <a:p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11220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9266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Съезд заявил: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 </a:t>
            </a:r>
            <a:r>
              <a:rPr lang="ru-RU" dirty="0"/>
              <a:t>целью обеспечения перехода образовательных организаций общего образования на работу в условиях профессионального стандарта педагога целесообразно подготовить </a:t>
            </a:r>
            <a:r>
              <a:rPr lang="ru-RU" dirty="0">
                <a:solidFill>
                  <a:srgbClr val="FFFF00"/>
                </a:solidFill>
              </a:rPr>
              <a:t>новую редакцию профессионального стандарта педагога </a:t>
            </a:r>
            <a:r>
              <a:rPr lang="ru-RU" dirty="0"/>
              <a:t>с учетом результатов апробации </a:t>
            </a:r>
            <a:r>
              <a:rPr lang="ru-RU" dirty="0" err="1"/>
              <a:t>профстандарта</a:t>
            </a:r>
            <a:r>
              <a:rPr lang="ru-RU" dirty="0"/>
              <a:t> на базе </a:t>
            </a:r>
            <a:r>
              <a:rPr lang="ru-RU" dirty="0" err="1"/>
              <a:t>стажировочных</a:t>
            </a:r>
            <a:r>
              <a:rPr lang="ru-RU" dirty="0"/>
              <a:t> площадок, результатов общественно-профессиональной экспертизы пакета документов, обеспечивающих внедрение </a:t>
            </a:r>
            <a:r>
              <a:rPr lang="ru-RU" dirty="0" err="1"/>
              <a:t>профстандарта</a:t>
            </a:r>
            <a:r>
              <a:rPr lang="ru-RU" dirty="0"/>
              <a:t> педагога и рекомендаций участников Съезда.</a:t>
            </a:r>
          </a:p>
          <a:p>
            <a:r>
              <a:rPr lang="ru-RU" dirty="0" smtClean="0"/>
              <a:t>В </a:t>
            </a:r>
            <a:r>
              <a:rPr lang="ru-RU" dirty="0"/>
              <a:t>связи с изменениями законодательства на следующем этапе работы по применению </a:t>
            </a:r>
            <a:r>
              <a:rPr lang="ru-RU" dirty="0" err="1"/>
              <a:t>профстандарта</a:t>
            </a:r>
            <a:r>
              <a:rPr lang="ru-RU" dirty="0"/>
              <a:t> педагога рекомендуется </a:t>
            </a:r>
            <a:r>
              <a:rPr lang="ru-RU" dirty="0">
                <a:solidFill>
                  <a:srgbClr val="FFFF00"/>
                </a:solidFill>
              </a:rPr>
              <a:t>разработать дополнительные требования к содержанию и механизмам оценки квалификации педагогов,</a:t>
            </a:r>
            <a:r>
              <a:rPr lang="ru-RU" dirty="0"/>
              <a:t> основанные на </a:t>
            </a:r>
            <a:r>
              <a:rPr lang="ru-RU" u="sng" dirty="0"/>
              <a:t>показателях оценки творческого подхода к решению профессиональных задач и минимизации формальных критериев и показателей оценки.</a:t>
            </a:r>
          </a:p>
          <a:p>
            <a:r>
              <a:rPr lang="ru-RU" dirty="0" smtClean="0"/>
              <a:t>Определение </a:t>
            </a:r>
            <a:r>
              <a:rPr lang="ru-RU" dirty="0"/>
              <a:t>стратегии и практики внедрения в систему управления образованием новых моделей оценки квалификации педагогов в качестве возможного условия предполагает </a:t>
            </a:r>
            <a:r>
              <a:rPr lang="ru-RU" dirty="0">
                <a:solidFill>
                  <a:srgbClr val="FFFF00"/>
                </a:solidFill>
              </a:rPr>
              <a:t>создание профессиональной педагогической ассоциации, </a:t>
            </a:r>
            <a:r>
              <a:rPr lang="ru-RU" dirty="0"/>
              <a:t>ведущими членами и экспертами которой должны стать лучшие педагоги страны, в том числе – финалисты и победители Всероссийского конкурса «Учитель года России</a:t>
            </a:r>
            <a:r>
              <a:rPr lang="ru-RU" dirty="0" smtClean="0"/>
              <a:t>»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890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936104"/>
          </a:xfrm>
        </p:spPr>
        <p:txBody>
          <a:bodyPr>
            <a:noAutofit/>
          </a:bodyPr>
          <a:lstStyle/>
          <a:p>
            <a:pPr algn="ctr">
              <a:tabLst>
                <a:tab pos="4933950" algn="l"/>
              </a:tabLs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Общественно-государственное управление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повышением профессионального уровня педагогических работников 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 «город Якутск»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7990" y="1658417"/>
            <a:ext cx="8229600" cy="302433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2000" dirty="0" smtClean="0">
                <a:solidFill>
                  <a:srgbClr val="FFFF00"/>
                </a:solidFill>
              </a:rPr>
              <a:t>Подпрограмма 1. Внедрение </a:t>
            </a:r>
            <a:r>
              <a:rPr lang="ru-RU" altLang="ru-RU" sz="2000" dirty="0">
                <a:solidFill>
                  <a:srgbClr val="FFFF00"/>
                </a:solidFill>
              </a:rPr>
              <a:t>профессионального стандарта педагога;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2000" dirty="0" smtClean="0"/>
              <a:t>Подпрограмма 2. Модернизация </a:t>
            </a:r>
            <a:r>
              <a:rPr lang="ru-RU" altLang="ru-RU" sz="2000" dirty="0"/>
              <a:t>педагогического образования;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2000" dirty="0" smtClean="0"/>
              <a:t>Подпрограмма 3. Обеспечение </a:t>
            </a:r>
            <a:r>
              <a:rPr lang="ru-RU" altLang="ru-RU" sz="2000" dirty="0"/>
              <a:t>перехода к системе эффективного контракта педагогических работников;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2000" dirty="0" smtClean="0"/>
              <a:t>Подпрограмма 4. Повышение </a:t>
            </a:r>
            <a:r>
              <a:rPr lang="ru-RU" altLang="ru-RU" sz="2000" dirty="0"/>
              <a:t>социального статуса и престижа профессии педагога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07503" y="5491026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C000"/>
                </a:solidFill>
              </a:rPr>
              <a:t>«Дорожная карта повышения профессионального уровня педагогических работников ГО «город Якутск"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95535" y="4466729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«Дорожная карта внедрения профессионального стандарта </a:t>
            </a:r>
            <a:r>
              <a:rPr lang="ru-RU" dirty="0" smtClean="0">
                <a:solidFill>
                  <a:srgbClr val="FFC000"/>
                </a:solidFill>
              </a:rPr>
              <a:t>педагога в ГО «город Якутск»» 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5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588" y="188640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 «Дорожной карты»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365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 Муниципальный уровень (исполнитель – Управление образования </a:t>
            </a:r>
            <a:r>
              <a:rPr lang="ru-RU" dirty="0" err="1" smtClean="0"/>
              <a:t>г.Якутска</a:t>
            </a:r>
            <a:r>
              <a:rPr lang="ru-RU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</a:t>
            </a:r>
            <a:r>
              <a:rPr lang="ru-RU" dirty="0" smtClean="0"/>
              <a:t>Локальный уровень (исполнитель – образовательная организация)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</a:t>
            </a:r>
            <a:r>
              <a:rPr lang="ru-RU" dirty="0" smtClean="0"/>
              <a:t>Уровень общественного управления (Совет по качеству образования, Совет директоров школ, Совет заведующих ДОУ, Совет директоров УДОД, … ???)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18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мероприятия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rgbClr val="FFFF00"/>
                </a:solidFill>
              </a:rPr>
              <a:t>На муниципальном уровне: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пилотных образовательных организаций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реализующих мероприятия (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организационно-управленческие) по повышению профессионального уровня педагогических работников с применением профессионального стандарта;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муниципальной системы оценки качества образования в рамках национальной и региональной систем оценки качества образования;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системы Муниципального задания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системы аттестации педагогов с учетом профессионального стандарта;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/>
              <a:t> </a:t>
            </a:r>
            <a:r>
              <a:rPr lang="ru-RU" sz="2000" dirty="0" smtClean="0"/>
              <a:t>поддержка системы работы классных руководителей (воспитательная функция педагога);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79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43204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мероприятия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профессионально-общественной оценки профессионального уровня 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конкурсы – 115 чел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остоянно действующий семинар – 19 семинаров (свыше 200 чел – на презентацию)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Стажирочные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площадки, презентации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предметных ассоциаций педагогов, инновационных 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сетей (по освоению нового содержания и технологий) </a:t>
            </a:r>
            <a:endParaRPr lang="ru-RU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 </a:t>
            </a:r>
            <a:r>
              <a:rPr lang="ru-RU" sz="2000" dirty="0" smtClean="0"/>
              <a:t>презентация инновационных сетей в системе дошкольного образования (раннее обучение шахматам, робототехника для дошкольников и </a:t>
            </a:r>
            <a:r>
              <a:rPr lang="ru-RU" sz="2000" dirty="0" err="1" smtClean="0"/>
              <a:t>т.д</a:t>
            </a:r>
            <a:r>
              <a:rPr lang="ru-RU" sz="20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/>
              <a:t> </a:t>
            </a:r>
            <a:r>
              <a:rPr lang="ru-RU" sz="2000" dirty="0" smtClean="0"/>
              <a:t>направления работы педагогической выставки – </a:t>
            </a:r>
            <a:r>
              <a:rPr lang="ru-RU" sz="2000" dirty="0" err="1" smtClean="0"/>
              <a:t>м.б</a:t>
            </a:r>
            <a:r>
              <a:rPr lang="ru-RU" sz="2000" dirty="0" smtClean="0"/>
              <a:t>. сформированы инновационные сети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/>
              <a:t> </a:t>
            </a:r>
            <a:r>
              <a:rPr lang="ru-RU" sz="2000" dirty="0" smtClean="0">
                <a:solidFill>
                  <a:srgbClr val="FFFF00"/>
                </a:solidFill>
              </a:rPr>
              <a:t>договоры по внедрению </a:t>
            </a:r>
            <a:r>
              <a:rPr lang="ru-RU" sz="2000" dirty="0" err="1" smtClean="0">
                <a:solidFill>
                  <a:srgbClr val="FFFF00"/>
                </a:solidFill>
              </a:rPr>
              <a:t>профтандарта</a:t>
            </a:r>
            <a:r>
              <a:rPr lang="ru-RU" sz="2000" dirty="0" smtClean="0">
                <a:solidFill>
                  <a:srgbClr val="FFFF00"/>
                </a:solidFill>
              </a:rPr>
              <a:t> с ЯПК, СВФУ, ИРОПК, другими учреждениями </a:t>
            </a:r>
            <a:endParaRPr lang="ru-RU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90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5503" y="476672"/>
            <a:ext cx="8229600" cy="34864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мероприятия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локальном </a:t>
            </a: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образовательные организации: </a:t>
            </a:r>
            <a:endParaRPr lang="ru-RU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 оценки качества образования;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/>
              <a:t>корпоративный </a:t>
            </a:r>
            <a:r>
              <a:rPr lang="ru-RU" sz="2000" dirty="0"/>
              <a:t>профессиональный стандарт образовательной организации (с учетом </a:t>
            </a:r>
            <a:r>
              <a:rPr lang="ru-RU" sz="2000" dirty="0" err="1"/>
              <a:t>профстандарта</a:t>
            </a:r>
            <a:r>
              <a:rPr lang="ru-RU" sz="2000" dirty="0"/>
              <a:t> РФ)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организация </a:t>
            </a:r>
            <a:r>
              <a:rPr lang="ru-RU" sz="2000" dirty="0"/>
              <a:t>работы школьных методических </a:t>
            </a:r>
            <a:r>
              <a:rPr lang="ru-RU" sz="2000" dirty="0" smtClean="0"/>
              <a:t>объединений по </a:t>
            </a:r>
            <a:r>
              <a:rPr lang="ru-RU" sz="2000" dirty="0"/>
              <a:t>внедрению профессионального стандарта на </a:t>
            </a:r>
            <a:r>
              <a:rPr lang="ru-RU" sz="2000" dirty="0" smtClean="0"/>
              <a:t>школьном уровне;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FFFF00"/>
                </a:solidFill>
              </a:rPr>
              <a:t>п</a:t>
            </a:r>
            <a:r>
              <a:rPr lang="ru-RU" sz="2000" dirty="0" smtClean="0">
                <a:solidFill>
                  <a:srgbClr val="FFFF00"/>
                </a:solidFill>
              </a:rPr>
              <a:t>илотные общеобразовательные организации: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внедрение эффективного контракта;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проведение </a:t>
            </a:r>
            <a:r>
              <a:rPr lang="ru-RU" sz="2000" dirty="0"/>
              <a:t>аттестации </a:t>
            </a:r>
            <a:r>
              <a:rPr lang="ru-RU" sz="2000" dirty="0" smtClean="0"/>
              <a:t>педагогических работников с учетом профессионального стандарта;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 работа по оценке персонала и подбору кадров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14985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91264" cy="151216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конференция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«Профессиональный стандарт педагога как средство государственно-общественного управления развитием образования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 марта 2016 года, в 14.00)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круглых столов – 4;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Резолюции дискуссионных площадок – 2;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Итоги работы переговорной площадки – </a:t>
            </a:r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1;</a:t>
            </a: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«Дорожной карты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резолюции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Награждение победителей профессиональных конкурсов;</a:t>
            </a: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66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49266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 ФЦП развития образования на </a:t>
            </a:r>
            <a:r>
              <a:rPr lang="ru-RU" sz="2400" b="1" dirty="0">
                <a:solidFill>
                  <a:srgbClr val="FFFF00"/>
                </a:solidFill>
              </a:rPr>
              <a:t>2016 - 2020 г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6792" y="1196752"/>
            <a:ext cx="8229600" cy="4911824"/>
          </a:xfrm>
        </p:spPr>
        <p:txBody>
          <a:bodyPr>
            <a:normAutofit/>
          </a:bodyPr>
          <a:lstStyle/>
          <a:p>
            <a:r>
              <a:rPr lang="ru-RU" sz="2000" b="1" dirty="0"/>
              <a:t>Задачами Програм</a:t>
            </a:r>
            <a:r>
              <a:rPr lang="ru-RU" sz="2000" dirty="0"/>
              <a:t>мы являются:</a:t>
            </a:r>
            <a:r>
              <a:rPr lang="ru-RU" sz="2000" b="1" dirty="0"/>
              <a:t> </a:t>
            </a:r>
            <a:endParaRPr lang="ru-RU" sz="20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создание </a:t>
            </a:r>
            <a:r>
              <a:rPr lang="ru-RU" sz="2000" dirty="0"/>
              <a:t>и распространение структурных и технологических инноваций в среднем профессиональном и высшем образовании</a:t>
            </a:r>
            <a:r>
              <a:rPr lang="ru-RU" sz="2000" dirty="0" smtClean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b="1" dirty="0" smtClean="0"/>
              <a:t>развитие </a:t>
            </a:r>
            <a:r>
              <a:rPr lang="ru-RU" sz="2000" b="1" dirty="0"/>
              <a:t>современных механизмов и технологий </a:t>
            </a:r>
            <a:r>
              <a:rPr lang="ru-RU" sz="2000" b="1" u="sng" dirty="0"/>
              <a:t>общего образования; </a:t>
            </a:r>
            <a:endParaRPr lang="ru-RU" sz="2000" b="1" u="sng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000" b="1" dirty="0" smtClean="0"/>
              <a:t>реализация </a:t>
            </a:r>
            <a:r>
              <a:rPr lang="ru-RU" sz="2000" b="1" dirty="0"/>
              <a:t>мер по развитию </a:t>
            </a:r>
            <a:r>
              <a:rPr lang="ru-RU" sz="2000" b="1" dirty="0" err="1"/>
              <a:t>научнообразовательной</a:t>
            </a:r>
            <a:r>
              <a:rPr lang="ru-RU" sz="2000" b="1" dirty="0"/>
              <a:t> и творческой среды в </a:t>
            </a:r>
            <a:r>
              <a:rPr lang="ru-RU" sz="2000" b="1" u="sng" dirty="0"/>
              <a:t>образовательных организациях, </a:t>
            </a:r>
            <a:endParaRPr lang="ru-RU" sz="2000" b="1" u="sng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000" b="1" dirty="0" smtClean="0"/>
              <a:t>развитие </a:t>
            </a:r>
            <a:r>
              <a:rPr lang="ru-RU" sz="2000" b="1" dirty="0"/>
              <a:t>эффективной системы </a:t>
            </a:r>
            <a:r>
              <a:rPr lang="ru-RU" sz="2000" b="1" u="sng" dirty="0"/>
              <a:t>дополнительного </a:t>
            </a:r>
          </a:p>
          <a:p>
            <a:r>
              <a:rPr lang="ru-RU" sz="2000" b="1" u="sng" dirty="0"/>
              <a:t>образования детей; </a:t>
            </a:r>
            <a:endParaRPr lang="ru-RU" sz="2000" b="1" u="sng" dirty="0" smtClean="0"/>
          </a:p>
          <a:p>
            <a:r>
              <a:rPr lang="ru-RU" sz="2000" b="1" dirty="0" smtClean="0"/>
              <a:t>создание </a:t>
            </a:r>
            <a:r>
              <a:rPr lang="ru-RU" sz="2000" b="1" dirty="0"/>
              <a:t>инфраструктуры, обеспечивающей </a:t>
            </a:r>
            <a:r>
              <a:rPr lang="ru-RU" sz="2000" b="1" u="sng" dirty="0"/>
              <a:t>условия подготовки кадров для современной экономики; </a:t>
            </a:r>
          </a:p>
          <a:p>
            <a:r>
              <a:rPr lang="ru-RU" sz="2000" b="1" u="sng" dirty="0"/>
              <a:t>формирование востребованной системы оценки качества образования и </a:t>
            </a:r>
            <a:r>
              <a:rPr lang="ru-RU" sz="2000" b="1" u="sng" dirty="0" smtClean="0"/>
              <a:t>образовательных </a:t>
            </a:r>
            <a:r>
              <a:rPr lang="ru-RU" sz="2000" b="1" u="sng" dirty="0"/>
              <a:t>результатов</a:t>
            </a:r>
            <a:r>
              <a:rPr lang="ru-RU" sz="2000" u="sng" dirty="0"/>
              <a:t>  </a:t>
            </a:r>
          </a:p>
          <a:p>
            <a:pPr marL="0" indent="0">
              <a:buNone/>
            </a:pPr>
            <a:endParaRPr lang="ru-RU" sz="2000" u="sng" dirty="0"/>
          </a:p>
        </p:txBody>
      </p:sp>
    </p:spTree>
    <p:extLst>
      <p:ext uri="{BB962C8B-B14F-4D97-AF65-F5344CB8AC3E}">
        <p14:creationId xmlns:p14="http://schemas.microsoft.com/office/powerpoint/2010/main" val="1532766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rgbClr val="FFFF00"/>
                </a:solidFill>
              </a:rPr>
              <a:t>Важнейшие целевые индикаторы и показатели </a:t>
            </a:r>
            <a:br>
              <a:rPr lang="ru-RU" sz="3600" b="1" dirty="0">
                <a:solidFill>
                  <a:srgbClr val="FFFF00"/>
                </a:solidFill>
              </a:rPr>
            </a:br>
            <a:r>
              <a:rPr lang="ru-RU" sz="3600" b="1" dirty="0" smtClean="0">
                <a:solidFill>
                  <a:srgbClr val="FFFF00"/>
                </a:solidFill>
              </a:rPr>
              <a:t>ФЦП Развития образования РФ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FFFF00"/>
                </a:solidFill>
              </a:rPr>
              <a:t>2016-2020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750980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FFFF00"/>
                </a:solidFill>
              </a:rPr>
              <a:t>Важнейшие целевые индикаторы и показатели </a:t>
            </a:r>
            <a:br>
              <a:rPr lang="ru-RU" sz="2000" b="1" dirty="0">
                <a:solidFill>
                  <a:srgbClr val="FFFF00"/>
                </a:solidFill>
              </a:rPr>
            </a:br>
            <a:r>
              <a:rPr lang="ru-RU" sz="2000" b="1" dirty="0">
                <a:solidFill>
                  <a:srgbClr val="FFFF00"/>
                </a:solidFill>
              </a:rPr>
              <a:t>Программы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6711" y="1340768"/>
            <a:ext cx="8229600" cy="498383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доля </a:t>
            </a:r>
            <a:r>
              <a:rPr lang="ru-RU" sz="2000" dirty="0"/>
              <a:t>учителей, освоивших методику преподавания по </a:t>
            </a:r>
            <a:r>
              <a:rPr lang="ru-RU" sz="2000" dirty="0" err="1"/>
              <a:t>межпредметным</a:t>
            </a:r>
            <a:r>
              <a:rPr lang="ru-RU" sz="2000" dirty="0"/>
              <a:t> технологиям и реализующих ее в образовательном процессе, в общей численности </a:t>
            </a:r>
            <a:r>
              <a:rPr lang="ru-RU" sz="2000" dirty="0" smtClean="0"/>
              <a:t>учителей </a:t>
            </a:r>
            <a:r>
              <a:rPr lang="ru-RU" sz="2000" dirty="0" smtClean="0">
                <a:solidFill>
                  <a:srgbClr val="FFFF00"/>
                </a:solidFill>
              </a:rPr>
              <a:t>(в 2020 году – 43% учителей) </a:t>
            </a:r>
            <a:endParaRPr lang="ru-RU" sz="2000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доля </a:t>
            </a:r>
            <a:r>
              <a:rPr lang="ru-RU" sz="2000" dirty="0"/>
              <a:t>региональных систем общего образования, в которых разработаны и реализуются мероприятия  по повышению качества образования в общеобразовательных организациях, показавших низкие образовательные результаты по итогам учебного года, и в общеобразовательных организациях, функционирующих в неблагоприятных социальных условиях, в общем количестве региональных систем общего </a:t>
            </a:r>
            <a:r>
              <a:rPr lang="ru-RU" sz="2000" dirty="0" smtClean="0"/>
              <a:t>образования</a:t>
            </a:r>
            <a:r>
              <a:rPr lang="ru-RU" sz="2000" dirty="0"/>
              <a:t> </a:t>
            </a:r>
            <a:r>
              <a:rPr lang="ru-RU" sz="2000" dirty="0" smtClean="0">
                <a:solidFill>
                  <a:srgbClr val="FFFF00"/>
                </a:solidFill>
              </a:rPr>
              <a:t>(в 2020 году – в 60 регионах)</a:t>
            </a:r>
            <a:endParaRPr lang="ru-RU" sz="2000" b="1" dirty="0" smtClean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b="1" dirty="0"/>
              <a:t> </a:t>
            </a:r>
            <a:r>
              <a:rPr lang="ru-RU" sz="2000" dirty="0"/>
              <a:t>доля субъектов Российской Федерации, в которых реализуется модель персонифицированного финансирования дополнительного образования детей, в общем количестве субъектов Российской </a:t>
            </a:r>
            <a:r>
              <a:rPr lang="ru-RU" sz="2000" dirty="0" smtClean="0"/>
              <a:t>Федерации</a:t>
            </a:r>
            <a:r>
              <a:rPr lang="ru-RU" sz="2000" dirty="0"/>
              <a:t> </a:t>
            </a:r>
            <a:r>
              <a:rPr lang="ru-RU" sz="2000" dirty="0" smtClean="0">
                <a:solidFill>
                  <a:srgbClr val="FFFF00"/>
                </a:solidFill>
              </a:rPr>
              <a:t>(в 2020 году – 100%)</a:t>
            </a:r>
            <a:endParaRPr lang="ru-RU" sz="2000" b="1" dirty="0" smtClean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769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919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000" dirty="0"/>
              <a:t>доля педагогических работников образовательных организаций, прошедших переподготовку или повышение квалификации по вопросам образования обучающихся с ограниченными возможностями здоровья и инвалидностью, в общей численности педагогических работников, работающих с детьми с ограниченными возможностями </a:t>
            </a:r>
            <a:r>
              <a:rPr lang="ru-RU" sz="2000" dirty="0" smtClean="0"/>
              <a:t>здоровья</a:t>
            </a:r>
            <a:r>
              <a:rPr lang="ru-RU" sz="2000" dirty="0"/>
              <a:t> </a:t>
            </a:r>
            <a:r>
              <a:rPr lang="ru-RU" sz="2000" dirty="0" smtClean="0">
                <a:solidFill>
                  <a:srgbClr val="FFFF00"/>
                </a:solidFill>
              </a:rPr>
              <a:t>(в 2019 – 100%)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доля </a:t>
            </a:r>
            <a:r>
              <a:rPr lang="ru-RU" sz="2000" dirty="0"/>
              <a:t>образовательных организаций, реализующих адаптированные образовательные программы, в которых созданы современные </a:t>
            </a:r>
            <a:r>
              <a:rPr lang="ru-RU" sz="2000" dirty="0" smtClean="0"/>
              <a:t>материально-технические </a:t>
            </a:r>
            <a:r>
              <a:rPr lang="ru-RU" sz="2000" dirty="0"/>
              <a:t>условия в соответствии с </a:t>
            </a:r>
            <a:r>
              <a:rPr lang="ru-RU" sz="2000" dirty="0" smtClean="0"/>
              <a:t> ФГОС обучающихся </a:t>
            </a:r>
            <a:r>
              <a:rPr lang="ru-RU" sz="2000" dirty="0"/>
              <a:t>с ограниченными возможностями здоровья, в общем числе организаций, реализующих адаптированные образовательные </a:t>
            </a:r>
            <a:r>
              <a:rPr lang="ru-RU" sz="2000" dirty="0" smtClean="0"/>
              <a:t>программы</a:t>
            </a:r>
            <a:r>
              <a:rPr lang="ru-RU" sz="2000" dirty="0"/>
              <a:t> </a:t>
            </a:r>
            <a:r>
              <a:rPr lang="ru-RU" sz="2000" dirty="0" smtClean="0">
                <a:solidFill>
                  <a:srgbClr val="FFFF00"/>
                </a:solidFill>
              </a:rPr>
              <a:t>(в 2020 – 100%)</a:t>
            </a:r>
          </a:p>
          <a:p>
            <a:pPr lvl="0" fontAlgn="base"/>
            <a:r>
              <a:rPr lang="ru-RU" sz="2000" dirty="0"/>
              <a:t> </a:t>
            </a:r>
            <a:r>
              <a:rPr lang="ru-RU" sz="2000" dirty="0" smtClean="0"/>
              <a:t> </a:t>
            </a:r>
            <a:r>
              <a:rPr lang="ru-RU" sz="2000" dirty="0"/>
              <a:t>Доля субъектов Российской Федерации, в которых созданы и функционируют региональные </a:t>
            </a:r>
            <a:r>
              <a:rPr lang="ru-RU" sz="2000" dirty="0" smtClean="0"/>
              <a:t>системы </a:t>
            </a:r>
            <a:r>
              <a:rPr lang="ru-RU" sz="2000" dirty="0"/>
              <a:t>оценки качества дошкольного образования, начального общего, основного общего и среднего общего </a:t>
            </a:r>
            <a:r>
              <a:rPr lang="ru-RU" sz="2000" dirty="0" smtClean="0"/>
              <a:t>образования</a:t>
            </a:r>
            <a:r>
              <a:rPr lang="ru-RU" sz="2000" dirty="0"/>
              <a:t> </a:t>
            </a:r>
            <a:r>
              <a:rPr lang="ru-RU" sz="2000" dirty="0" smtClean="0">
                <a:solidFill>
                  <a:srgbClr val="FFFF00"/>
                </a:solidFill>
              </a:rPr>
              <a:t>(в 2020 – 100%)</a:t>
            </a:r>
            <a:endParaRPr lang="ru-RU" sz="2000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92517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3600" dirty="0">
                <a:solidFill>
                  <a:srgbClr val="FFFF00"/>
                </a:solidFill>
              </a:rPr>
              <a:t>Ожидаемые конечные результаты реализации Программы и ее </a:t>
            </a:r>
            <a:r>
              <a:rPr lang="ru-RU" sz="3600" dirty="0" err="1">
                <a:solidFill>
                  <a:srgbClr val="FFFF00"/>
                </a:solidFill>
              </a:rPr>
              <a:t>социальноэкономическая</a:t>
            </a:r>
            <a:r>
              <a:rPr lang="ru-RU" sz="3600" dirty="0">
                <a:solidFill>
                  <a:srgbClr val="FFFF00"/>
                </a:solidFill>
              </a:rPr>
              <a:t> эффективность</a:t>
            </a:r>
            <a:r>
              <a:rPr lang="ru-RU" sz="3600" b="1" dirty="0">
                <a:solidFill>
                  <a:srgbClr val="FFFF00"/>
                </a:solidFill>
              </a:rPr>
              <a:t> 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369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/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сформированы инструменты и ресурсы поддержки конкретных инноваций по реализации стандартов, принятых в системе общего образования для не менее чем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правовые и финансовые механизмы реализации инновационных моделей образовательных организаций;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сети по распространению конкретных образовательных технологий (не менее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сетей);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/>
              <a:t>обеспечена финансовая, консультационная, экспертная и правовая поддержка реализации </a:t>
            </a:r>
            <a:r>
              <a:rPr lang="ru-RU" sz="2000" dirty="0">
                <a:solidFill>
                  <a:srgbClr val="FFFF00"/>
                </a:solidFill>
              </a:rPr>
              <a:t>концепции школьного филологического образования, школьного географического образования, школьного технологического образования, школьного образования в сфере иностранных языков, внедрен </a:t>
            </a:r>
            <a:r>
              <a:rPr lang="ru-RU" sz="2000" dirty="0" err="1">
                <a:solidFill>
                  <a:srgbClr val="FFFF00"/>
                </a:solidFill>
              </a:rPr>
              <a:t>историкокультурный</a:t>
            </a:r>
            <a:r>
              <a:rPr lang="ru-RU" sz="2000" dirty="0">
                <a:solidFill>
                  <a:srgbClr val="FFFF00"/>
                </a:solidFill>
              </a:rPr>
              <a:t> стандарт; </a:t>
            </a:r>
            <a:endParaRPr lang="ru-RU" sz="2000" dirty="0" smtClean="0">
              <a:solidFill>
                <a:srgbClr val="FFFF00"/>
              </a:solidFill>
            </a:endParaRPr>
          </a:p>
          <a:p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/>
              <a:t>обеспечено внедрение </a:t>
            </a:r>
            <a:r>
              <a:rPr lang="ru-RU" sz="2000" dirty="0">
                <a:solidFill>
                  <a:srgbClr val="FFFF00"/>
                </a:solidFill>
              </a:rPr>
              <a:t>профессиональных </a:t>
            </a:r>
            <a:r>
              <a:rPr lang="ru-RU" sz="2000" dirty="0" smtClean="0">
                <a:solidFill>
                  <a:srgbClr val="FFFF00"/>
                </a:solidFill>
              </a:rPr>
              <a:t>стандартов </a:t>
            </a:r>
            <a:r>
              <a:rPr lang="ru-RU" sz="2000" dirty="0">
                <a:solidFill>
                  <a:srgbClr val="FFFF00"/>
                </a:solidFill>
              </a:rPr>
              <a:t>для педагога дополнительного  образования, руководителя организации дополнительного образования; </a:t>
            </a:r>
          </a:p>
          <a:p>
            <a:pPr algn="just"/>
            <a:endParaRPr lang="ru-RU" sz="2000" dirty="0">
              <a:solidFill>
                <a:srgbClr val="FFFF00"/>
              </a:solidFill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92398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711</TotalTime>
  <Words>2764</Words>
  <Application>Microsoft Office PowerPoint</Application>
  <PresentationFormat>Экран (4:3)</PresentationFormat>
  <Paragraphs>260</Paragraphs>
  <Slides>36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4" baseType="lpstr">
      <vt:lpstr>Arial</vt:lpstr>
      <vt:lpstr>Calibri</vt:lpstr>
      <vt:lpstr>Constantia</vt:lpstr>
      <vt:lpstr>PT Sans</vt:lpstr>
      <vt:lpstr>Times New Roman</vt:lpstr>
      <vt:lpstr>Wingdings</vt:lpstr>
      <vt:lpstr>Wingdings 2</vt:lpstr>
      <vt:lpstr>Поток</vt:lpstr>
      <vt:lpstr>Презентация PowerPoint</vt:lpstr>
      <vt:lpstr>Презентация PowerPoint</vt:lpstr>
      <vt:lpstr>ПРАВИТЕЛЬСТВО   РОССИЙСКОЙ   ФЕДЕРАЦИИ    П О С Т А Н О В Л Е Н И Е  от 23 мая 2015 г.  №  497      О Федеральной целевой программе развития образования на 2016 - 2020 годы  </vt:lpstr>
      <vt:lpstr> ФЦП развития образования на 2016 - 2020 г</vt:lpstr>
      <vt:lpstr>Презентация PowerPoint</vt:lpstr>
      <vt:lpstr>Важнейшие целевые индикаторы и показатели  Программы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Основные проблемы повышения уровня профессиональной деятельности педагогических работников </vt:lpstr>
      <vt:lpstr>Направления повышения профессионального уровня педагогических работников</vt:lpstr>
      <vt:lpstr>Презентация PowerPoint</vt:lpstr>
      <vt:lpstr>Апробация ПСП: 21 региональная стажировочная площадка</vt:lpstr>
      <vt:lpstr>Задача: Рамки дифференциации уровней профессионального развития педагога и соответствие трудовых функций</vt:lpstr>
      <vt:lpstr>ВАРИАНТ А Закрепление за каждым трудовым действием квалификационной категории (60 трудовых функций)</vt:lpstr>
      <vt:lpstr>ВАРИАНТ Б Формирование на основе каждого трудового действия утвержденного стандарта новых формулировок, вариативных для разных уровней (201 т/ф)</vt:lpstr>
      <vt:lpstr>Структура профстандарта педагога (Вариант 2 для профессионально-общественного обсуждения)</vt:lpstr>
      <vt:lpstr>Задача 2: Определение перечня нормативно-правовых документов ОО  </vt:lpstr>
      <vt:lpstr>Задача: разработка технологии и процедуры установления уровня соответствия компетенций работающего педагога уровням профессионального развития (аттестация),</vt:lpstr>
      <vt:lpstr> Итоги апробации и поэтапного внедрения ПСП в 21 стаж площадке</vt:lpstr>
      <vt:lpstr> Итоги апробации и поэтапного внедрения ПСП в 21 стаж площадке</vt:lpstr>
      <vt:lpstr> Съезд заявил:</vt:lpstr>
      <vt:lpstr>Общественно-государственное управление  повышением профессионального уровня педагогических работников    ГО «город Якутск»</vt:lpstr>
      <vt:lpstr>Структура  «Дорожной карты»</vt:lpstr>
      <vt:lpstr>Планируемые  мероприятия </vt:lpstr>
      <vt:lpstr>Планируемые  мероприятия </vt:lpstr>
      <vt:lpstr>Планируемые  мероприятия </vt:lpstr>
      <vt:lpstr>Итоговая конференция  «Профессиональный стандарт педагога как средство государственно-общественного управления развитием образования» (4 марта 2016 года, в 14.00)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59</cp:revision>
  <dcterms:modified xsi:type="dcterms:W3CDTF">2016-02-28T09:39:02Z</dcterms:modified>
</cp:coreProperties>
</file>